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slides/slide169.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147.xml" ContentType="application/vnd.openxmlformats-officedocument.presentationml.slide+xml"/>
  <Override PartName="/ppt/slides/slide158.xml" ContentType="application/vnd.openxmlformats-officedocument.presentationml.slide+xml"/>
  <Override PartName="/ppt/slides/slide176.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165.xml" ContentType="application/vnd.openxmlformats-officedocument.presentationml.slide+xml"/>
  <Override PartName="/ppt/slides/slide183.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72.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119.xml" ContentType="application/vnd.openxmlformats-officedocument.presentationml.slide+xml"/>
  <Override PartName="/ppt/slides/slide148.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173.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s/slide180.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167.xml" ContentType="application/vnd.openxmlformats-officedocument.presentationml.slide+xml"/>
  <Override PartName="/ppt/commentAuthors.xml" ContentType="application/vnd.openxmlformats-officedocument.presentationml.commentAuthors+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39.xml" ContentType="application/vnd.openxmlformats-officedocument.presentationml.slide+xml"/>
  <Override PartName="/ppt/slides/slide157.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185"/>
  </p:notesMasterIdLst>
  <p:sldIdLst>
    <p:sldId id="447" r:id="rId2"/>
    <p:sldId id="256" r:id="rId3"/>
    <p:sldId id="257" r:id="rId4"/>
    <p:sldId id="258" r:id="rId5"/>
    <p:sldId id="260" r:id="rId6"/>
    <p:sldId id="261" r:id="rId7"/>
    <p:sldId id="262" r:id="rId8"/>
    <p:sldId id="263" r:id="rId9"/>
    <p:sldId id="264" r:id="rId10"/>
    <p:sldId id="265" r:id="rId11"/>
    <p:sldId id="266" r:id="rId12"/>
    <p:sldId id="267" r:id="rId13"/>
    <p:sldId id="269" r:id="rId14"/>
    <p:sldId id="268" r:id="rId15"/>
    <p:sldId id="270" r:id="rId16"/>
    <p:sldId id="271" r:id="rId17"/>
    <p:sldId id="272" r:id="rId18"/>
    <p:sldId id="273" r:id="rId19"/>
    <p:sldId id="274" r:id="rId20"/>
    <p:sldId id="276" r:id="rId21"/>
    <p:sldId id="275"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7" r:id="rId42"/>
    <p:sldId id="298" r:id="rId43"/>
    <p:sldId id="296" r:id="rId44"/>
    <p:sldId id="299" r:id="rId45"/>
    <p:sldId id="300" r:id="rId46"/>
    <p:sldId id="301" r:id="rId47"/>
    <p:sldId id="302" r:id="rId48"/>
    <p:sldId id="303" r:id="rId49"/>
    <p:sldId id="304" r:id="rId50"/>
    <p:sldId id="305" r:id="rId51"/>
    <p:sldId id="306" r:id="rId52"/>
    <p:sldId id="307" r:id="rId53"/>
    <p:sldId id="308" r:id="rId54"/>
    <p:sldId id="309" r:id="rId55"/>
    <p:sldId id="314" r:id="rId56"/>
    <p:sldId id="312" r:id="rId57"/>
    <p:sldId id="310" r:id="rId58"/>
    <p:sldId id="311" r:id="rId59"/>
    <p:sldId id="348" r:id="rId60"/>
    <p:sldId id="313"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 id="347" r:id="rId84"/>
    <p:sldId id="337" r:id="rId85"/>
    <p:sldId id="345" r:id="rId86"/>
    <p:sldId id="338" r:id="rId87"/>
    <p:sldId id="339" r:id="rId88"/>
    <p:sldId id="343" r:id="rId89"/>
    <p:sldId id="340" r:id="rId90"/>
    <p:sldId id="341" r:id="rId91"/>
    <p:sldId id="344" r:id="rId92"/>
    <p:sldId id="346" r:id="rId93"/>
    <p:sldId id="349" r:id="rId94"/>
    <p:sldId id="350" r:id="rId95"/>
    <p:sldId id="351" r:id="rId96"/>
    <p:sldId id="352" r:id="rId97"/>
    <p:sldId id="357" r:id="rId98"/>
    <p:sldId id="353" r:id="rId99"/>
    <p:sldId id="354" r:id="rId100"/>
    <p:sldId id="355" r:id="rId101"/>
    <p:sldId id="379" r:id="rId102"/>
    <p:sldId id="418" r:id="rId103"/>
    <p:sldId id="358" r:id="rId104"/>
    <p:sldId id="356" r:id="rId105"/>
    <p:sldId id="359" r:id="rId106"/>
    <p:sldId id="360" r:id="rId107"/>
    <p:sldId id="373" r:id="rId108"/>
    <p:sldId id="362" r:id="rId109"/>
    <p:sldId id="363" r:id="rId110"/>
    <p:sldId id="372" r:id="rId111"/>
    <p:sldId id="364" r:id="rId112"/>
    <p:sldId id="366" r:id="rId113"/>
    <p:sldId id="365" r:id="rId114"/>
    <p:sldId id="367" r:id="rId115"/>
    <p:sldId id="368" r:id="rId116"/>
    <p:sldId id="369" r:id="rId117"/>
    <p:sldId id="375" r:id="rId118"/>
    <p:sldId id="371" r:id="rId119"/>
    <p:sldId id="374" r:id="rId120"/>
    <p:sldId id="370" r:id="rId121"/>
    <p:sldId id="376" r:id="rId122"/>
    <p:sldId id="377" r:id="rId123"/>
    <p:sldId id="378" r:id="rId124"/>
    <p:sldId id="380" r:id="rId125"/>
    <p:sldId id="384" r:id="rId126"/>
    <p:sldId id="385" r:id="rId127"/>
    <p:sldId id="386" r:id="rId128"/>
    <p:sldId id="412" r:id="rId129"/>
    <p:sldId id="416" r:id="rId130"/>
    <p:sldId id="411" r:id="rId131"/>
    <p:sldId id="419" r:id="rId132"/>
    <p:sldId id="417" r:id="rId133"/>
    <p:sldId id="388" r:id="rId134"/>
    <p:sldId id="389" r:id="rId135"/>
    <p:sldId id="390" r:id="rId136"/>
    <p:sldId id="387" r:id="rId137"/>
    <p:sldId id="392" r:id="rId138"/>
    <p:sldId id="393" r:id="rId139"/>
    <p:sldId id="415" r:id="rId140"/>
    <p:sldId id="391" r:id="rId141"/>
    <p:sldId id="413" r:id="rId142"/>
    <p:sldId id="414" r:id="rId143"/>
    <p:sldId id="421" r:id="rId144"/>
    <p:sldId id="422" r:id="rId145"/>
    <p:sldId id="410" r:id="rId146"/>
    <p:sldId id="423" r:id="rId147"/>
    <p:sldId id="424" r:id="rId148"/>
    <p:sldId id="394" r:id="rId149"/>
    <p:sldId id="395" r:id="rId150"/>
    <p:sldId id="396" r:id="rId151"/>
    <p:sldId id="397" r:id="rId152"/>
    <p:sldId id="398" r:id="rId153"/>
    <p:sldId id="399" r:id="rId154"/>
    <p:sldId id="400" r:id="rId155"/>
    <p:sldId id="401" r:id="rId156"/>
    <p:sldId id="402" r:id="rId157"/>
    <p:sldId id="403" r:id="rId158"/>
    <p:sldId id="404" r:id="rId159"/>
    <p:sldId id="405" r:id="rId160"/>
    <p:sldId id="407" r:id="rId161"/>
    <p:sldId id="406" r:id="rId162"/>
    <p:sldId id="420" r:id="rId163"/>
    <p:sldId id="408" r:id="rId164"/>
    <p:sldId id="409" r:id="rId165"/>
    <p:sldId id="429" r:id="rId166"/>
    <p:sldId id="428" r:id="rId167"/>
    <p:sldId id="432" r:id="rId168"/>
    <p:sldId id="430" r:id="rId169"/>
    <p:sldId id="431" r:id="rId170"/>
    <p:sldId id="433" r:id="rId171"/>
    <p:sldId id="434" r:id="rId172"/>
    <p:sldId id="435" r:id="rId173"/>
    <p:sldId id="436" r:id="rId174"/>
    <p:sldId id="437" r:id="rId175"/>
    <p:sldId id="438" r:id="rId176"/>
    <p:sldId id="439" r:id="rId177"/>
    <p:sldId id="440" r:id="rId178"/>
    <p:sldId id="441" r:id="rId179"/>
    <p:sldId id="442" r:id="rId180"/>
    <p:sldId id="446" r:id="rId181"/>
    <p:sldId id="381" r:id="rId182"/>
    <p:sldId id="382" r:id="rId183"/>
    <p:sldId id="383" r:id="rId184"/>
  </p:sldIdLst>
  <p:sldSz cx="9144000" cy="6858000" type="screen4x3"/>
  <p:notesSz cx="6858000" cy="9144000"/>
  <p:defaultTextStyle>
    <a:defPPr>
      <a:defRPr lang="he-IL"/>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c-Shams" initials="P" lastIdx="1" clrIdx="0"/>
</p:cmAuthorLst>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951" autoAdjust="0"/>
    <p:restoredTop sz="85538" autoAdjust="0"/>
  </p:normalViewPr>
  <p:slideViewPr>
    <p:cSldViewPr showGuides="1">
      <p:cViewPr varScale="1">
        <p:scale>
          <a:sx n="76" d="100"/>
          <a:sy n="76" d="100"/>
        </p:scale>
        <p:origin x="-1050" y="-90"/>
      </p:cViewPr>
      <p:guideLst>
        <p:guide orient="horz" pos="4319"/>
        <p:guide pos="5759"/>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commentAuthors" Target="commentAuthor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theme" Target="theme/theme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0"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מציין מיקום של כותרת עליונה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he-IL"/>
          </a:p>
        </p:txBody>
      </p:sp>
      <p:sp>
        <p:nvSpPr>
          <p:cNvPr id="3" name="מציין מיקום של תאריך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1E8DF48F-CFC9-4E69-8814-744176EB7115}" type="datetimeFigureOut">
              <a:rPr lang="he-IL" smtClean="0"/>
              <a:pPr/>
              <a:t>ל'/אדר א/תשע"ו</a:t>
            </a:fld>
            <a:endParaRPr lang="he-IL"/>
          </a:p>
        </p:txBody>
      </p:sp>
      <p:sp>
        <p:nvSpPr>
          <p:cNvPr id="4" name="מציין מיקום של תמונת שקופית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he-IL"/>
          </a:p>
        </p:txBody>
      </p:sp>
      <p:sp>
        <p:nvSpPr>
          <p:cNvPr id="5" name="מציין מיקום של הערו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6" name="מציין מיקום של כותרת תחתונה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he-IL"/>
          </a:p>
        </p:txBody>
      </p:sp>
      <p:sp>
        <p:nvSpPr>
          <p:cNvPr id="7" name="מציין מיקום של מספר שקופית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CA042616-99DD-4B92-947F-23E3DB82E292}" type="slidenum">
              <a:rPr lang="he-IL" smtClean="0"/>
              <a:pPr/>
              <a:t>‹#›</a:t>
            </a:fld>
            <a:endParaRPr lang="he-IL"/>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שקופית כותרת">
    <p:spTree>
      <p:nvGrpSpPr>
        <p:cNvPr id="1" name=""/>
        <p:cNvGrpSpPr/>
        <p:nvPr/>
      </p:nvGrpSpPr>
      <p:grpSpPr>
        <a:xfrm>
          <a:off x="0" y="0"/>
          <a:ext cx="0" cy="0"/>
          <a:chOff x="0" y="0"/>
          <a:chExt cx="0" cy="0"/>
        </a:xfrm>
      </p:grpSpPr>
      <p:sp>
        <p:nvSpPr>
          <p:cNvPr id="2" name="כותרת 1"/>
          <p:cNvSpPr>
            <a:spLocks noGrp="1"/>
          </p:cNvSpPr>
          <p:nvPr>
            <p:ph type="ctrTitle"/>
          </p:nvPr>
        </p:nvSpPr>
        <p:spPr>
          <a:xfrm>
            <a:off x="685800" y="2130425"/>
            <a:ext cx="7772400" cy="1470025"/>
          </a:xfrm>
        </p:spPr>
        <p:txBody>
          <a:bodyPr/>
          <a:lstStyle/>
          <a:p>
            <a:r>
              <a:rPr lang="he-IL" smtClean="0"/>
              <a:t>לחץ כדי לערוך סגנון כותרת של תבנית בסיס</a:t>
            </a:r>
            <a:endParaRPr lang="he-IL"/>
          </a:p>
        </p:txBody>
      </p:sp>
      <p:sp>
        <p:nvSpPr>
          <p:cNvPr id="3" name="כותרת משנה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he-IL" smtClean="0"/>
              <a:t>לחץ כדי לערוך סגנון כותרת משנה של תבנית בסיס</a:t>
            </a:r>
            <a:endParaRPr lang="he-IL"/>
          </a:p>
        </p:txBody>
      </p:sp>
      <p:sp>
        <p:nvSpPr>
          <p:cNvPr id="4" name="מציין מיקום של תאריך 3"/>
          <p:cNvSpPr>
            <a:spLocks noGrp="1"/>
          </p:cNvSpPr>
          <p:nvPr>
            <p:ph type="dt" sz="half" idx="10"/>
          </p:nvPr>
        </p:nvSpPr>
        <p:spPr/>
        <p:txBody>
          <a:bodyPr/>
          <a:lstStyle/>
          <a:p>
            <a:fld id="{0BB083C9-0E55-45CA-9C5D-3253E1E6EC8D}" type="datetimeFigureOut">
              <a:rPr lang="he-IL" smtClean="0"/>
              <a:pPr/>
              <a:t>ל'/אדר א/תשע"ו</a:t>
            </a:fld>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8B81A3D6-05AE-4D35-988B-F1584ED087CC}" type="slidenum">
              <a:rPr lang="he-IL" smtClean="0"/>
              <a:pPr/>
              <a:t>‹#›</a:t>
            </a:fld>
            <a:endParaRPr lang="he-I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כותרת וטקסט אנכי">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smtClean="0"/>
              <a:t>לחץ כדי לערוך סגנון כותרת של תבנית בסיס</a:t>
            </a:r>
            <a:endParaRPr lang="he-IL"/>
          </a:p>
        </p:txBody>
      </p:sp>
      <p:sp>
        <p:nvSpPr>
          <p:cNvPr id="3" name="מציין מיקום של טקסט אנכי 2"/>
          <p:cNvSpPr>
            <a:spLocks noGrp="1"/>
          </p:cNvSpPr>
          <p:nvPr>
            <p:ph type="body" orient="vert" idx="1"/>
          </p:nvPr>
        </p:nvSpPr>
        <p:spPr/>
        <p:txBody>
          <a:bodyPr vert="eaVert"/>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4" name="מציין מיקום של תאריך 3"/>
          <p:cNvSpPr>
            <a:spLocks noGrp="1"/>
          </p:cNvSpPr>
          <p:nvPr>
            <p:ph type="dt" sz="half" idx="10"/>
          </p:nvPr>
        </p:nvSpPr>
        <p:spPr/>
        <p:txBody>
          <a:bodyPr/>
          <a:lstStyle/>
          <a:p>
            <a:fld id="{0BB083C9-0E55-45CA-9C5D-3253E1E6EC8D}" type="datetimeFigureOut">
              <a:rPr lang="he-IL" smtClean="0"/>
              <a:pPr/>
              <a:t>ל'/אדר א/תשע"ו</a:t>
            </a:fld>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8B81A3D6-05AE-4D35-988B-F1584ED087CC}" type="slidenum">
              <a:rPr lang="he-IL" smtClean="0"/>
              <a:pPr/>
              <a:t>‹#›</a:t>
            </a:fld>
            <a:endParaRPr lang="he-I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כותרת אנכית וטקסט">
    <p:spTree>
      <p:nvGrpSpPr>
        <p:cNvPr id="1" name=""/>
        <p:cNvGrpSpPr/>
        <p:nvPr/>
      </p:nvGrpSpPr>
      <p:grpSpPr>
        <a:xfrm>
          <a:off x="0" y="0"/>
          <a:ext cx="0" cy="0"/>
          <a:chOff x="0" y="0"/>
          <a:chExt cx="0" cy="0"/>
        </a:xfrm>
      </p:grpSpPr>
      <p:sp>
        <p:nvSpPr>
          <p:cNvPr id="2" name="כותרת אנכית 1"/>
          <p:cNvSpPr>
            <a:spLocks noGrp="1"/>
          </p:cNvSpPr>
          <p:nvPr>
            <p:ph type="title" orient="vert"/>
          </p:nvPr>
        </p:nvSpPr>
        <p:spPr>
          <a:xfrm>
            <a:off x="6629400" y="274638"/>
            <a:ext cx="2057400" cy="5851525"/>
          </a:xfrm>
        </p:spPr>
        <p:txBody>
          <a:bodyPr vert="eaVert"/>
          <a:lstStyle/>
          <a:p>
            <a:r>
              <a:rPr lang="he-IL" smtClean="0"/>
              <a:t>לחץ כדי לערוך סגנון כותרת של תבנית בסיס</a:t>
            </a:r>
            <a:endParaRPr lang="he-IL"/>
          </a:p>
        </p:txBody>
      </p:sp>
      <p:sp>
        <p:nvSpPr>
          <p:cNvPr id="3" name="מציין מיקום של טקסט אנכי 2"/>
          <p:cNvSpPr>
            <a:spLocks noGrp="1"/>
          </p:cNvSpPr>
          <p:nvPr>
            <p:ph type="body" orient="vert" idx="1"/>
          </p:nvPr>
        </p:nvSpPr>
        <p:spPr>
          <a:xfrm>
            <a:off x="457200" y="274638"/>
            <a:ext cx="6019800" cy="5851525"/>
          </a:xfrm>
        </p:spPr>
        <p:txBody>
          <a:bodyPr vert="eaVert"/>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4" name="מציין מיקום של תאריך 3"/>
          <p:cNvSpPr>
            <a:spLocks noGrp="1"/>
          </p:cNvSpPr>
          <p:nvPr>
            <p:ph type="dt" sz="half" idx="10"/>
          </p:nvPr>
        </p:nvSpPr>
        <p:spPr/>
        <p:txBody>
          <a:bodyPr/>
          <a:lstStyle/>
          <a:p>
            <a:fld id="{0BB083C9-0E55-45CA-9C5D-3253E1E6EC8D}" type="datetimeFigureOut">
              <a:rPr lang="he-IL" smtClean="0"/>
              <a:pPr/>
              <a:t>ל'/אדר א/תשע"ו</a:t>
            </a:fld>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8B81A3D6-05AE-4D35-988B-F1584ED087CC}" type="slidenum">
              <a:rPr lang="he-IL" smtClean="0"/>
              <a:pPr/>
              <a:t>‹#›</a:t>
            </a:fld>
            <a:endParaRPr lang="he-I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כותרת ותוכן">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smtClean="0"/>
              <a:t>לחץ כדי לערוך סגנון כותרת של תבנית בסיס</a:t>
            </a:r>
            <a:endParaRPr lang="he-IL"/>
          </a:p>
        </p:txBody>
      </p:sp>
      <p:sp>
        <p:nvSpPr>
          <p:cNvPr id="3" name="מציין מיקום תוכן 2"/>
          <p:cNvSpPr>
            <a:spLocks noGrp="1"/>
          </p:cNvSpPr>
          <p:nvPr>
            <p:ph idx="1"/>
          </p:nvPr>
        </p:nvSpPr>
        <p:spPr/>
        <p:txBody>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4" name="מציין מיקום של תאריך 3"/>
          <p:cNvSpPr>
            <a:spLocks noGrp="1"/>
          </p:cNvSpPr>
          <p:nvPr>
            <p:ph type="dt" sz="half" idx="10"/>
          </p:nvPr>
        </p:nvSpPr>
        <p:spPr/>
        <p:txBody>
          <a:bodyPr/>
          <a:lstStyle/>
          <a:p>
            <a:fld id="{0BB083C9-0E55-45CA-9C5D-3253E1E6EC8D}" type="datetimeFigureOut">
              <a:rPr lang="he-IL" smtClean="0"/>
              <a:pPr/>
              <a:t>ל'/אדר א/תשע"ו</a:t>
            </a:fld>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8B81A3D6-05AE-4D35-988B-F1584ED087CC}" type="slidenum">
              <a:rPr lang="he-IL" smtClean="0"/>
              <a:pPr/>
              <a:t>‹#›</a:t>
            </a:fld>
            <a:endParaRPr lang="he-I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כותרת מקטע עליונה">
    <p:spTree>
      <p:nvGrpSpPr>
        <p:cNvPr id="1" name=""/>
        <p:cNvGrpSpPr/>
        <p:nvPr/>
      </p:nvGrpSpPr>
      <p:grpSpPr>
        <a:xfrm>
          <a:off x="0" y="0"/>
          <a:ext cx="0" cy="0"/>
          <a:chOff x="0" y="0"/>
          <a:chExt cx="0" cy="0"/>
        </a:xfrm>
      </p:grpSpPr>
      <p:sp>
        <p:nvSpPr>
          <p:cNvPr id="2" name="כותרת 1"/>
          <p:cNvSpPr>
            <a:spLocks noGrp="1"/>
          </p:cNvSpPr>
          <p:nvPr>
            <p:ph type="title"/>
          </p:nvPr>
        </p:nvSpPr>
        <p:spPr>
          <a:xfrm>
            <a:off x="722313" y="4406900"/>
            <a:ext cx="7772400" cy="1362075"/>
          </a:xfrm>
        </p:spPr>
        <p:txBody>
          <a:bodyPr anchor="t"/>
          <a:lstStyle>
            <a:lvl1pPr algn="r">
              <a:defRPr sz="4000" b="1" cap="all"/>
            </a:lvl1pPr>
          </a:lstStyle>
          <a:p>
            <a:r>
              <a:rPr lang="he-IL" smtClean="0"/>
              <a:t>לחץ כדי לערוך סגנון כותרת של תבנית בסיס</a:t>
            </a:r>
            <a:endParaRPr lang="he-IL"/>
          </a:p>
        </p:txBody>
      </p:sp>
      <p:sp>
        <p:nvSpPr>
          <p:cNvPr id="3" name="מציין מיקום טקסט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e-IL" smtClean="0"/>
              <a:t>לחץ כדי לערוך סגנונות טקסט של תבנית בסיס</a:t>
            </a:r>
          </a:p>
        </p:txBody>
      </p:sp>
      <p:sp>
        <p:nvSpPr>
          <p:cNvPr id="4" name="מציין מיקום של תאריך 3"/>
          <p:cNvSpPr>
            <a:spLocks noGrp="1"/>
          </p:cNvSpPr>
          <p:nvPr>
            <p:ph type="dt" sz="half" idx="10"/>
          </p:nvPr>
        </p:nvSpPr>
        <p:spPr/>
        <p:txBody>
          <a:bodyPr/>
          <a:lstStyle/>
          <a:p>
            <a:fld id="{0BB083C9-0E55-45CA-9C5D-3253E1E6EC8D}" type="datetimeFigureOut">
              <a:rPr lang="he-IL" smtClean="0"/>
              <a:pPr/>
              <a:t>ל'/אדר א/תשע"ו</a:t>
            </a:fld>
            <a:endParaRPr lang="he-IL"/>
          </a:p>
        </p:txBody>
      </p:sp>
      <p:sp>
        <p:nvSpPr>
          <p:cNvPr id="5" name="מציין מיקום של כותרת תחתונה 4"/>
          <p:cNvSpPr>
            <a:spLocks noGrp="1"/>
          </p:cNvSpPr>
          <p:nvPr>
            <p:ph type="ftr" sz="quarter" idx="11"/>
          </p:nvPr>
        </p:nvSpPr>
        <p:spPr/>
        <p:txBody>
          <a:bodyPr/>
          <a:lstStyle/>
          <a:p>
            <a:endParaRPr lang="he-IL"/>
          </a:p>
        </p:txBody>
      </p:sp>
      <p:sp>
        <p:nvSpPr>
          <p:cNvPr id="6" name="מציין מיקום של מספר שקופית 5"/>
          <p:cNvSpPr>
            <a:spLocks noGrp="1"/>
          </p:cNvSpPr>
          <p:nvPr>
            <p:ph type="sldNum" sz="quarter" idx="12"/>
          </p:nvPr>
        </p:nvSpPr>
        <p:spPr/>
        <p:txBody>
          <a:bodyPr/>
          <a:lstStyle/>
          <a:p>
            <a:fld id="{8B81A3D6-05AE-4D35-988B-F1584ED087CC}" type="slidenum">
              <a:rPr lang="he-IL" smtClean="0"/>
              <a:pPr/>
              <a:t>‹#›</a:t>
            </a:fld>
            <a:endParaRPr lang="he-I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שני תכנים">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smtClean="0"/>
              <a:t>לחץ כדי לערוך סגנון כותרת של תבנית בסיס</a:t>
            </a:r>
            <a:endParaRPr lang="he-IL"/>
          </a:p>
        </p:txBody>
      </p:sp>
      <p:sp>
        <p:nvSpPr>
          <p:cNvPr id="3" name="מציין מיקום תוכן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4" name="מציין מיקום תוכן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5" name="מציין מיקום של תאריך 4"/>
          <p:cNvSpPr>
            <a:spLocks noGrp="1"/>
          </p:cNvSpPr>
          <p:nvPr>
            <p:ph type="dt" sz="half" idx="10"/>
          </p:nvPr>
        </p:nvSpPr>
        <p:spPr/>
        <p:txBody>
          <a:bodyPr/>
          <a:lstStyle/>
          <a:p>
            <a:fld id="{0BB083C9-0E55-45CA-9C5D-3253E1E6EC8D}" type="datetimeFigureOut">
              <a:rPr lang="he-IL" smtClean="0"/>
              <a:pPr/>
              <a:t>ל'/אדר א/תשע"ו</a:t>
            </a:fld>
            <a:endParaRPr lang="he-IL"/>
          </a:p>
        </p:txBody>
      </p:sp>
      <p:sp>
        <p:nvSpPr>
          <p:cNvPr id="6" name="מציין מיקום של כותרת תחתונה 5"/>
          <p:cNvSpPr>
            <a:spLocks noGrp="1"/>
          </p:cNvSpPr>
          <p:nvPr>
            <p:ph type="ftr" sz="quarter" idx="11"/>
          </p:nvPr>
        </p:nvSpPr>
        <p:spPr/>
        <p:txBody>
          <a:bodyPr/>
          <a:lstStyle/>
          <a:p>
            <a:endParaRPr lang="he-IL"/>
          </a:p>
        </p:txBody>
      </p:sp>
      <p:sp>
        <p:nvSpPr>
          <p:cNvPr id="7" name="מציין מיקום של מספר שקופית 6"/>
          <p:cNvSpPr>
            <a:spLocks noGrp="1"/>
          </p:cNvSpPr>
          <p:nvPr>
            <p:ph type="sldNum" sz="quarter" idx="12"/>
          </p:nvPr>
        </p:nvSpPr>
        <p:spPr/>
        <p:txBody>
          <a:bodyPr/>
          <a:lstStyle/>
          <a:p>
            <a:fld id="{8B81A3D6-05AE-4D35-988B-F1584ED087CC}" type="slidenum">
              <a:rPr lang="he-IL" smtClean="0"/>
              <a:pPr/>
              <a:t>‹#›</a:t>
            </a:fld>
            <a:endParaRPr lang="he-I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השוואה">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lvl1pPr>
              <a:defRPr/>
            </a:lvl1pPr>
          </a:lstStyle>
          <a:p>
            <a:r>
              <a:rPr lang="he-IL" smtClean="0"/>
              <a:t>לחץ כדי לערוך סגנון כותרת של תבנית בסיס</a:t>
            </a:r>
            <a:endParaRPr lang="he-IL"/>
          </a:p>
        </p:txBody>
      </p:sp>
      <p:sp>
        <p:nvSpPr>
          <p:cNvPr id="3" name="מציין מיקום טקסט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e-IL" smtClean="0"/>
              <a:t>לחץ כדי לערוך סגנונות טקסט של תבנית בסיס</a:t>
            </a:r>
          </a:p>
        </p:txBody>
      </p:sp>
      <p:sp>
        <p:nvSpPr>
          <p:cNvPr id="4" name="מציין מיקום תוכן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5" name="מציין מיקום טקסט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e-IL" smtClean="0"/>
              <a:t>לחץ כדי לערוך סגנונות טקסט של תבנית בסיס</a:t>
            </a:r>
          </a:p>
        </p:txBody>
      </p:sp>
      <p:sp>
        <p:nvSpPr>
          <p:cNvPr id="6" name="מציין מיקום תוכן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7" name="מציין מיקום של תאריך 6"/>
          <p:cNvSpPr>
            <a:spLocks noGrp="1"/>
          </p:cNvSpPr>
          <p:nvPr>
            <p:ph type="dt" sz="half" idx="10"/>
          </p:nvPr>
        </p:nvSpPr>
        <p:spPr/>
        <p:txBody>
          <a:bodyPr/>
          <a:lstStyle/>
          <a:p>
            <a:fld id="{0BB083C9-0E55-45CA-9C5D-3253E1E6EC8D}" type="datetimeFigureOut">
              <a:rPr lang="he-IL" smtClean="0"/>
              <a:pPr/>
              <a:t>ל'/אדר א/תשע"ו</a:t>
            </a:fld>
            <a:endParaRPr lang="he-IL"/>
          </a:p>
        </p:txBody>
      </p:sp>
      <p:sp>
        <p:nvSpPr>
          <p:cNvPr id="8" name="מציין מיקום של כותרת תחתונה 7"/>
          <p:cNvSpPr>
            <a:spLocks noGrp="1"/>
          </p:cNvSpPr>
          <p:nvPr>
            <p:ph type="ftr" sz="quarter" idx="11"/>
          </p:nvPr>
        </p:nvSpPr>
        <p:spPr/>
        <p:txBody>
          <a:bodyPr/>
          <a:lstStyle/>
          <a:p>
            <a:endParaRPr lang="he-IL"/>
          </a:p>
        </p:txBody>
      </p:sp>
      <p:sp>
        <p:nvSpPr>
          <p:cNvPr id="9" name="מציין מיקום של מספר שקופית 8"/>
          <p:cNvSpPr>
            <a:spLocks noGrp="1"/>
          </p:cNvSpPr>
          <p:nvPr>
            <p:ph type="sldNum" sz="quarter" idx="12"/>
          </p:nvPr>
        </p:nvSpPr>
        <p:spPr/>
        <p:txBody>
          <a:bodyPr/>
          <a:lstStyle/>
          <a:p>
            <a:fld id="{8B81A3D6-05AE-4D35-988B-F1584ED087CC}" type="slidenum">
              <a:rPr lang="he-IL" smtClean="0"/>
              <a:pPr/>
              <a:t>‹#›</a:t>
            </a:fld>
            <a:endParaRPr lang="he-I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כותרת בלבד">
    <p:spTree>
      <p:nvGrpSpPr>
        <p:cNvPr id="1" name=""/>
        <p:cNvGrpSpPr/>
        <p:nvPr/>
      </p:nvGrpSpPr>
      <p:grpSpPr>
        <a:xfrm>
          <a:off x="0" y="0"/>
          <a:ext cx="0" cy="0"/>
          <a:chOff x="0" y="0"/>
          <a:chExt cx="0" cy="0"/>
        </a:xfrm>
      </p:grpSpPr>
      <p:sp>
        <p:nvSpPr>
          <p:cNvPr id="2" name="כותרת 1"/>
          <p:cNvSpPr>
            <a:spLocks noGrp="1"/>
          </p:cNvSpPr>
          <p:nvPr>
            <p:ph type="title"/>
          </p:nvPr>
        </p:nvSpPr>
        <p:spPr/>
        <p:txBody>
          <a:bodyPr/>
          <a:lstStyle/>
          <a:p>
            <a:r>
              <a:rPr lang="he-IL" smtClean="0"/>
              <a:t>לחץ כדי לערוך סגנון כותרת של תבנית בסיס</a:t>
            </a:r>
            <a:endParaRPr lang="he-IL"/>
          </a:p>
        </p:txBody>
      </p:sp>
      <p:sp>
        <p:nvSpPr>
          <p:cNvPr id="3" name="מציין מיקום של תאריך 2"/>
          <p:cNvSpPr>
            <a:spLocks noGrp="1"/>
          </p:cNvSpPr>
          <p:nvPr>
            <p:ph type="dt" sz="half" idx="10"/>
          </p:nvPr>
        </p:nvSpPr>
        <p:spPr/>
        <p:txBody>
          <a:bodyPr/>
          <a:lstStyle/>
          <a:p>
            <a:fld id="{0BB083C9-0E55-45CA-9C5D-3253E1E6EC8D}" type="datetimeFigureOut">
              <a:rPr lang="he-IL" smtClean="0"/>
              <a:pPr/>
              <a:t>ל'/אדר א/תשע"ו</a:t>
            </a:fld>
            <a:endParaRPr lang="he-IL"/>
          </a:p>
        </p:txBody>
      </p:sp>
      <p:sp>
        <p:nvSpPr>
          <p:cNvPr id="4" name="מציין מיקום של כותרת תחתונה 3"/>
          <p:cNvSpPr>
            <a:spLocks noGrp="1"/>
          </p:cNvSpPr>
          <p:nvPr>
            <p:ph type="ftr" sz="quarter" idx="11"/>
          </p:nvPr>
        </p:nvSpPr>
        <p:spPr/>
        <p:txBody>
          <a:bodyPr/>
          <a:lstStyle/>
          <a:p>
            <a:endParaRPr lang="he-IL"/>
          </a:p>
        </p:txBody>
      </p:sp>
      <p:sp>
        <p:nvSpPr>
          <p:cNvPr id="5" name="מציין מיקום של מספר שקופית 4"/>
          <p:cNvSpPr>
            <a:spLocks noGrp="1"/>
          </p:cNvSpPr>
          <p:nvPr>
            <p:ph type="sldNum" sz="quarter" idx="12"/>
          </p:nvPr>
        </p:nvSpPr>
        <p:spPr/>
        <p:txBody>
          <a:bodyPr/>
          <a:lstStyle/>
          <a:p>
            <a:fld id="{8B81A3D6-05AE-4D35-988B-F1584ED087CC}" type="slidenum">
              <a:rPr lang="he-IL" smtClean="0"/>
              <a:pPr/>
              <a:t>‹#›</a:t>
            </a:fld>
            <a:endParaRPr lang="he-I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ריק">
    <p:spTree>
      <p:nvGrpSpPr>
        <p:cNvPr id="1" name=""/>
        <p:cNvGrpSpPr/>
        <p:nvPr/>
      </p:nvGrpSpPr>
      <p:grpSpPr>
        <a:xfrm>
          <a:off x="0" y="0"/>
          <a:ext cx="0" cy="0"/>
          <a:chOff x="0" y="0"/>
          <a:chExt cx="0" cy="0"/>
        </a:xfrm>
      </p:grpSpPr>
      <p:sp>
        <p:nvSpPr>
          <p:cNvPr id="2" name="מציין מיקום של תאריך 1"/>
          <p:cNvSpPr>
            <a:spLocks noGrp="1"/>
          </p:cNvSpPr>
          <p:nvPr>
            <p:ph type="dt" sz="half" idx="10"/>
          </p:nvPr>
        </p:nvSpPr>
        <p:spPr/>
        <p:txBody>
          <a:bodyPr/>
          <a:lstStyle/>
          <a:p>
            <a:fld id="{0BB083C9-0E55-45CA-9C5D-3253E1E6EC8D}" type="datetimeFigureOut">
              <a:rPr lang="he-IL" smtClean="0"/>
              <a:pPr/>
              <a:t>ל'/אדר א/תשע"ו</a:t>
            </a:fld>
            <a:endParaRPr lang="he-IL"/>
          </a:p>
        </p:txBody>
      </p:sp>
      <p:sp>
        <p:nvSpPr>
          <p:cNvPr id="3" name="מציין מיקום של כותרת תחתונה 2"/>
          <p:cNvSpPr>
            <a:spLocks noGrp="1"/>
          </p:cNvSpPr>
          <p:nvPr>
            <p:ph type="ftr" sz="quarter" idx="11"/>
          </p:nvPr>
        </p:nvSpPr>
        <p:spPr/>
        <p:txBody>
          <a:bodyPr/>
          <a:lstStyle/>
          <a:p>
            <a:endParaRPr lang="he-IL"/>
          </a:p>
        </p:txBody>
      </p:sp>
      <p:sp>
        <p:nvSpPr>
          <p:cNvPr id="4" name="מציין מיקום של מספר שקופית 3"/>
          <p:cNvSpPr>
            <a:spLocks noGrp="1"/>
          </p:cNvSpPr>
          <p:nvPr>
            <p:ph type="sldNum" sz="quarter" idx="12"/>
          </p:nvPr>
        </p:nvSpPr>
        <p:spPr/>
        <p:txBody>
          <a:bodyPr/>
          <a:lstStyle/>
          <a:p>
            <a:fld id="{8B81A3D6-05AE-4D35-988B-F1584ED087CC}" type="slidenum">
              <a:rPr lang="he-IL" smtClean="0"/>
              <a:pPr/>
              <a:t>‹#›</a:t>
            </a:fld>
            <a:endParaRPr lang="he-I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תוכן עם כיתוב">
    <p:spTree>
      <p:nvGrpSpPr>
        <p:cNvPr id="1" name=""/>
        <p:cNvGrpSpPr/>
        <p:nvPr/>
      </p:nvGrpSpPr>
      <p:grpSpPr>
        <a:xfrm>
          <a:off x="0" y="0"/>
          <a:ext cx="0" cy="0"/>
          <a:chOff x="0" y="0"/>
          <a:chExt cx="0" cy="0"/>
        </a:xfrm>
      </p:grpSpPr>
      <p:sp>
        <p:nvSpPr>
          <p:cNvPr id="2" name="כותרת 1"/>
          <p:cNvSpPr>
            <a:spLocks noGrp="1"/>
          </p:cNvSpPr>
          <p:nvPr>
            <p:ph type="title"/>
          </p:nvPr>
        </p:nvSpPr>
        <p:spPr>
          <a:xfrm>
            <a:off x="457200" y="273050"/>
            <a:ext cx="3008313" cy="1162050"/>
          </a:xfrm>
        </p:spPr>
        <p:txBody>
          <a:bodyPr anchor="b"/>
          <a:lstStyle>
            <a:lvl1pPr algn="r">
              <a:defRPr sz="2000" b="1"/>
            </a:lvl1pPr>
          </a:lstStyle>
          <a:p>
            <a:r>
              <a:rPr lang="he-IL" smtClean="0"/>
              <a:t>לחץ כדי לערוך סגנון כותרת של תבנית בסיס</a:t>
            </a:r>
            <a:endParaRPr lang="he-IL"/>
          </a:p>
        </p:txBody>
      </p:sp>
      <p:sp>
        <p:nvSpPr>
          <p:cNvPr id="3" name="מציין מיקום תוכן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4" name="מציין מיקום טקסט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e-IL" smtClean="0"/>
              <a:t>לחץ כדי לערוך סגנונות טקסט של תבנית בסיס</a:t>
            </a:r>
          </a:p>
        </p:txBody>
      </p:sp>
      <p:sp>
        <p:nvSpPr>
          <p:cNvPr id="5" name="מציין מיקום של תאריך 4"/>
          <p:cNvSpPr>
            <a:spLocks noGrp="1"/>
          </p:cNvSpPr>
          <p:nvPr>
            <p:ph type="dt" sz="half" idx="10"/>
          </p:nvPr>
        </p:nvSpPr>
        <p:spPr/>
        <p:txBody>
          <a:bodyPr/>
          <a:lstStyle/>
          <a:p>
            <a:fld id="{0BB083C9-0E55-45CA-9C5D-3253E1E6EC8D}" type="datetimeFigureOut">
              <a:rPr lang="he-IL" smtClean="0"/>
              <a:pPr/>
              <a:t>ל'/אדר א/תשע"ו</a:t>
            </a:fld>
            <a:endParaRPr lang="he-IL"/>
          </a:p>
        </p:txBody>
      </p:sp>
      <p:sp>
        <p:nvSpPr>
          <p:cNvPr id="6" name="מציין מיקום של כותרת תחתונה 5"/>
          <p:cNvSpPr>
            <a:spLocks noGrp="1"/>
          </p:cNvSpPr>
          <p:nvPr>
            <p:ph type="ftr" sz="quarter" idx="11"/>
          </p:nvPr>
        </p:nvSpPr>
        <p:spPr/>
        <p:txBody>
          <a:bodyPr/>
          <a:lstStyle/>
          <a:p>
            <a:endParaRPr lang="he-IL"/>
          </a:p>
        </p:txBody>
      </p:sp>
      <p:sp>
        <p:nvSpPr>
          <p:cNvPr id="7" name="מציין מיקום של מספר שקופית 6"/>
          <p:cNvSpPr>
            <a:spLocks noGrp="1"/>
          </p:cNvSpPr>
          <p:nvPr>
            <p:ph type="sldNum" sz="quarter" idx="12"/>
          </p:nvPr>
        </p:nvSpPr>
        <p:spPr/>
        <p:txBody>
          <a:bodyPr/>
          <a:lstStyle/>
          <a:p>
            <a:fld id="{8B81A3D6-05AE-4D35-988B-F1584ED087CC}" type="slidenum">
              <a:rPr lang="he-IL" smtClean="0"/>
              <a:pPr/>
              <a:t>‹#›</a:t>
            </a:fld>
            <a:endParaRPr lang="he-I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תמונה עם כיתוב">
    <p:spTree>
      <p:nvGrpSpPr>
        <p:cNvPr id="1" name=""/>
        <p:cNvGrpSpPr/>
        <p:nvPr/>
      </p:nvGrpSpPr>
      <p:grpSpPr>
        <a:xfrm>
          <a:off x="0" y="0"/>
          <a:ext cx="0" cy="0"/>
          <a:chOff x="0" y="0"/>
          <a:chExt cx="0" cy="0"/>
        </a:xfrm>
      </p:grpSpPr>
      <p:sp>
        <p:nvSpPr>
          <p:cNvPr id="2" name="כותרת 1"/>
          <p:cNvSpPr>
            <a:spLocks noGrp="1"/>
          </p:cNvSpPr>
          <p:nvPr>
            <p:ph type="title"/>
          </p:nvPr>
        </p:nvSpPr>
        <p:spPr>
          <a:xfrm>
            <a:off x="1792288" y="4800600"/>
            <a:ext cx="5486400" cy="566738"/>
          </a:xfrm>
        </p:spPr>
        <p:txBody>
          <a:bodyPr anchor="b"/>
          <a:lstStyle>
            <a:lvl1pPr algn="r">
              <a:defRPr sz="2000" b="1"/>
            </a:lvl1pPr>
          </a:lstStyle>
          <a:p>
            <a:r>
              <a:rPr lang="he-IL" smtClean="0"/>
              <a:t>לחץ כדי לערוך סגנון כותרת של תבנית בסיס</a:t>
            </a:r>
            <a:endParaRPr lang="he-IL"/>
          </a:p>
        </p:txBody>
      </p:sp>
      <p:sp>
        <p:nvSpPr>
          <p:cNvPr id="3" name="מציין מיקום של תמונה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e-IL"/>
          </a:p>
        </p:txBody>
      </p:sp>
      <p:sp>
        <p:nvSpPr>
          <p:cNvPr id="4" name="מציין מיקום טקסט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e-IL" smtClean="0"/>
              <a:t>לחץ כדי לערוך סגנונות טקסט של תבנית בסיס</a:t>
            </a:r>
          </a:p>
        </p:txBody>
      </p:sp>
      <p:sp>
        <p:nvSpPr>
          <p:cNvPr id="5" name="מציין מיקום של תאריך 4"/>
          <p:cNvSpPr>
            <a:spLocks noGrp="1"/>
          </p:cNvSpPr>
          <p:nvPr>
            <p:ph type="dt" sz="half" idx="10"/>
          </p:nvPr>
        </p:nvSpPr>
        <p:spPr/>
        <p:txBody>
          <a:bodyPr/>
          <a:lstStyle/>
          <a:p>
            <a:fld id="{0BB083C9-0E55-45CA-9C5D-3253E1E6EC8D}" type="datetimeFigureOut">
              <a:rPr lang="he-IL" smtClean="0"/>
              <a:pPr/>
              <a:t>ל'/אדר א/תשע"ו</a:t>
            </a:fld>
            <a:endParaRPr lang="he-IL"/>
          </a:p>
        </p:txBody>
      </p:sp>
      <p:sp>
        <p:nvSpPr>
          <p:cNvPr id="6" name="מציין מיקום של כותרת תחתונה 5"/>
          <p:cNvSpPr>
            <a:spLocks noGrp="1"/>
          </p:cNvSpPr>
          <p:nvPr>
            <p:ph type="ftr" sz="quarter" idx="11"/>
          </p:nvPr>
        </p:nvSpPr>
        <p:spPr/>
        <p:txBody>
          <a:bodyPr/>
          <a:lstStyle/>
          <a:p>
            <a:endParaRPr lang="he-IL"/>
          </a:p>
        </p:txBody>
      </p:sp>
      <p:sp>
        <p:nvSpPr>
          <p:cNvPr id="7" name="מציין מיקום של מספר שקופית 6"/>
          <p:cNvSpPr>
            <a:spLocks noGrp="1"/>
          </p:cNvSpPr>
          <p:nvPr>
            <p:ph type="sldNum" sz="quarter" idx="12"/>
          </p:nvPr>
        </p:nvSpPr>
        <p:spPr/>
        <p:txBody>
          <a:bodyPr/>
          <a:lstStyle/>
          <a:p>
            <a:fld id="{8B81A3D6-05AE-4D35-988B-F1584ED087CC}" type="slidenum">
              <a:rPr lang="he-IL" smtClean="0"/>
              <a:pPr/>
              <a:t>‹#›</a:t>
            </a:fld>
            <a:endParaRPr lang="he-I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מציין מיקום של כותרת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he-IL" smtClean="0"/>
              <a:t>לחץ כדי לערוך סגנון כותרת של תבנית בסיס</a:t>
            </a:r>
            <a:endParaRPr lang="he-IL"/>
          </a:p>
        </p:txBody>
      </p:sp>
      <p:sp>
        <p:nvSpPr>
          <p:cNvPr id="3" name="מציין מיקום טקסט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he-IL" smtClean="0"/>
              <a:t>לחץ כדי לערוך סגנונות טקסט של תבנית בסיס</a:t>
            </a:r>
          </a:p>
          <a:p>
            <a:pPr lvl="1"/>
            <a:r>
              <a:rPr lang="he-IL" smtClean="0"/>
              <a:t>רמה שנייה</a:t>
            </a:r>
          </a:p>
          <a:p>
            <a:pPr lvl="2"/>
            <a:r>
              <a:rPr lang="he-IL" smtClean="0"/>
              <a:t>רמה שלישית</a:t>
            </a:r>
          </a:p>
          <a:p>
            <a:pPr lvl="3"/>
            <a:r>
              <a:rPr lang="he-IL" smtClean="0"/>
              <a:t>רמה רביעית</a:t>
            </a:r>
          </a:p>
          <a:p>
            <a:pPr lvl="4"/>
            <a:r>
              <a:rPr lang="he-IL" smtClean="0"/>
              <a:t>רמה חמישית</a:t>
            </a:r>
            <a:endParaRPr lang="he-IL"/>
          </a:p>
        </p:txBody>
      </p:sp>
      <p:sp>
        <p:nvSpPr>
          <p:cNvPr id="4" name="מציין מיקום של תאריך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0BB083C9-0E55-45CA-9C5D-3253E1E6EC8D}" type="datetimeFigureOut">
              <a:rPr lang="he-IL" smtClean="0"/>
              <a:pPr/>
              <a:t>ל'/אדר א/תשע"ו</a:t>
            </a:fld>
            <a:endParaRPr lang="he-IL"/>
          </a:p>
        </p:txBody>
      </p:sp>
      <p:sp>
        <p:nvSpPr>
          <p:cNvPr id="5" name="מציין מיקום של כותרת תחתונה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he-IL"/>
          </a:p>
        </p:txBody>
      </p:sp>
      <p:sp>
        <p:nvSpPr>
          <p:cNvPr id="6" name="מציין מיקום של מספר שקופית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B81A3D6-05AE-4D35-988B-F1584ED087CC}" type="slidenum">
              <a:rPr lang="he-IL" smtClean="0"/>
              <a:pPr/>
              <a:t>‹#›</a:t>
            </a:fld>
            <a:endParaRPr lang="he-I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he-IL"/>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nidalhy1967@yahoo.com"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6.png"/><Relationship Id="rId2" Type="http://schemas.openxmlformats.org/officeDocument/2006/relationships/hyperlink" Target="http://www.google.co.il/url?url=http://scrsl.weebly.com/uploads/5/1/3/0/5130772/magnetic_resonance_imaging1.ppt&amp;rct=j&amp;frm=1&amp;q=&amp;esrc=s&amp;sa=U&amp;ved=0CBMQFjAAahUKEwiP-oHn9ubHAhVIuBoKHe0CCHI&amp;usg=AFQjCNHJjI_5jVnrTzL4XcTK1k1L1p8T8A" TargetMode="External"/><Relationship Id="rId1" Type="http://schemas.openxmlformats.org/officeDocument/2006/relationships/slideLayout" Target="../slideLayouts/slideLayout7.xml"/><Relationship Id="rId6" Type="http://schemas.openxmlformats.org/officeDocument/2006/relationships/hyperlink" Target="http://www.mrinotes.com/" TargetMode="External"/><Relationship Id="rId5" Type="http://schemas.openxmlformats.org/officeDocument/2006/relationships/image" Target="../media/image35.png"/><Relationship Id="rId4" Type="http://schemas.openxmlformats.org/officeDocument/2006/relationships/hyperlink" Target="http://www.howequipmentworks.com/mri_basics/" TargetMode="External"/></Relationships>
</file>

<file path=ppt/slides/_rels/slide100.xml.rels><?xml version="1.0" encoding="UTF-8" standalone="yes"?>
<Relationships xmlns="http://schemas.openxmlformats.org/package/2006/relationships"><Relationship Id="rId3" Type="http://schemas.openxmlformats.org/officeDocument/2006/relationships/image" Target="../media/image327.png"/><Relationship Id="rId2" Type="http://schemas.openxmlformats.org/officeDocument/2006/relationships/hyperlink" Target="http://www.magnetic-resonance.org/ch/10-06.html" TargetMode="Externa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328.png"/><Relationship Id="rId2" Type="http://schemas.openxmlformats.org/officeDocument/2006/relationships/hyperlink" Target="http://radiology.queensu.ca/assets/MRI_Articles/MR_Pulse_Sequences_What_Every_Radiologist_Wants_to_Know.pdf" TargetMode="Externa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329.png"/><Relationship Id="rId2" Type="http://schemas.openxmlformats.org/officeDocument/2006/relationships/hyperlink" Target="https://books.google.co.il/books?id=T8z1hgY3kqsC&amp;pg=PT38&amp;lpg=PT38&amp;dq=mri+++t2+/+t1+ratio&amp;source=bl&amp;ots=WwvPzgVIBE&amp;sig=XoQIicR7Ilc0R8-uHx5dB9nCJlw&amp;hl=en&amp;sa=X&amp;ved=0ahUKEwj_n6TZz6jKAhUHSRoKHbw2BR4Q6AEIQjAJ" TargetMode="Externa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330.png"/><Relationship Id="rId2" Type="http://schemas.openxmlformats.org/officeDocument/2006/relationships/hyperlink" Target="http://faculty.ksu.edu.sa/aalfaraj/RAD433/RAD433-Lecture10.pdf" TargetMode="External"/><Relationship Id="rId1" Type="http://schemas.openxmlformats.org/officeDocument/2006/relationships/slideLayout" Target="../slideLayouts/slideLayout7.xml"/><Relationship Id="rId5" Type="http://schemas.openxmlformats.org/officeDocument/2006/relationships/image" Target="../media/image332.png"/><Relationship Id="rId4" Type="http://schemas.openxmlformats.org/officeDocument/2006/relationships/image" Target="../media/image331.png"/></Relationships>
</file>

<file path=ppt/slides/_rels/slide104.xml.rels><?xml version="1.0" encoding="UTF-8" standalone="yes"?>
<Relationships xmlns="http://schemas.openxmlformats.org/package/2006/relationships"><Relationship Id="rId3" Type="http://schemas.openxmlformats.org/officeDocument/2006/relationships/image" Target="../media/image333.png"/><Relationship Id="rId2" Type="http://schemas.openxmlformats.org/officeDocument/2006/relationships/hyperlink" Target="http://www.revisemri.com/questions/pulse_sequences/se_ge_differences" TargetMode="External"/><Relationship Id="rId1" Type="http://schemas.openxmlformats.org/officeDocument/2006/relationships/slideLayout" Target="../slideLayouts/slideLayout7.xml"/><Relationship Id="rId5" Type="http://schemas.openxmlformats.org/officeDocument/2006/relationships/image" Target="../media/image334.png"/><Relationship Id="rId4" Type="http://schemas.openxmlformats.org/officeDocument/2006/relationships/hyperlink" Target="http://radiology.queensu.ca/assets/MRI_Articles/MR_Pulse_Sequences_What_Every_Radiologist_Wants_to_Know.pdf" TargetMode="External"/></Relationships>
</file>

<file path=ppt/slides/_rels/slide105.xml.rels><?xml version="1.0" encoding="UTF-8" standalone="yes"?>
<Relationships xmlns="http://schemas.openxmlformats.org/package/2006/relationships"><Relationship Id="rId3" Type="http://schemas.openxmlformats.org/officeDocument/2006/relationships/image" Target="../media/image333.png"/><Relationship Id="rId2" Type="http://schemas.openxmlformats.org/officeDocument/2006/relationships/hyperlink" Target="http://www.revisemri.com/questions/pulse_sequences/se_ge_differences" TargetMode="Externa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335.png"/><Relationship Id="rId2" Type="http://schemas.openxmlformats.org/officeDocument/2006/relationships/hyperlink" Target="http://faculty.ksu.edu.sa/aalfaraj/RAD433/RAD433-Lecture10.pdf" TargetMode="Externa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336.png"/><Relationship Id="rId2" Type="http://schemas.openxmlformats.org/officeDocument/2006/relationships/hyperlink" Target="https://www.escardio.org/static_file/Escardio/Subspecialty/EACVI/CMR%20Physics%20Pocket%20Guide%20iBook%20v1.0.pdf" TargetMode="External"/><Relationship Id="rId1" Type="http://schemas.openxmlformats.org/officeDocument/2006/relationships/slideLayout" Target="../slideLayouts/slideLayout7.xml"/><Relationship Id="rId4" Type="http://schemas.openxmlformats.org/officeDocument/2006/relationships/image" Target="../media/image337.png"/></Relationships>
</file>

<file path=ppt/slides/_rels/slide108.xml.rels><?xml version="1.0" encoding="UTF-8" standalone="yes"?>
<Relationships xmlns="http://schemas.openxmlformats.org/package/2006/relationships"><Relationship Id="rId8" Type="http://schemas.openxmlformats.org/officeDocument/2006/relationships/image" Target="../media/image343.png"/><Relationship Id="rId3" Type="http://schemas.openxmlformats.org/officeDocument/2006/relationships/image" Target="../media/image338.png"/><Relationship Id="rId7" Type="http://schemas.openxmlformats.org/officeDocument/2006/relationships/image" Target="../media/image342.png"/><Relationship Id="rId2" Type="http://schemas.openxmlformats.org/officeDocument/2006/relationships/hyperlink" Target="https://video.search.yahoo.com/video/play;_ylt=A2KLqILkDXRWYHkAc5Q0nIlQ;_ylu=X3oDMTByZWc0dGJtBHNlYwNzcgRzbGsDdmlkBHZ0aWQDBGdwb3MDMQ--?p=MRI+Basics+4+%D8%B4%D8%B1%D8%AD+%D8%A7%D9%84%D8%B1%D9%86%D9%8A%D9%86+%D8%A7%D9%84%D9%85%D8%BA%D9%86%D8%A7%D8%B7%D9%8A%D8" TargetMode="External"/><Relationship Id="rId1" Type="http://schemas.openxmlformats.org/officeDocument/2006/relationships/slideLayout" Target="../slideLayouts/slideLayout7.xml"/><Relationship Id="rId6" Type="http://schemas.openxmlformats.org/officeDocument/2006/relationships/image" Target="../media/image341.png"/><Relationship Id="rId5" Type="http://schemas.openxmlformats.org/officeDocument/2006/relationships/image" Target="../media/image340.png"/><Relationship Id="rId4" Type="http://schemas.openxmlformats.org/officeDocument/2006/relationships/image" Target="../media/image339.png"/></Relationships>
</file>

<file path=ppt/slides/_rels/slide109.xml.rels><?xml version="1.0" encoding="UTF-8" standalone="yes"?>
<Relationships xmlns="http://schemas.openxmlformats.org/package/2006/relationships"><Relationship Id="rId3" Type="http://schemas.openxmlformats.org/officeDocument/2006/relationships/image" Target="../media/image344.png"/><Relationship Id="rId2" Type="http://schemas.openxmlformats.org/officeDocument/2006/relationships/hyperlink" Target="https://video.search.yahoo.com/video/play;_ylt=A2KLqILkDXRWYHkAc5Q0nIlQ;_ylu=X3oDMTByZWc0dGJtBHNlYwNzcgRzbGsDdmlkBHZ0aWQDBGdwb3MDMQ--?p=MRI+Basics+4+%D8%B4%D8%B1%D8%AD+%D8%A7%D9%84%D8%B1%D9%86%D9%8A%D9%86+%D8%A7%D9%84%D9%85%D8%BA%D9%86%D8%A7%D8%B7%D9%8A%D8"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hyperlink" Target="https://www.youtube.com/watch?v=zf5oX01bRgk" TargetMode="External"/><Relationship Id="rId3" Type="http://schemas.openxmlformats.org/officeDocument/2006/relationships/image" Target="../media/image37.png"/><Relationship Id="rId7" Type="http://schemas.openxmlformats.org/officeDocument/2006/relationships/image" Target="../media/image40.png"/><Relationship Id="rId2" Type="http://schemas.openxmlformats.org/officeDocument/2006/relationships/hyperlink" Target="https://www.youtube.com/watch?v=p3WnFYBnghU" TargetMode="External"/><Relationship Id="rId1" Type="http://schemas.openxmlformats.org/officeDocument/2006/relationships/slideLayout" Target="../slideLayouts/slideLayout7.xml"/><Relationship Id="rId6" Type="http://schemas.openxmlformats.org/officeDocument/2006/relationships/hyperlink" Target="https://www.youtube.com/watch?v=D1ICDk6jkSw" TargetMode="External"/><Relationship Id="rId5" Type="http://schemas.openxmlformats.org/officeDocument/2006/relationships/image" Target="../media/image39.png"/><Relationship Id="rId4" Type="http://schemas.openxmlformats.org/officeDocument/2006/relationships/image" Target="../media/image38.png"/><Relationship Id="rId9" Type="http://schemas.openxmlformats.org/officeDocument/2006/relationships/image" Target="../media/image41.png"/></Relationships>
</file>

<file path=ppt/slides/_rels/slide110.xml.rels><?xml version="1.0" encoding="UTF-8" standalone="yes"?>
<Relationships xmlns="http://schemas.openxmlformats.org/package/2006/relationships"><Relationship Id="rId3" Type="http://schemas.openxmlformats.org/officeDocument/2006/relationships/image" Target="../media/image345.png"/><Relationship Id="rId2" Type="http://schemas.openxmlformats.org/officeDocument/2006/relationships/hyperlink" Target="https://www.escardio.org/static_file/Escardio/Subspecialty/EACVI/CMR%20Physics%20Pocket%20Guide%20iBook%20v1.0.pdf" TargetMode="External"/><Relationship Id="rId1" Type="http://schemas.openxmlformats.org/officeDocument/2006/relationships/slideLayout" Target="../slideLayouts/slideLayout7.xml"/><Relationship Id="rId4" Type="http://schemas.openxmlformats.org/officeDocument/2006/relationships/image" Target="../media/image346.png"/></Relationships>
</file>

<file path=ppt/slides/_rels/slide111.xml.rels><?xml version="1.0" encoding="UTF-8" standalone="yes"?>
<Relationships xmlns="http://schemas.openxmlformats.org/package/2006/relationships"><Relationship Id="rId3" Type="http://schemas.openxmlformats.org/officeDocument/2006/relationships/image" Target="../media/image347.png"/><Relationship Id="rId2" Type="http://schemas.openxmlformats.org/officeDocument/2006/relationships/hyperlink" Target="https://video.search.yahoo.com/video/play;_ylt=A2KLqILkDXRWYHkAc5Q0nIlQ;_ylu=X3oDMTByZWc0dGJtBHNlYwNzcgRzbGsDdmlkBHZ0aWQDBGdwb3MDMQ--?p=MRI+Basics+4+%D8%B4%D8%B1%D8%AD+%D8%A7%D9%84%D8%B1%D9%86%D9%8A%D9%86+%D8%A7%D9%84%D9%85%D8%BA%D9%86%D8%A7%D8%B7%D9%8A%D8" TargetMode="External"/><Relationship Id="rId1" Type="http://schemas.openxmlformats.org/officeDocument/2006/relationships/slideLayout" Target="../slideLayouts/slideLayout7.xml"/><Relationship Id="rId5" Type="http://schemas.openxmlformats.org/officeDocument/2006/relationships/image" Target="../media/image348.png"/><Relationship Id="rId4" Type="http://schemas.openxmlformats.org/officeDocument/2006/relationships/hyperlink" Target="http://www.healthcare.siemens.com/siemens_hwem-hwem_ssxa_websites-context-root/wcm/idc/groups/public/@global/@imaging/@mri/documents/download/mdaw/mtu2/~edisp/magnets_spins_and_resonances-00016929.pdf" TargetMode="External"/></Relationships>
</file>

<file path=ppt/slides/_rels/slide112.xml.rels><?xml version="1.0" encoding="UTF-8" standalone="yes"?>
<Relationships xmlns="http://schemas.openxmlformats.org/package/2006/relationships"><Relationship Id="rId3" Type="http://schemas.openxmlformats.org/officeDocument/2006/relationships/image" Target="../media/image350.png"/><Relationship Id="rId2" Type="http://schemas.openxmlformats.org/officeDocument/2006/relationships/image" Target="../media/image349.png"/><Relationship Id="rId1" Type="http://schemas.openxmlformats.org/officeDocument/2006/relationships/slideLayout" Target="../slideLayouts/slideLayout7.xml"/><Relationship Id="rId5" Type="http://schemas.openxmlformats.org/officeDocument/2006/relationships/image" Target="../media/image351.png"/><Relationship Id="rId4" Type="http://schemas.openxmlformats.org/officeDocument/2006/relationships/hyperlink" Target="http://mri-q.com/se-vs-multi-se-vs-fse.html" TargetMode="External"/></Relationships>
</file>

<file path=ppt/slides/_rels/slide113.xml.rels><?xml version="1.0" encoding="UTF-8" standalone="yes"?>
<Relationships xmlns="http://schemas.openxmlformats.org/package/2006/relationships"><Relationship Id="rId3" Type="http://schemas.openxmlformats.org/officeDocument/2006/relationships/image" Target="../media/image353.png"/><Relationship Id="rId2" Type="http://schemas.openxmlformats.org/officeDocument/2006/relationships/image" Target="../media/image352.png"/><Relationship Id="rId1" Type="http://schemas.openxmlformats.org/officeDocument/2006/relationships/slideLayout" Target="../slideLayouts/slideLayout7.xml"/><Relationship Id="rId4" Type="http://schemas.openxmlformats.org/officeDocument/2006/relationships/image" Target="../media/image354.png"/></Relationships>
</file>

<file path=ppt/slides/_rels/slide114.xml.rels><?xml version="1.0" encoding="UTF-8" standalone="yes"?>
<Relationships xmlns="http://schemas.openxmlformats.org/package/2006/relationships"><Relationship Id="rId8" Type="http://schemas.openxmlformats.org/officeDocument/2006/relationships/image" Target="../media/image358.png"/><Relationship Id="rId3" Type="http://schemas.openxmlformats.org/officeDocument/2006/relationships/image" Target="../media/image355.png"/><Relationship Id="rId7" Type="http://schemas.openxmlformats.org/officeDocument/2006/relationships/hyperlink" Target="http://mri-q.com/fse-parameters.html" TargetMode="External"/><Relationship Id="rId2" Type="http://schemas.openxmlformats.org/officeDocument/2006/relationships/hyperlink" Target="http://mri-q.com/what-is-fsetse.html" TargetMode="External"/><Relationship Id="rId1" Type="http://schemas.openxmlformats.org/officeDocument/2006/relationships/slideLayout" Target="../slideLayouts/slideLayout7.xml"/><Relationship Id="rId6" Type="http://schemas.openxmlformats.org/officeDocument/2006/relationships/image" Target="../media/image357.png"/><Relationship Id="rId5" Type="http://schemas.openxmlformats.org/officeDocument/2006/relationships/hyperlink" Target="http://www.scmr.org/assets/files/members/documents/GE_physics_7_for_SCMR.pdf" TargetMode="External"/><Relationship Id="rId4" Type="http://schemas.openxmlformats.org/officeDocument/2006/relationships/image" Target="../media/image356.png"/></Relationships>
</file>

<file path=ppt/slides/_rels/slide115.xml.rels><?xml version="1.0" encoding="UTF-8" standalone="yes"?>
<Relationships xmlns="http://schemas.openxmlformats.org/package/2006/relationships"><Relationship Id="rId3" Type="http://schemas.openxmlformats.org/officeDocument/2006/relationships/image" Target="../media/image359.png"/><Relationship Id="rId2" Type="http://schemas.openxmlformats.org/officeDocument/2006/relationships/hyperlink" Target="http://81bones.net/mri/mri_FSE.pdf" TargetMode="External"/><Relationship Id="rId1" Type="http://schemas.openxmlformats.org/officeDocument/2006/relationships/slideLayout" Target="../slideLayouts/slideLayout7.xml"/><Relationship Id="rId5" Type="http://schemas.openxmlformats.org/officeDocument/2006/relationships/image" Target="../media/image360.png"/><Relationship Id="rId4" Type="http://schemas.openxmlformats.org/officeDocument/2006/relationships/hyperlink" Target="http://mri-q.com/fse-parameters.html" TargetMode="External"/></Relationships>
</file>

<file path=ppt/slides/_rels/slide116.xml.rels><?xml version="1.0" encoding="UTF-8" standalone="yes"?>
<Relationships xmlns="http://schemas.openxmlformats.org/package/2006/relationships"><Relationship Id="rId8" Type="http://schemas.openxmlformats.org/officeDocument/2006/relationships/image" Target="../media/image364.png"/><Relationship Id="rId3" Type="http://schemas.openxmlformats.org/officeDocument/2006/relationships/image" Target="../media/image361.png"/><Relationship Id="rId7" Type="http://schemas.openxmlformats.org/officeDocument/2006/relationships/hyperlink" Target="http://www.cureus.com/articles/2866-fetal-magnetic-resonance-imaging-of-malformations-associated-with-heterotaxy" TargetMode="External"/><Relationship Id="rId2" Type="http://schemas.openxmlformats.org/officeDocument/2006/relationships/hyperlink" Target="http://mri-q.com/hastess-fse.html" TargetMode="External"/><Relationship Id="rId1" Type="http://schemas.openxmlformats.org/officeDocument/2006/relationships/slideLayout" Target="../slideLayouts/slideLayout7.xml"/><Relationship Id="rId6" Type="http://schemas.openxmlformats.org/officeDocument/2006/relationships/image" Target="../media/image363.png"/><Relationship Id="rId5" Type="http://schemas.openxmlformats.org/officeDocument/2006/relationships/hyperlink" Target="https://mrimaster.com/PLAN%20MRCP%20HASTE%20CORONAL%2040MM%202.html" TargetMode="External"/><Relationship Id="rId4" Type="http://schemas.openxmlformats.org/officeDocument/2006/relationships/image" Target="../media/image362.png"/></Relationships>
</file>

<file path=ppt/slides/_rels/slide117.xml.rels><?xml version="1.0" encoding="UTF-8" standalone="yes"?>
<Relationships xmlns="http://schemas.openxmlformats.org/package/2006/relationships"><Relationship Id="rId3" Type="http://schemas.openxmlformats.org/officeDocument/2006/relationships/image" Target="../media/image365.png"/><Relationship Id="rId2" Type="http://schemas.openxmlformats.org/officeDocument/2006/relationships/hyperlink" Target="http://www.indiana.edu/~mri/seminars/slides/fat%20suppression%20by%20Chen%20Lin.pdf" TargetMode="External"/><Relationship Id="rId1" Type="http://schemas.openxmlformats.org/officeDocument/2006/relationships/slideLayout" Target="../slideLayouts/slideLayout7.xml"/><Relationship Id="rId5" Type="http://schemas.openxmlformats.org/officeDocument/2006/relationships/image" Target="../media/image366.png"/><Relationship Id="rId4" Type="http://schemas.openxmlformats.org/officeDocument/2006/relationships/hyperlink" Target="http://www.indiana.edu/~mri/CE/slides/Inversion%20Recovery%20Techniques%20and%20Applications%20090623.pdf" TargetMode="External"/></Relationships>
</file>

<file path=ppt/slides/_rels/slide118.xml.rels><?xml version="1.0" encoding="UTF-8" standalone="yes"?>
<Relationships xmlns="http://schemas.openxmlformats.org/package/2006/relationships"><Relationship Id="rId3" Type="http://schemas.openxmlformats.org/officeDocument/2006/relationships/image" Target="../media/image367.png"/><Relationship Id="rId7" Type="http://schemas.openxmlformats.org/officeDocument/2006/relationships/image" Target="../media/image370.png"/><Relationship Id="rId2" Type="http://schemas.openxmlformats.org/officeDocument/2006/relationships/hyperlink" Target="http://www.revisemri.com/questions/pulse_sequences/stir" TargetMode="External"/><Relationship Id="rId1" Type="http://schemas.openxmlformats.org/officeDocument/2006/relationships/slideLayout" Target="../slideLayouts/slideLayout7.xml"/><Relationship Id="rId6" Type="http://schemas.openxmlformats.org/officeDocument/2006/relationships/hyperlink" Target="https://nucleus.iaea.org/HHW/MedicalPhysics/TheMedicalPhysicist/Studentscorner/HandbookforTeachersandStudents/Chapter_14.pdf" TargetMode="External"/><Relationship Id="rId5" Type="http://schemas.openxmlformats.org/officeDocument/2006/relationships/image" Target="../media/image369.png"/><Relationship Id="rId4" Type="http://schemas.openxmlformats.org/officeDocument/2006/relationships/image" Target="../media/image368.png"/></Relationships>
</file>

<file path=ppt/slides/_rels/slide119.xml.rels><?xml version="1.0" encoding="UTF-8" standalone="yes"?>
<Relationships xmlns="http://schemas.openxmlformats.org/package/2006/relationships"><Relationship Id="rId3" Type="http://schemas.openxmlformats.org/officeDocument/2006/relationships/hyperlink" Target="https://mrimaster.com/PLAN%20ORBITS%20axi%20stir.html" TargetMode="External"/><Relationship Id="rId2" Type="http://schemas.openxmlformats.org/officeDocument/2006/relationships/image" Target="../media/image371.png"/><Relationship Id="rId1" Type="http://schemas.openxmlformats.org/officeDocument/2006/relationships/slideLayout" Target="../slideLayouts/slideLayout7.xml"/><Relationship Id="rId6" Type="http://schemas.openxmlformats.org/officeDocument/2006/relationships/image" Target="../media/image373.png"/><Relationship Id="rId5" Type="http://schemas.openxmlformats.org/officeDocument/2006/relationships/hyperlink" Target="http://radiopaedia.org/images/14814092" TargetMode="External"/><Relationship Id="rId4" Type="http://schemas.openxmlformats.org/officeDocument/2006/relationships/image" Target="../media/image372.png"/></Relationships>
</file>

<file path=ppt/slides/_rels/slide12.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2.png"/><Relationship Id="rId7" Type="http://schemas.openxmlformats.org/officeDocument/2006/relationships/hyperlink" Target="http://www.scmr.org/assets/files/members/documents/magnets_spins_resonances.pdf" TargetMode="External"/><Relationship Id="rId12" Type="http://schemas.openxmlformats.org/officeDocument/2006/relationships/image" Target="../media/image46.png"/><Relationship Id="rId2" Type="http://schemas.openxmlformats.org/officeDocument/2006/relationships/hyperlink" Target="http://www.jcmr-online.com/content/12/1/71/figure/F1" TargetMode="External"/><Relationship Id="rId1" Type="http://schemas.openxmlformats.org/officeDocument/2006/relationships/slideLayout" Target="../slideLayouts/slideLayout7.xml"/><Relationship Id="rId6" Type="http://schemas.openxmlformats.org/officeDocument/2006/relationships/image" Target="../media/image43.png"/><Relationship Id="rId11" Type="http://schemas.openxmlformats.org/officeDocument/2006/relationships/hyperlink" Target="https://www.google.co.il/url?url=https://cfmi.georgetown.edu/get_file.php?file=50&amp;rct=j&amp;frm=1&amp;q=&amp;esrc=s&amp;sa=U&amp;ved=0CBMQFjAAahUKEwjJzcHAzJLIAhVGVBQKHaWnBVE&amp;usg=AFQjCNHbk_BGnCzRxyp9o6h8OW-uNXxO-Q" TargetMode="External"/><Relationship Id="rId5" Type="http://schemas.openxmlformats.org/officeDocument/2006/relationships/image" Target="../media/image41.png"/><Relationship Id="rId10" Type="http://schemas.openxmlformats.org/officeDocument/2006/relationships/image" Target="../media/image45.png"/><Relationship Id="rId4" Type="http://schemas.openxmlformats.org/officeDocument/2006/relationships/hyperlink" Target="https://www.youtube.com/watch?v=zf5oX01bRgk" TargetMode="External"/><Relationship Id="rId9" Type="http://schemas.openxmlformats.org/officeDocument/2006/relationships/hyperlink" Target="http://www.stat.columbia.edu/~martin/Tools/MRI_Made_Easy.pdf" TargetMode="External"/></Relationships>
</file>

<file path=ppt/slides/_rels/slide120.xml.rels><?xml version="1.0" encoding="UTF-8" standalone="yes"?>
<Relationships xmlns="http://schemas.openxmlformats.org/package/2006/relationships"><Relationship Id="rId3" Type="http://schemas.openxmlformats.org/officeDocument/2006/relationships/image" Target="../media/image374.png"/><Relationship Id="rId2" Type="http://schemas.openxmlformats.org/officeDocument/2006/relationships/hyperlink" Target="http://web.stanford.edu/class/rad229/Notes/C4-MagnetizationPreparation.pdf" TargetMode="External"/><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3" Type="http://schemas.openxmlformats.org/officeDocument/2006/relationships/hyperlink" Target="http://www.revisemri.com/questions/pulse_sequences/stir" TargetMode="External"/><Relationship Id="rId2" Type="http://schemas.openxmlformats.org/officeDocument/2006/relationships/image" Target="../media/image375.png"/><Relationship Id="rId1" Type="http://schemas.openxmlformats.org/officeDocument/2006/relationships/slideLayout" Target="../slideLayouts/slideLayout7.xml"/><Relationship Id="rId4" Type="http://schemas.openxmlformats.org/officeDocument/2006/relationships/image" Target="../media/image376.png"/></Relationships>
</file>

<file path=ppt/slides/_rels/slide122.xml.rels><?xml version="1.0" encoding="UTF-8" standalone="yes"?>
<Relationships xmlns="http://schemas.openxmlformats.org/package/2006/relationships"><Relationship Id="rId8" Type="http://schemas.openxmlformats.org/officeDocument/2006/relationships/hyperlink" Target="http://mri-q.com/uploads/3/4/5/7/34572113/4289719_orig.gif" TargetMode="External"/><Relationship Id="rId3" Type="http://schemas.openxmlformats.org/officeDocument/2006/relationships/image" Target="../media/image377.png"/><Relationship Id="rId7" Type="http://schemas.openxmlformats.org/officeDocument/2006/relationships/image" Target="../media/image380.jpeg"/><Relationship Id="rId2" Type="http://schemas.openxmlformats.org/officeDocument/2006/relationships/hyperlink" Target="http://mri-q.com/stir.html" TargetMode="External"/><Relationship Id="rId1" Type="http://schemas.openxmlformats.org/officeDocument/2006/relationships/slideLayout" Target="../slideLayouts/slideLayout7.xml"/><Relationship Id="rId6" Type="http://schemas.openxmlformats.org/officeDocument/2006/relationships/hyperlink" Target="https://mrimaster.com/characterise%20image%20stir.html" TargetMode="External"/><Relationship Id="rId5" Type="http://schemas.openxmlformats.org/officeDocument/2006/relationships/image" Target="../media/image379.png"/><Relationship Id="rId4" Type="http://schemas.openxmlformats.org/officeDocument/2006/relationships/image" Target="../media/image378.png"/><Relationship Id="rId9" Type="http://schemas.openxmlformats.org/officeDocument/2006/relationships/image" Target="../media/image381.gif"/></Relationships>
</file>

<file path=ppt/slides/_rels/slide123.xml.rels><?xml version="1.0" encoding="UTF-8" standalone="yes"?>
<Relationships xmlns="http://schemas.openxmlformats.org/package/2006/relationships"><Relationship Id="rId8" Type="http://schemas.openxmlformats.org/officeDocument/2006/relationships/hyperlink" Target="http://mri-q.com/uploads/3/2/7/4/3274160/8991633_orig.gif" TargetMode="External"/><Relationship Id="rId3" Type="http://schemas.openxmlformats.org/officeDocument/2006/relationships/image" Target="../media/image382.png"/><Relationship Id="rId7" Type="http://schemas.openxmlformats.org/officeDocument/2006/relationships/image" Target="../media/image384.png"/><Relationship Id="rId2" Type="http://schemas.openxmlformats.org/officeDocument/2006/relationships/hyperlink" Target="http://link.springer.com/article/10.1007/BF01705296" TargetMode="External"/><Relationship Id="rId1" Type="http://schemas.openxmlformats.org/officeDocument/2006/relationships/slideLayout" Target="../slideLayouts/slideLayout7.xml"/><Relationship Id="rId6" Type="http://schemas.openxmlformats.org/officeDocument/2006/relationships/hyperlink" Target="http://www.ajnr.org/content/28/9/1645/F1.expansion.html" TargetMode="External"/><Relationship Id="rId5" Type="http://schemas.openxmlformats.org/officeDocument/2006/relationships/image" Target="../media/image383.png"/><Relationship Id="rId4" Type="http://schemas.openxmlformats.org/officeDocument/2006/relationships/hyperlink" Target="https://usa.healthcare.siemens.com/magnetic-resonance-imaging/options-and-upgrades/upgrades/magnetom-verio-upgrade/use" TargetMode="External"/><Relationship Id="rId9" Type="http://schemas.openxmlformats.org/officeDocument/2006/relationships/image" Target="../media/image385.gif"/></Relationships>
</file>

<file path=ppt/slides/_rels/slide124.xml.rels><?xml version="1.0" encoding="UTF-8" standalone="yes"?>
<Relationships xmlns="http://schemas.openxmlformats.org/package/2006/relationships"><Relationship Id="rId3" Type="http://schemas.openxmlformats.org/officeDocument/2006/relationships/hyperlink" Target="http://www.indiana.edu/~mri/CE/slides/Inversion%20Recovery%20Techniques%20and%20Applications%20090623.pdf" TargetMode="External"/><Relationship Id="rId2" Type="http://schemas.openxmlformats.org/officeDocument/2006/relationships/image" Target="../media/image386.png"/><Relationship Id="rId1" Type="http://schemas.openxmlformats.org/officeDocument/2006/relationships/slideLayout" Target="../slideLayouts/slideLayout7.xml"/><Relationship Id="rId4" Type="http://schemas.openxmlformats.org/officeDocument/2006/relationships/image" Target="../media/image387.png"/></Relationships>
</file>

<file path=ppt/slides/_rels/slide125.xml.rels><?xml version="1.0" encoding="UTF-8" standalone="yes"?>
<Relationships xmlns="http://schemas.openxmlformats.org/package/2006/relationships"><Relationship Id="rId3" Type="http://schemas.openxmlformats.org/officeDocument/2006/relationships/image" Target="../media/image388.png"/><Relationship Id="rId2" Type="http://schemas.openxmlformats.org/officeDocument/2006/relationships/hyperlink" Target="http://mri-q.com/triple-ir.html" TargetMode="External"/><Relationship Id="rId1" Type="http://schemas.openxmlformats.org/officeDocument/2006/relationships/slideLayout" Target="../slideLayouts/slideLayout7.xml"/><Relationship Id="rId4" Type="http://schemas.openxmlformats.org/officeDocument/2006/relationships/image" Target="../media/image389.png"/></Relationships>
</file>

<file path=ppt/slides/_rels/slide126.xml.rels><?xml version="1.0" encoding="UTF-8" standalone="yes"?>
<Relationships xmlns="http://schemas.openxmlformats.org/package/2006/relationships"><Relationship Id="rId3" Type="http://schemas.openxmlformats.org/officeDocument/2006/relationships/image" Target="../media/image390.png"/><Relationship Id="rId2" Type="http://schemas.openxmlformats.org/officeDocument/2006/relationships/hyperlink" Target="http://www.tina-vision.net/projects/wellcome/mjs_phd_txt/node22.html" TargetMode="External"/><Relationship Id="rId1" Type="http://schemas.openxmlformats.org/officeDocument/2006/relationships/slideLayout" Target="../slideLayouts/slideLayout7.xml"/><Relationship Id="rId5" Type="http://schemas.openxmlformats.org/officeDocument/2006/relationships/image" Target="../media/image391.png"/><Relationship Id="rId4" Type="http://schemas.openxmlformats.org/officeDocument/2006/relationships/hyperlink" Target="http://www.google.co.il/url?url=http://scrsl.weebly.com/uploads/5/1/3/0/5130772/mri_7.1_gradient_echo_pulse_sequences.ppt&amp;rct=j&amp;frm=1&amp;q=&amp;esrc=s&amp;sa=U&amp;ved=0ahUKEwiUtcLc5oXKAhXGyRQKHSxwA2sQFghDMA0&amp;usg=AFQjCNFvO9SALd5JAyqRfGdrMyM-a11eCQ" TargetMode="External"/></Relationships>
</file>

<file path=ppt/slides/_rels/slide127.xml.rels><?xml version="1.0" encoding="UTF-8" standalone="yes"?>
<Relationships xmlns="http://schemas.openxmlformats.org/package/2006/relationships"><Relationship Id="rId3" Type="http://schemas.openxmlformats.org/officeDocument/2006/relationships/hyperlink" Target="http://mri-q.com/commercial-acronyms.html" TargetMode="External"/><Relationship Id="rId2" Type="http://schemas.openxmlformats.org/officeDocument/2006/relationships/image" Target="../media/image392.png"/><Relationship Id="rId1" Type="http://schemas.openxmlformats.org/officeDocument/2006/relationships/slideLayout" Target="../slideLayouts/slideLayout7.xml"/><Relationship Id="rId4" Type="http://schemas.openxmlformats.org/officeDocument/2006/relationships/image" Target="../media/image393.png"/></Relationships>
</file>

<file path=ppt/slides/_rels/slide128.xml.rels><?xml version="1.0" encoding="UTF-8" standalone="yes"?>
<Relationships xmlns="http://schemas.openxmlformats.org/package/2006/relationships"><Relationship Id="rId3" Type="http://schemas.openxmlformats.org/officeDocument/2006/relationships/image" Target="../media/image394.png"/><Relationship Id="rId2" Type="http://schemas.openxmlformats.org/officeDocument/2006/relationships/hyperlink" Target="http://www.indiana.edu/~mri/seminars/slides/Gradient%20Echo%20Sequences%20and%20Applications%20by%20Chen%20Lin.pdf" TargetMode="External"/><Relationship Id="rId1" Type="http://schemas.openxmlformats.org/officeDocument/2006/relationships/slideLayout" Target="../slideLayouts/slideLayout7.xml"/><Relationship Id="rId5" Type="http://schemas.openxmlformats.org/officeDocument/2006/relationships/image" Target="../media/image396.png"/><Relationship Id="rId4" Type="http://schemas.openxmlformats.org/officeDocument/2006/relationships/image" Target="../media/image395.png"/></Relationships>
</file>

<file path=ppt/slides/_rels/slide129.xml.rels><?xml version="1.0" encoding="UTF-8" standalone="yes"?>
<Relationships xmlns="http://schemas.openxmlformats.org/package/2006/relationships"><Relationship Id="rId3" Type="http://schemas.openxmlformats.org/officeDocument/2006/relationships/image" Target="../media/image397.png"/><Relationship Id="rId2" Type="http://schemas.openxmlformats.org/officeDocument/2006/relationships/hyperlink" Target="http://www.google.co.il/url?url=http://scrsl.weebly.com/uploads/5/1/3/0/5130772/mri_7.1_gradient_echo_pulse_sequences.ppt&amp;rct=j&amp;frm=1&amp;q=&amp;esrc=s&amp;sa=U&amp;ved=0ahUKEwjKv8CqpazKAhVCPxQKHV67BLQQFggkMAM&amp;usg=AFQjCNFvO9SALd5JAyqRfGdrMyM-a11eCQ" TargetMode="External"/><Relationship Id="rId1" Type="http://schemas.openxmlformats.org/officeDocument/2006/relationships/slideLayout" Target="../slideLayouts/slideLayout7.xml"/><Relationship Id="rId5" Type="http://schemas.openxmlformats.org/officeDocument/2006/relationships/image" Target="../media/image398.png"/><Relationship Id="rId4" Type="http://schemas.openxmlformats.org/officeDocument/2006/relationships/hyperlink" Target="https://books.google.co.il/books?id=Fdilt-iFCZMC&amp;pg=PA45&amp;lpg=PA45&amp;dq=steady+state+free+precession+(+ssfp)+mechanism&amp;source=bl&amp;ots=77znBQ2qJr&amp;sig=DTopZWqn_hJBTBBf5dj5yzvpw6s&amp;hl=iw&amp;sa=X&amp;ved=0ahUKEwia-5vKpa7KAhUEwBQKHWt2CZsQ6AEINzAJ" TargetMode="External"/></Relationships>
</file>

<file path=ppt/slides/_rels/slide13.xml.rels><?xml version="1.0" encoding="UTF-8" standalone="yes"?>
<Relationships xmlns="http://schemas.openxmlformats.org/package/2006/relationships"><Relationship Id="rId8" Type="http://schemas.openxmlformats.org/officeDocument/2006/relationships/hyperlink" Target="https://www.youtube.com/watch?v=djAxjtN_7VE" TargetMode="External"/><Relationship Id="rId3" Type="http://schemas.openxmlformats.org/officeDocument/2006/relationships/image" Target="../media/image48.png"/><Relationship Id="rId7" Type="http://schemas.openxmlformats.org/officeDocument/2006/relationships/image" Target="../media/image51.png"/><Relationship Id="rId2"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hyperlink" Target="https://www.youtube.com/watch?v=etT6U79fs8U" TargetMode="External"/><Relationship Id="rId9" Type="http://schemas.openxmlformats.org/officeDocument/2006/relationships/image" Target="../media/image52.png"/></Relationships>
</file>

<file path=ppt/slides/_rels/slide130.xml.rels><?xml version="1.0" encoding="UTF-8" standalone="yes"?>
<Relationships xmlns="http://schemas.openxmlformats.org/package/2006/relationships"><Relationship Id="rId3" Type="http://schemas.openxmlformats.org/officeDocument/2006/relationships/image" Target="../media/image399.png"/><Relationship Id="rId2" Type="http://schemas.openxmlformats.org/officeDocument/2006/relationships/hyperlink" Target="http://www.indiana.edu/~mri/seminars/slides/Gradient%20Echo%20Sequences%20and%20Applications%20by%20Chen%20Lin.pdf" TargetMode="External"/><Relationship Id="rId1" Type="http://schemas.openxmlformats.org/officeDocument/2006/relationships/slideLayout" Target="../slideLayouts/slideLayout7.xml"/><Relationship Id="rId5" Type="http://schemas.openxmlformats.org/officeDocument/2006/relationships/image" Target="../media/image400.png"/><Relationship Id="rId4" Type="http://schemas.openxmlformats.org/officeDocument/2006/relationships/hyperlink" Target="http://mri-q.com/what-is-ssfp.html" TargetMode="External"/></Relationships>
</file>

<file path=ppt/slides/_rels/slide131.xml.rels><?xml version="1.0" encoding="UTF-8" standalone="yes"?>
<Relationships xmlns="http://schemas.openxmlformats.org/package/2006/relationships"><Relationship Id="rId3" Type="http://schemas.openxmlformats.org/officeDocument/2006/relationships/image" Target="../media/image401.png"/><Relationship Id="rId2" Type="http://schemas.openxmlformats.org/officeDocument/2006/relationships/hyperlink" Target="https://books.google.co.il/books?id=Fdilt-iFCZMC&amp;pg=PA45&amp;lpg=PA45&amp;dq=steady+state+free+precession+(+ssfp)+mechanism&amp;source=bl&amp;ots=77znBQ2qJr&amp;sig=DTopZWqn_hJBTBBf5dj5yzvpw6s&amp;hl=iw&amp;sa=X&amp;ved=0ahUKEwia-5vKpa7KAhUEwBQKHWt2CZsQ6AEINzAJ" TargetMode="External"/><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3" Type="http://schemas.openxmlformats.org/officeDocument/2006/relationships/image" Target="../media/image402.png"/><Relationship Id="rId2" Type="http://schemas.openxmlformats.org/officeDocument/2006/relationships/hyperlink" Target="http://www.google.co.il/url?url=http://scrsl.weebly.com/uploads/5/1/3/0/5130772/mri_7.1_gradient_echo_pulse_sequences.ppt&amp;rct=j&amp;frm=1&amp;q=&amp;esrc=s&amp;sa=U&amp;ved=0ahUKEwjKv8CqpazKAhVCPxQKHV67BLQQFggkMAM&amp;usg=AFQjCNFvO9SALd5JAyqRfGdrMyM-a11eCQ" TargetMode="External"/><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3" Type="http://schemas.openxmlformats.org/officeDocument/2006/relationships/image" Target="../media/image403.jpeg"/><Relationship Id="rId2" Type="http://schemas.openxmlformats.org/officeDocument/2006/relationships/hyperlink" Target="http://www.healthcare.siemens.com/magnetic-resonance-imaging/magnetom-world/toolkit/clinical-images" TargetMode="External"/><Relationship Id="rId1" Type="http://schemas.openxmlformats.org/officeDocument/2006/relationships/slideLayout" Target="../slideLayouts/slideLayout7.xml"/><Relationship Id="rId5" Type="http://schemas.openxmlformats.org/officeDocument/2006/relationships/image" Target="../media/image405.jpeg"/><Relationship Id="rId4" Type="http://schemas.openxmlformats.org/officeDocument/2006/relationships/image" Target="../media/image404.jpeg"/></Relationships>
</file>

<file path=ppt/slides/_rels/slide134.xml.rels><?xml version="1.0" encoding="UTF-8" standalone="yes"?>
<Relationships xmlns="http://schemas.openxmlformats.org/package/2006/relationships"><Relationship Id="rId3" Type="http://schemas.openxmlformats.org/officeDocument/2006/relationships/image" Target="../media/image406.jpeg"/><Relationship Id="rId2" Type="http://schemas.openxmlformats.org/officeDocument/2006/relationships/hyperlink" Target="http://www.healthcare.siemens.com/magnetic-resonance-imaging/magnetom-world/toolkit/clinical-images" TargetMode="External"/><Relationship Id="rId1" Type="http://schemas.openxmlformats.org/officeDocument/2006/relationships/slideLayout" Target="../slideLayouts/slideLayout7.xml"/><Relationship Id="rId6" Type="http://schemas.openxmlformats.org/officeDocument/2006/relationships/image" Target="../media/image408.png"/><Relationship Id="rId5" Type="http://schemas.openxmlformats.org/officeDocument/2006/relationships/hyperlink" Target="https://mrimaster.com/characterise%20image%20vibe%20%20fat%20sat.html" TargetMode="External"/><Relationship Id="rId4" Type="http://schemas.openxmlformats.org/officeDocument/2006/relationships/image" Target="../media/image407.png"/></Relationships>
</file>

<file path=ppt/slides/_rels/slide135.xml.rels><?xml version="1.0" encoding="UTF-8" standalone="yes"?>
<Relationships xmlns="http://schemas.openxmlformats.org/package/2006/relationships"><Relationship Id="rId3" Type="http://schemas.openxmlformats.org/officeDocument/2006/relationships/image" Target="../media/image410.jpeg"/><Relationship Id="rId2" Type="http://schemas.openxmlformats.org/officeDocument/2006/relationships/image" Target="../media/image409.jpeg"/><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8" Type="http://schemas.openxmlformats.org/officeDocument/2006/relationships/image" Target="../media/image414.png"/><Relationship Id="rId3" Type="http://schemas.openxmlformats.org/officeDocument/2006/relationships/image" Target="../media/image411.png"/><Relationship Id="rId7" Type="http://schemas.openxmlformats.org/officeDocument/2006/relationships/image" Target="../media/image413.png"/><Relationship Id="rId2" Type="http://schemas.openxmlformats.org/officeDocument/2006/relationships/hyperlink" Target="http://mri-q.com/t2-vs-t2.html" TargetMode="External"/><Relationship Id="rId1" Type="http://schemas.openxmlformats.org/officeDocument/2006/relationships/slideLayout" Target="../slideLayouts/slideLayout7.xml"/><Relationship Id="rId6" Type="http://schemas.openxmlformats.org/officeDocument/2006/relationships/hyperlink" Target="http://mri-q.com/mergemedic.html" TargetMode="External"/><Relationship Id="rId5" Type="http://schemas.openxmlformats.org/officeDocument/2006/relationships/image" Target="../media/image412.jpeg"/><Relationship Id="rId4" Type="http://schemas.openxmlformats.org/officeDocument/2006/relationships/hyperlink" Target="http://mri-q.com/uploads/3/2/7/4/3274160/9889884_orig.jpg?282" TargetMode="External"/></Relationships>
</file>

<file path=ppt/slides/_rels/slide137.xml.rels><?xml version="1.0" encoding="UTF-8" standalone="yes"?>
<Relationships xmlns="http://schemas.openxmlformats.org/package/2006/relationships"><Relationship Id="rId3" Type="http://schemas.openxmlformats.org/officeDocument/2006/relationships/image" Target="../media/image415.png"/><Relationship Id="rId2" Type="http://schemas.openxmlformats.org/officeDocument/2006/relationships/hyperlink" Target="http://www.mr-tip.com/serv1.php?type=art&amp;sub=Black%20Boundary%20Artifact" TargetMode="External"/><Relationship Id="rId1" Type="http://schemas.openxmlformats.org/officeDocument/2006/relationships/slideLayout" Target="../slideLayouts/slideLayout7.xml"/><Relationship Id="rId5" Type="http://schemas.openxmlformats.org/officeDocument/2006/relationships/image" Target="../media/image416.png"/><Relationship Id="rId4" Type="http://schemas.openxmlformats.org/officeDocument/2006/relationships/hyperlink" Target="http://mri-q.com/in-phaseout-of-phase.html" TargetMode="External"/></Relationships>
</file>

<file path=ppt/slides/_rels/slide138.xml.rels><?xml version="1.0" encoding="UTF-8" standalone="yes"?>
<Relationships xmlns="http://schemas.openxmlformats.org/package/2006/relationships"><Relationship Id="rId3" Type="http://schemas.openxmlformats.org/officeDocument/2006/relationships/image" Target="../media/image417.png"/><Relationship Id="rId2" Type="http://schemas.openxmlformats.org/officeDocument/2006/relationships/hyperlink" Target="http://mri-q.com/dixon-method.html" TargetMode="External"/><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3" Type="http://schemas.openxmlformats.org/officeDocument/2006/relationships/image" Target="../media/image418.png"/><Relationship Id="rId7" Type="http://schemas.openxmlformats.org/officeDocument/2006/relationships/image" Target="../media/image420.png"/><Relationship Id="rId2" Type="http://schemas.openxmlformats.org/officeDocument/2006/relationships/hyperlink" Target="http://www.indiana.edu/~mri/seminars/slides/Gradient%20Echo%20Sequences%20and%20Applications%20by%20Chen%20Lin.pdf" TargetMode="External"/><Relationship Id="rId1" Type="http://schemas.openxmlformats.org/officeDocument/2006/relationships/slideLayout" Target="../slideLayouts/slideLayout7.xml"/><Relationship Id="rId6" Type="http://schemas.openxmlformats.org/officeDocument/2006/relationships/hyperlink" Target="http://mri-q.com/psif-vs-fisp.html" TargetMode="External"/><Relationship Id="rId5" Type="http://schemas.openxmlformats.org/officeDocument/2006/relationships/image" Target="../media/image419.png"/><Relationship Id="rId4" Type="http://schemas.openxmlformats.org/officeDocument/2006/relationships/hyperlink" Target="http://mri-q.com/grassfisp-how.html"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www.revisemri.com/questions/basicphysics/zeeman_splitting" TargetMode="External"/><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hyperlink" Target="http://research.physics.lsa.umich.edu/chupp/Physics290/2003Lecture14.pdf" TargetMode="External"/><Relationship Id="rId4" Type="http://schemas.openxmlformats.org/officeDocument/2006/relationships/image" Target="../media/image54.png"/></Relationships>
</file>

<file path=ppt/slides/_rels/slide140.xml.rels><?xml version="1.0" encoding="UTF-8" standalone="yes"?>
<Relationships xmlns="http://schemas.openxmlformats.org/package/2006/relationships"><Relationship Id="rId3" Type="http://schemas.openxmlformats.org/officeDocument/2006/relationships/image" Target="../media/image421.png"/><Relationship Id="rId2" Type="http://schemas.openxmlformats.org/officeDocument/2006/relationships/hyperlink" Target="http://www.indiana.edu/~mri/seminars/slides/Gradient%20Echo%20Sequences%20and%20Applications%20by%20Chen%20Lin.pdf" TargetMode="External"/><Relationship Id="rId1" Type="http://schemas.openxmlformats.org/officeDocument/2006/relationships/slideLayout" Target="../slideLayouts/slideLayout7.xml"/><Relationship Id="rId5" Type="http://schemas.openxmlformats.org/officeDocument/2006/relationships/image" Target="../media/image423.png"/><Relationship Id="rId4" Type="http://schemas.openxmlformats.org/officeDocument/2006/relationships/image" Target="../media/image422.png"/></Relationships>
</file>

<file path=ppt/slides/_rels/slide141.xml.rels><?xml version="1.0" encoding="UTF-8" standalone="yes"?>
<Relationships xmlns="http://schemas.openxmlformats.org/package/2006/relationships"><Relationship Id="rId3" Type="http://schemas.openxmlformats.org/officeDocument/2006/relationships/image" Target="../media/image424.png"/><Relationship Id="rId7" Type="http://schemas.openxmlformats.org/officeDocument/2006/relationships/image" Target="../media/image427.png"/><Relationship Id="rId2" Type="http://schemas.openxmlformats.org/officeDocument/2006/relationships/hyperlink" Target="http://www.indiana.edu/~mri/seminars/slides/Gradient%20Echo%20Sequences%20and%20Applications%20by%20Chen%20Lin.pdf" TargetMode="External"/><Relationship Id="rId1" Type="http://schemas.openxmlformats.org/officeDocument/2006/relationships/slideLayout" Target="../slideLayouts/slideLayout7.xml"/><Relationship Id="rId6" Type="http://schemas.openxmlformats.org/officeDocument/2006/relationships/image" Target="../media/image426.png"/><Relationship Id="rId5" Type="http://schemas.openxmlformats.org/officeDocument/2006/relationships/hyperlink" Target="http://mri-q.com/fiesta-v-fiesta-c.html" TargetMode="External"/><Relationship Id="rId4" Type="http://schemas.openxmlformats.org/officeDocument/2006/relationships/image" Target="../media/image425.png"/></Relationships>
</file>

<file path=ppt/slides/_rels/slide142.xml.rels><?xml version="1.0" encoding="UTF-8" standalone="yes"?>
<Relationships xmlns="http://schemas.openxmlformats.org/package/2006/relationships"><Relationship Id="rId3" Type="http://schemas.openxmlformats.org/officeDocument/2006/relationships/image" Target="../media/image428.png"/><Relationship Id="rId2" Type="http://schemas.openxmlformats.org/officeDocument/2006/relationships/hyperlink" Target="http://www.indiana.edu/~mri/seminars/slides/Gradient%20Echo%20Sequences%20and%20Applications%20by%20Chen%20Lin.pdf" TargetMode="External"/><Relationship Id="rId1" Type="http://schemas.openxmlformats.org/officeDocument/2006/relationships/slideLayout" Target="../slideLayouts/slideLayout7.xml"/><Relationship Id="rId4" Type="http://schemas.openxmlformats.org/officeDocument/2006/relationships/image" Target="../media/image429.png"/></Relationships>
</file>

<file path=ppt/slides/_rels/slide143.xml.rels><?xml version="1.0" encoding="UTF-8" standalone="yes"?>
<Relationships xmlns="http://schemas.openxmlformats.org/package/2006/relationships"><Relationship Id="rId8" Type="http://schemas.openxmlformats.org/officeDocument/2006/relationships/image" Target="../media/image433.jpeg"/><Relationship Id="rId13" Type="http://schemas.openxmlformats.org/officeDocument/2006/relationships/hyperlink" Target="https://www.researchgate.net/figure/50350612_fig10_SSFP-thoracic-MRA-Non-contrast-enhanced-SSFP-MRA-in-a-patient-with-a-saccular-aortic" TargetMode="External"/><Relationship Id="rId18" Type="http://schemas.openxmlformats.org/officeDocument/2006/relationships/image" Target="../media/image438.jpeg"/><Relationship Id="rId3" Type="http://schemas.openxmlformats.org/officeDocument/2006/relationships/hyperlink" Target="http://mri-q.com/uploads/3/2/7/4/3274160/1822376_orig.png?156" TargetMode="External"/><Relationship Id="rId7" Type="http://schemas.openxmlformats.org/officeDocument/2006/relationships/hyperlink" Target="http://mri-q.com/uploads/3/2/7/4/3274160/69104_orig.jpg?270" TargetMode="External"/><Relationship Id="rId12" Type="http://schemas.openxmlformats.org/officeDocument/2006/relationships/image" Target="../media/image435.png"/><Relationship Id="rId17" Type="http://schemas.openxmlformats.org/officeDocument/2006/relationships/hyperlink" Target="http://posterng.netkey.at/esr/viewing/index.php?module=viewing_poster&amp;doi=10.1594/ecr2013/C-0789" TargetMode="External"/><Relationship Id="rId2" Type="http://schemas.openxmlformats.org/officeDocument/2006/relationships/image" Target="../media/image430.png"/><Relationship Id="rId16" Type="http://schemas.openxmlformats.org/officeDocument/2006/relationships/image" Target="../media/image437.jpeg"/><Relationship Id="rId1" Type="http://schemas.openxmlformats.org/officeDocument/2006/relationships/slideLayout" Target="../slideLayouts/slideLayout7.xml"/><Relationship Id="rId6" Type="http://schemas.openxmlformats.org/officeDocument/2006/relationships/image" Target="../media/image432.png"/><Relationship Id="rId11" Type="http://schemas.openxmlformats.org/officeDocument/2006/relationships/hyperlink" Target="http://magnus.com.hk/home/node/46" TargetMode="External"/><Relationship Id="rId5" Type="http://schemas.openxmlformats.org/officeDocument/2006/relationships/hyperlink" Target="https://mrimaster.com/PLAN%20MRA%20BRAIN%20TOF%20IMAGE.html" TargetMode="External"/><Relationship Id="rId15" Type="http://schemas.openxmlformats.org/officeDocument/2006/relationships/hyperlink" Target="http://2.bp.blogspot.com/-s_DJAvNQero/U2fAx6VVm3I/AAAAAAAACl4/HJmqsQhr8RM/s1600/na.jpg" TargetMode="External"/><Relationship Id="rId10" Type="http://schemas.openxmlformats.org/officeDocument/2006/relationships/image" Target="../media/image434.jpeg"/><Relationship Id="rId4" Type="http://schemas.openxmlformats.org/officeDocument/2006/relationships/image" Target="../media/image431.png"/><Relationship Id="rId9" Type="http://schemas.openxmlformats.org/officeDocument/2006/relationships/hyperlink" Target="http://mri-q.com/uploads/3/2/7/4/3274160/9206074_orig.jpg?201" TargetMode="External"/><Relationship Id="rId14" Type="http://schemas.openxmlformats.org/officeDocument/2006/relationships/image" Target="../media/image436.jpeg"/></Relationships>
</file>

<file path=ppt/slides/_rels/slide144.xml.rels><?xml version="1.0" encoding="UTF-8" standalone="yes"?>
<Relationships xmlns="http://schemas.openxmlformats.org/package/2006/relationships"><Relationship Id="rId3" Type="http://schemas.openxmlformats.org/officeDocument/2006/relationships/image" Target="../media/image434.jpeg"/><Relationship Id="rId2" Type="http://schemas.openxmlformats.org/officeDocument/2006/relationships/hyperlink" Target="http://mri-q.com/uploads/3/2/7/4/3274160/9206074_orig.jpg?201" TargetMode="External"/><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3" Type="http://schemas.openxmlformats.org/officeDocument/2006/relationships/image" Target="../media/image439.png"/><Relationship Id="rId2" Type="http://schemas.openxmlformats.org/officeDocument/2006/relationships/hyperlink" Target="http://www.indiana.edu/~mri/seminars/slides/Gradient%20Echo%20Sequences%20and%20Applications%20by%20Chen%20Lin.pdf" TargetMode="External"/><Relationship Id="rId1" Type="http://schemas.openxmlformats.org/officeDocument/2006/relationships/slideLayout" Target="../slideLayouts/slideLayout7.xml"/><Relationship Id="rId4" Type="http://schemas.openxmlformats.org/officeDocument/2006/relationships/image" Target="../media/image440.png"/></Relationships>
</file>

<file path=ppt/slides/_rels/slide146.xml.rels><?xml version="1.0" encoding="UTF-8" standalone="yes"?>
<Relationships xmlns="http://schemas.openxmlformats.org/package/2006/relationships"><Relationship Id="rId3" Type="http://schemas.openxmlformats.org/officeDocument/2006/relationships/image" Target="../media/image432.png"/><Relationship Id="rId2" Type="http://schemas.openxmlformats.org/officeDocument/2006/relationships/hyperlink" Target="https://mrimaster.com/PLAN%20MRA%20BRAIN%20TOF%20IMAGE.html" TargetMode="External"/><Relationship Id="rId1" Type="http://schemas.openxmlformats.org/officeDocument/2006/relationships/slideLayout" Target="../slideLayouts/slideLayout7.xml"/><Relationship Id="rId4" Type="http://schemas.openxmlformats.org/officeDocument/2006/relationships/image" Target="../media/image441.png"/></Relationships>
</file>

<file path=ppt/slides/_rels/slide147.xml.rels><?xml version="1.0" encoding="UTF-8" standalone="yes"?>
<Relationships xmlns="http://schemas.openxmlformats.org/package/2006/relationships"><Relationship Id="rId8" Type="http://schemas.openxmlformats.org/officeDocument/2006/relationships/image" Target="../media/image447.png"/><Relationship Id="rId13" Type="http://schemas.openxmlformats.org/officeDocument/2006/relationships/hyperlink" Target="http://www.umm.uni-heidelberg.de/inst/ikr/RSNA2007/MRAacquisition.pdf" TargetMode="External"/><Relationship Id="rId3" Type="http://schemas.openxmlformats.org/officeDocument/2006/relationships/image" Target="../media/image442.png"/><Relationship Id="rId7" Type="http://schemas.openxmlformats.org/officeDocument/2006/relationships/image" Target="../media/image446.png"/><Relationship Id="rId12" Type="http://schemas.openxmlformats.org/officeDocument/2006/relationships/image" Target="../media/image450.png"/><Relationship Id="rId2" Type="http://schemas.openxmlformats.org/officeDocument/2006/relationships/hyperlink" Target="http://mri-q.com/tricks-or-twist.html" TargetMode="External"/><Relationship Id="rId16" Type="http://schemas.openxmlformats.org/officeDocument/2006/relationships/image" Target="../media/image452.png"/><Relationship Id="rId1" Type="http://schemas.openxmlformats.org/officeDocument/2006/relationships/slideLayout" Target="../slideLayouts/slideLayout7.xml"/><Relationship Id="rId6" Type="http://schemas.openxmlformats.org/officeDocument/2006/relationships/image" Target="../media/image445.png"/><Relationship Id="rId11" Type="http://schemas.openxmlformats.org/officeDocument/2006/relationships/image" Target="../media/image449.png"/><Relationship Id="rId5" Type="http://schemas.openxmlformats.org/officeDocument/2006/relationships/image" Target="../media/image444.png"/><Relationship Id="rId15" Type="http://schemas.openxmlformats.org/officeDocument/2006/relationships/hyperlink" Target="https://mrimaster.com/PLAN%20MRA%20LEGS.html" TargetMode="External"/><Relationship Id="rId10" Type="http://schemas.openxmlformats.org/officeDocument/2006/relationships/hyperlink" Target="http://mri-q.com/contrast-enhanced-mra.html" TargetMode="External"/><Relationship Id="rId4" Type="http://schemas.openxmlformats.org/officeDocument/2006/relationships/image" Target="../media/image443.png"/><Relationship Id="rId9" Type="http://schemas.openxmlformats.org/officeDocument/2006/relationships/image" Target="../media/image448.png"/><Relationship Id="rId14" Type="http://schemas.openxmlformats.org/officeDocument/2006/relationships/image" Target="../media/image451.png"/></Relationships>
</file>

<file path=ppt/slides/_rels/slide148.xml.rels><?xml version="1.0" encoding="UTF-8" standalone="yes"?>
<Relationships xmlns="http://schemas.openxmlformats.org/package/2006/relationships"><Relationship Id="rId3" Type="http://schemas.openxmlformats.org/officeDocument/2006/relationships/image" Target="../media/image453.png"/><Relationship Id="rId2" Type="http://schemas.openxmlformats.org/officeDocument/2006/relationships/hyperlink" Target="https://www.youtube.com/watch?v=GEc024h4rsw" TargetMode="External"/><Relationship Id="rId1" Type="http://schemas.openxmlformats.org/officeDocument/2006/relationships/slideLayout" Target="../slideLayouts/slideLayout7.xml"/><Relationship Id="rId4" Type="http://schemas.openxmlformats.org/officeDocument/2006/relationships/image" Target="../media/image454.png"/></Relationships>
</file>

<file path=ppt/slides/_rels/slide149.xml.rels><?xml version="1.0" encoding="UTF-8" standalone="yes"?>
<Relationships xmlns="http://schemas.openxmlformats.org/package/2006/relationships"><Relationship Id="rId3" Type="http://schemas.openxmlformats.org/officeDocument/2006/relationships/image" Target="../media/image455.png"/><Relationship Id="rId7" Type="http://schemas.openxmlformats.org/officeDocument/2006/relationships/image" Target="../media/image457.png"/><Relationship Id="rId2" Type="http://schemas.openxmlformats.org/officeDocument/2006/relationships/hyperlink" Target="http://rsl.stanford.edu/moseley/presentations/Moseley_Monterey_DWI_and_PWI.pdf" TargetMode="External"/><Relationship Id="rId1" Type="http://schemas.openxmlformats.org/officeDocument/2006/relationships/slideLayout" Target="../slideLayouts/slideLayout7.xml"/><Relationship Id="rId6" Type="http://schemas.openxmlformats.org/officeDocument/2006/relationships/hyperlink" Target="http://faculty.ksu.edu.sa/aalfaraj/RAD433/RAD433-Lecture10.pdf" TargetMode="External"/><Relationship Id="rId5" Type="http://schemas.openxmlformats.org/officeDocument/2006/relationships/image" Target="../media/image456.png"/><Relationship Id="rId4" Type="http://schemas.openxmlformats.org/officeDocument/2006/relationships/hyperlink" Target="https://images.search.yahoo.com/images/view;_ylt=AwrB8o5I44tWD0YABwQ2nIlQ;_ylu=X3oDMTIzcmpyYzBtBHNlYwNzcgRzbGsDaW1nBG9pZAM3MWY0NWQ1OWM4MTcyZTQ4ZWE3M2Q0ZDY1ZjJjM2VjYgRncG9zAzIwBGl0A2Jpbmc-?.origin=&amp;back=https://images.search.yahoo.com/yhs/search%253"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hyperlink" Target="https://www.youtube.com/watch?v=D1ICDk6jkSw" TargetMode="External"/><Relationship Id="rId1" Type="http://schemas.openxmlformats.org/officeDocument/2006/relationships/slideLayout" Target="../slideLayouts/slideLayout7.xml"/><Relationship Id="rId4" Type="http://schemas.openxmlformats.org/officeDocument/2006/relationships/image" Target="../media/image56.png"/></Relationships>
</file>

<file path=ppt/slides/_rels/slide150.xml.rels><?xml version="1.0" encoding="UTF-8" standalone="yes"?>
<Relationships xmlns="http://schemas.openxmlformats.org/package/2006/relationships"><Relationship Id="rId8" Type="http://schemas.openxmlformats.org/officeDocument/2006/relationships/image" Target="../media/image463.png"/><Relationship Id="rId3" Type="http://schemas.openxmlformats.org/officeDocument/2006/relationships/image" Target="../media/image458.png"/><Relationship Id="rId7" Type="http://schemas.openxmlformats.org/officeDocument/2006/relationships/image" Target="../media/image462.png"/><Relationship Id="rId2" Type="http://schemas.openxmlformats.org/officeDocument/2006/relationships/hyperlink" Target="https://www.youtube.com/watch?v=J_aamnpRJE8" TargetMode="External"/><Relationship Id="rId1" Type="http://schemas.openxmlformats.org/officeDocument/2006/relationships/slideLayout" Target="../slideLayouts/slideLayout7.xml"/><Relationship Id="rId6" Type="http://schemas.openxmlformats.org/officeDocument/2006/relationships/image" Target="../media/image461.png"/><Relationship Id="rId5" Type="http://schemas.openxmlformats.org/officeDocument/2006/relationships/image" Target="../media/image460.png"/><Relationship Id="rId10" Type="http://schemas.openxmlformats.org/officeDocument/2006/relationships/image" Target="../media/image464.png"/><Relationship Id="rId4" Type="http://schemas.openxmlformats.org/officeDocument/2006/relationships/image" Target="../media/image459.png"/><Relationship Id="rId9" Type="http://schemas.openxmlformats.org/officeDocument/2006/relationships/hyperlink" Target="http://www.nature.com/nrclinonc/journal/v5/n4/fig_tab/ncponc1073_F1.html" TargetMode="External"/></Relationships>
</file>

<file path=ppt/slides/_rels/slide151.xml.rels><?xml version="1.0" encoding="UTF-8" standalone="yes"?>
<Relationships xmlns="http://schemas.openxmlformats.org/package/2006/relationships"><Relationship Id="rId3" Type="http://schemas.openxmlformats.org/officeDocument/2006/relationships/image" Target="../media/image465.png"/><Relationship Id="rId7" Type="http://schemas.openxmlformats.org/officeDocument/2006/relationships/image" Target="../media/image468.png"/><Relationship Id="rId2" Type="http://schemas.openxmlformats.org/officeDocument/2006/relationships/hyperlink" Target="https://www.youtube.com/watch?v=GEc024h4rsw" TargetMode="External"/><Relationship Id="rId1" Type="http://schemas.openxmlformats.org/officeDocument/2006/relationships/slideLayout" Target="../slideLayouts/slideLayout7.xml"/><Relationship Id="rId6" Type="http://schemas.openxmlformats.org/officeDocument/2006/relationships/image" Target="../media/image467.png"/><Relationship Id="rId5" Type="http://schemas.openxmlformats.org/officeDocument/2006/relationships/image" Target="../media/image466.png"/><Relationship Id="rId4" Type="http://schemas.openxmlformats.org/officeDocument/2006/relationships/hyperlink" Target="http://www.humanbrainmapping.org/files/2015/Ed%20Materials/Diffusion_Miller_Karla.pdf" TargetMode="External"/></Relationships>
</file>

<file path=ppt/slides/_rels/slide152.xml.rels><?xml version="1.0" encoding="UTF-8" standalone="yes"?>
<Relationships xmlns="http://schemas.openxmlformats.org/package/2006/relationships"><Relationship Id="rId8" Type="http://schemas.openxmlformats.org/officeDocument/2006/relationships/hyperlink" Target="http://www.powershow.com/view/3b26c9-ZWVkY/DIFFUSION_PERFUSION_MRI_IMAGING_powerpoint_ppt_presentation" TargetMode="External"/><Relationship Id="rId3" Type="http://schemas.openxmlformats.org/officeDocument/2006/relationships/image" Target="../media/image469.png"/><Relationship Id="rId7" Type="http://schemas.openxmlformats.org/officeDocument/2006/relationships/image" Target="../media/image471.png"/><Relationship Id="rId2" Type="http://schemas.openxmlformats.org/officeDocument/2006/relationships/hyperlink" Target="https://www.youtube.com/watch?v=J_aamnpRJE8" TargetMode="External"/><Relationship Id="rId1" Type="http://schemas.openxmlformats.org/officeDocument/2006/relationships/slideLayout" Target="../slideLayouts/slideLayout7.xml"/><Relationship Id="rId6" Type="http://schemas.openxmlformats.org/officeDocument/2006/relationships/hyperlink" Target="http://www.nrc-iol.org/cores/mialab/fijc/Files/2003/073003_Susumu_Anatomical_Record_1999.pdf" TargetMode="External"/><Relationship Id="rId11" Type="http://schemas.openxmlformats.org/officeDocument/2006/relationships/image" Target="../media/image473.png"/><Relationship Id="rId5" Type="http://schemas.openxmlformats.org/officeDocument/2006/relationships/image" Target="../media/image470.png"/><Relationship Id="rId10" Type="http://schemas.openxmlformats.org/officeDocument/2006/relationships/hyperlink" Target="https://www.youtube.com/watch?v=GEc024h4rsw" TargetMode="External"/><Relationship Id="rId4" Type="http://schemas.openxmlformats.org/officeDocument/2006/relationships/hyperlink" Target="http://limpeter-mriblog.blogspot.co.il/2009/12/diffusion-weighted-mr-imaging.html" TargetMode="External"/><Relationship Id="rId9" Type="http://schemas.openxmlformats.org/officeDocument/2006/relationships/image" Target="../media/image472.png"/></Relationships>
</file>

<file path=ppt/slides/_rels/slide153.xml.rels><?xml version="1.0" encoding="UTF-8" standalone="yes"?>
<Relationships xmlns="http://schemas.openxmlformats.org/package/2006/relationships"><Relationship Id="rId8" Type="http://schemas.openxmlformats.org/officeDocument/2006/relationships/hyperlink" Target="https://www.youtube.com/watch?v=J_aamnpRJE8" TargetMode="External"/><Relationship Id="rId3" Type="http://schemas.openxmlformats.org/officeDocument/2006/relationships/image" Target="../media/image475.png"/><Relationship Id="rId7" Type="http://schemas.openxmlformats.org/officeDocument/2006/relationships/image" Target="../media/image477.jpeg"/><Relationship Id="rId2" Type="http://schemas.openxmlformats.org/officeDocument/2006/relationships/image" Target="../media/image474.png"/><Relationship Id="rId1" Type="http://schemas.openxmlformats.org/officeDocument/2006/relationships/slideLayout" Target="../slideLayouts/slideLayout7.xml"/><Relationship Id="rId6" Type="http://schemas.openxmlformats.org/officeDocument/2006/relationships/hyperlink" Target="http://mri-q.com/t2-shine-through.html" TargetMode="External"/><Relationship Id="rId5" Type="http://schemas.openxmlformats.org/officeDocument/2006/relationships/image" Target="../media/image476.png"/><Relationship Id="rId4" Type="http://schemas.openxmlformats.org/officeDocument/2006/relationships/hyperlink" Target="https://www.youtube.com/watch?v=GEc024h4rsw" TargetMode="External"/><Relationship Id="rId9" Type="http://schemas.openxmlformats.org/officeDocument/2006/relationships/image" Target="../media/image478.png"/></Relationships>
</file>

<file path=ppt/slides/_rels/slide154.xml.rels><?xml version="1.0" encoding="UTF-8" standalone="yes"?>
<Relationships xmlns="http://schemas.openxmlformats.org/package/2006/relationships"><Relationship Id="rId8" Type="http://schemas.openxmlformats.org/officeDocument/2006/relationships/image" Target="../media/image482.png"/><Relationship Id="rId3" Type="http://schemas.openxmlformats.org/officeDocument/2006/relationships/image" Target="../media/image479.png"/><Relationship Id="rId7" Type="http://schemas.openxmlformats.org/officeDocument/2006/relationships/hyperlink" Target="http://www.healthcare.siemens.com.au/magnetic-resonance-imaging/for-installed-base-business-only-do-not-publish/magnetom-trio-tim/use" TargetMode="External"/><Relationship Id="rId2" Type="http://schemas.openxmlformats.org/officeDocument/2006/relationships/hyperlink" Target="http://www.google.co.il/url?url=http://www.fil.ion.ucl.ac.uk/mfd/page1/DIFFUSION%20TENSOR%20IMAGING_MFD.pptx&amp;rct=j&amp;frm=1&amp;q=&amp;esrc=s&amp;sa=U&amp;ved=0ahUKEwjVk96CqZPKAhUJ0xoKHXTTBOoQFggYMAA&amp;usg=AFQjCNEY3Y_7b1pRuEjX6l_rTtSSiiQGVQ" TargetMode="External"/><Relationship Id="rId1" Type="http://schemas.openxmlformats.org/officeDocument/2006/relationships/slideLayout" Target="../slideLayouts/slideLayout7.xml"/><Relationship Id="rId6" Type="http://schemas.openxmlformats.org/officeDocument/2006/relationships/image" Target="../media/image481.gif"/><Relationship Id="rId5" Type="http://schemas.openxmlformats.org/officeDocument/2006/relationships/hyperlink" Target="http://mri-q.com/dti-tensor-imaging.html" TargetMode="External"/><Relationship Id="rId4" Type="http://schemas.openxmlformats.org/officeDocument/2006/relationships/image" Target="../media/image480.png"/></Relationships>
</file>

<file path=ppt/slides/_rels/slide155.xml.rels><?xml version="1.0" encoding="UTF-8" standalone="yes"?>
<Relationships xmlns="http://schemas.openxmlformats.org/package/2006/relationships"><Relationship Id="rId3" Type="http://schemas.openxmlformats.org/officeDocument/2006/relationships/image" Target="../media/image483.png"/><Relationship Id="rId7" Type="http://schemas.openxmlformats.org/officeDocument/2006/relationships/image" Target="../media/image485.jpeg"/><Relationship Id="rId2" Type="http://schemas.openxmlformats.org/officeDocument/2006/relationships/hyperlink" Target="http://neuroimaging.tau.ac.il/ya/research1.html" TargetMode="External"/><Relationship Id="rId1" Type="http://schemas.openxmlformats.org/officeDocument/2006/relationships/slideLayout" Target="../slideLayouts/slideLayout7.xml"/><Relationship Id="rId6" Type="http://schemas.openxmlformats.org/officeDocument/2006/relationships/hyperlink" Target="http://www.cedars-sinai.edu/Patients/Programs-and-Services/Imaging-Center/For-Physicians/Neuroradiology/Images/MRI-DTIBrain-9223.jpg" TargetMode="External"/><Relationship Id="rId5" Type="http://schemas.openxmlformats.org/officeDocument/2006/relationships/image" Target="../media/image484.png"/><Relationship Id="rId4" Type="http://schemas.openxmlformats.org/officeDocument/2006/relationships/hyperlink" Target="http://www.brainvoyager.com/bvqx/doc/UsersGuide/DWI/ADCFAAndColorDirectionMaps.html" TargetMode="External"/></Relationships>
</file>

<file path=ppt/slides/_rels/slide156.xml.rels><?xml version="1.0" encoding="UTF-8" standalone="yes"?>
<Relationships xmlns="http://schemas.openxmlformats.org/package/2006/relationships"><Relationship Id="rId3" Type="http://schemas.openxmlformats.org/officeDocument/2006/relationships/image" Target="../media/image486.png"/><Relationship Id="rId2" Type="http://schemas.openxmlformats.org/officeDocument/2006/relationships/hyperlink" Target="http://sites.sinauer.com/animalphys3e/boxex15.02.html" TargetMode="External"/><Relationship Id="rId1" Type="http://schemas.openxmlformats.org/officeDocument/2006/relationships/slideLayout" Target="../slideLayouts/slideLayout7.xml"/><Relationship Id="rId5" Type="http://schemas.openxmlformats.org/officeDocument/2006/relationships/image" Target="../media/image487.png"/><Relationship Id="rId4" Type="http://schemas.openxmlformats.org/officeDocument/2006/relationships/hyperlink" Target="http://www.google.co.il/url?url=http://afni.nimh.nih.gov/pub/dist/edu/latest/afni01_intro/FMRI_basics.ppt&amp;rct=j&amp;frm=1&amp;q=&amp;esrc=s&amp;sa=U&amp;ved=0ahUKEwjdsd3s05TKAhVFOxQKHeX-A9MQFggqMAM&amp;usg=AFQjCNF__9ga9tadL3M7BCJ6fFK9zYW98A" TargetMode="External"/></Relationships>
</file>

<file path=ppt/slides/_rels/slide157.xml.rels><?xml version="1.0" encoding="UTF-8" standalone="yes"?>
<Relationships xmlns="http://schemas.openxmlformats.org/package/2006/relationships"><Relationship Id="rId3" Type="http://schemas.openxmlformats.org/officeDocument/2006/relationships/image" Target="../media/image488.png"/><Relationship Id="rId7" Type="http://schemas.openxmlformats.org/officeDocument/2006/relationships/image" Target="../media/image490.png"/><Relationship Id="rId2" Type="http://schemas.openxmlformats.org/officeDocument/2006/relationships/hyperlink" Target="https://www.csd.uoc.gr/~hy571/LECTURES/13_FMRI.pdf" TargetMode="External"/><Relationship Id="rId1" Type="http://schemas.openxmlformats.org/officeDocument/2006/relationships/slideLayout" Target="../slideLayouts/slideLayout7.xml"/><Relationship Id="rId6" Type="http://schemas.openxmlformats.org/officeDocument/2006/relationships/hyperlink" Target="metal.elte.hu/.../fMRI%20&#226;&#8364;&#8220;%20a%20mind-reading%20method.ppt" TargetMode="External"/><Relationship Id="rId5" Type="http://schemas.openxmlformats.org/officeDocument/2006/relationships/image" Target="../media/image489.jpeg"/><Relationship Id="rId4" Type="http://schemas.openxmlformats.org/officeDocument/2006/relationships/hyperlink" Target="http://radiopaedia.org/articles/bold-imaging" TargetMode="External"/></Relationships>
</file>

<file path=ppt/slides/_rels/slide158.xml.rels><?xml version="1.0" encoding="UTF-8" standalone="yes"?>
<Relationships xmlns="http://schemas.openxmlformats.org/package/2006/relationships"><Relationship Id="rId3" Type="http://schemas.openxmlformats.org/officeDocument/2006/relationships/image" Target="../media/image491.png"/><Relationship Id="rId2" Type="http://schemas.openxmlformats.org/officeDocument/2006/relationships/hyperlink" Target="http://www.tandfonline.com/doi/pdf/10.1080/13554794.2013.826678" TargetMode="External"/><Relationship Id="rId1" Type="http://schemas.openxmlformats.org/officeDocument/2006/relationships/slideLayout" Target="../slideLayouts/slideLayout7.xml"/><Relationship Id="rId5" Type="http://schemas.openxmlformats.org/officeDocument/2006/relationships/image" Target="../media/image492.png"/><Relationship Id="rId4" Type="http://schemas.openxmlformats.org/officeDocument/2006/relationships/hyperlink" Target="https://www.google.co.il/search?q=fmri+broca&amp;biw=1280&amp;bih=709&amp;source=lnms&amp;tbm=isch&amp;sa=X&amp;ved=0ahUKEwi9tdDR8ZjKAhUEaRQKHYwQBJU4ChD8BQgGKAE" TargetMode="External"/></Relationships>
</file>

<file path=ppt/slides/_rels/slide159.xml.rels><?xml version="1.0" encoding="UTF-8" standalone="yes"?>
<Relationships xmlns="http://schemas.openxmlformats.org/package/2006/relationships"><Relationship Id="rId3" Type="http://schemas.openxmlformats.org/officeDocument/2006/relationships/hyperlink" Target="http://radiopaedia.org/articles/missing?article%5btitle%5d=dynamic-susceptibility-contrast-imaging" TargetMode="External"/><Relationship Id="rId7" Type="http://schemas.openxmlformats.org/officeDocument/2006/relationships/image" Target="../media/image493.png"/><Relationship Id="rId2" Type="http://schemas.openxmlformats.org/officeDocument/2006/relationships/hyperlink" Target="http://radiopaedia.org/articles/missing?article%5btitle%5d=missing" TargetMode="External"/><Relationship Id="rId1" Type="http://schemas.openxmlformats.org/officeDocument/2006/relationships/slideLayout" Target="../slideLayouts/slideLayout7.xml"/><Relationship Id="rId6" Type="http://schemas.openxmlformats.org/officeDocument/2006/relationships/hyperlink" Target="http://www.indiana.edu/~mri/CE/slides/MR%20Perfusion%20Techniques%20and%20Applications%20090714.pdf" TargetMode="External"/><Relationship Id="rId5" Type="http://schemas.openxmlformats.org/officeDocument/2006/relationships/hyperlink" Target="http://radiopaedia.org/articles/missing?article%5btitle%5d=arterial-spin-labelling" TargetMode="External"/><Relationship Id="rId4" Type="http://schemas.openxmlformats.org/officeDocument/2006/relationships/hyperlink" Target="http://radiopaedia.org/articles/missing?article%5btitle%5d=dynamic-contrast-enhanced-imaging" TargetMode="External"/></Relationships>
</file>

<file path=ppt/slides/_rels/slide16.xml.rels><?xml version="1.0" encoding="UTF-8" standalone="yes"?>
<Relationships xmlns="http://schemas.openxmlformats.org/package/2006/relationships"><Relationship Id="rId8" Type="http://schemas.openxmlformats.org/officeDocument/2006/relationships/image" Target="../media/image61.gif"/><Relationship Id="rId3" Type="http://schemas.openxmlformats.org/officeDocument/2006/relationships/image" Target="../media/image57.png"/><Relationship Id="rId7" Type="http://schemas.openxmlformats.org/officeDocument/2006/relationships/hyperlink" Target="http://www.simplyphysics.com/page2_4.html" TargetMode="External"/><Relationship Id="rId2" Type="http://schemas.openxmlformats.org/officeDocument/2006/relationships/hyperlink" Target="http://sites.sinauer.com/neuroscience5e/animations01.01.html" TargetMode="External"/><Relationship Id="rId1" Type="http://schemas.openxmlformats.org/officeDocument/2006/relationships/slideLayout" Target="../slideLayouts/slideLayout7.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160.xml.rels><?xml version="1.0" encoding="UTF-8" standalone="yes"?>
<Relationships xmlns="http://schemas.openxmlformats.org/package/2006/relationships"><Relationship Id="rId3" Type="http://schemas.openxmlformats.org/officeDocument/2006/relationships/image" Target="../media/image494.png"/><Relationship Id="rId2" Type="http://schemas.openxmlformats.org/officeDocument/2006/relationships/hyperlink" Target="http://www.indiana.edu/~mri/CE/slides/MR%20Perfusion%20Techniques%20and%20Applications%20090714.pdf" TargetMode="External"/><Relationship Id="rId1" Type="http://schemas.openxmlformats.org/officeDocument/2006/relationships/slideLayout" Target="../slideLayouts/slideLayout7.xml"/><Relationship Id="rId5" Type="http://schemas.openxmlformats.org/officeDocument/2006/relationships/hyperlink" Target="http://radiopaedia.org/articles/missing?article%5btitle%5d=dynamic-susceptibility-contrast-imaging" TargetMode="External"/><Relationship Id="rId4" Type="http://schemas.openxmlformats.org/officeDocument/2006/relationships/image" Target="../media/image495.png"/></Relationships>
</file>

<file path=ppt/slides/_rels/slide161.xml.rels><?xml version="1.0" encoding="UTF-8" standalone="yes"?>
<Relationships xmlns="http://schemas.openxmlformats.org/package/2006/relationships"><Relationship Id="rId3" Type="http://schemas.openxmlformats.org/officeDocument/2006/relationships/image" Target="../media/image496.png"/><Relationship Id="rId2" Type="http://schemas.openxmlformats.org/officeDocument/2006/relationships/hyperlink" Target="http://pubs.rsna.org/doi/pdf/10.1148/rg.295095034" TargetMode="External"/><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3" Type="http://schemas.openxmlformats.org/officeDocument/2006/relationships/image" Target="../media/image497.png"/><Relationship Id="rId2" Type="http://schemas.openxmlformats.org/officeDocument/2006/relationships/hyperlink" Target="http://www.radiologyassistant.nl/en/p483910a4b6f14/brain-ischemia-imaging-in-acute-stroke.html" TargetMode="External"/><Relationship Id="rId1"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8" Type="http://schemas.openxmlformats.org/officeDocument/2006/relationships/image" Target="../media/image500.png"/><Relationship Id="rId13" Type="http://schemas.openxmlformats.org/officeDocument/2006/relationships/image" Target="../media/image503.png"/><Relationship Id="rId3" Type="http://schemas.openxmlformats.org/officeDocument/2006/relationships/image" Target="../media/image498.png"/><Relationship Id="rId7" Type="http://schemas.openxmlformats.org/officeDocument/2006/relationships/hyperlink" Target="http://www.mdpi.com/1999-4923/4/3/442/htm" TargetMode="External"/><Relationship Id="rId12" Type="http://schemas.openxmlformats.org/officeDocument/2006/relationships/hyperlink" Target="http://www.powershow.com/view1/1c7952-ZDc1Z/Dynamic_Contrast_Enhanced_Magnetic_Resonance_Imaging_powerpoint_ppt_presentation" TargetMode="External"/><Relationship Id="rId2" Type="http://schemas.openxmlformats.org/officeDocument/2006/relationships/hyperlink" Target="https://www.vuiis.vanderbilt.edu/~welcheb/manuals/R2/netforum/BasicT1Perfusion.pdf" TargetMode="External"/><Relationship Id="rId1" Type="http://schemas.openxmlformats.org/officeDocument/2006/relationships/slideLayout" Target="../slideLayouts/slideLayout7.xml"/><Relationship Id="rId6" Type="http://schemas.openxmlformats.org/officeDocument/2006/relationships/image" Target="../media/image499.png"/><Relationship Id="rId11" Type="http://schemas.openxmlformats.org/officeDocument/2006/relationships/image" Target="../media/image502.png"/><Relationship Id="rId5" Type="http://schemas.openxmlformats.org/officeDocument/2006/relationships/hyperlink" Target="http://mri-q.com/parameters-to-images.html" TargetMode="External"/><Relationship Id="rId10" Type="http://schemas.openxmlformats.org/officeDocument/2006/relationships/image" Target="../media/image501.png"/><Relationship Id="rId4" Type="http://schemas.openxmlformats.org/officeDocument/2006/relationships/hyperlink" Target="http://radiopaedia.org/articles/missing?article%5btitle%5d=dynamic-contrast-enhanced-imaging" TargetMode="External"/><Relationship Id="rId9" Type="http://schemas.openxmlformats.org/officeDocument/2006/relationships/hyperlink" Target="http://clincancerres.aacrjournals.org/content/13/12/3449/F1.expansion" TargetMode="External"/></Relationships>
</file>

<file path=ppt/slides/_rels/slide164.xml.rels><?xml version="1.0" encoding="UTF-8" standalone="yes"?>
<Relationships xmlns="http://schemas.openxmlformats.org/package/2006/relationships"><Relationship Id="rId3" Type="http://schemas.openxmlformats.org/officeDocument/2006/relationships/image" Target="../media/image504.png"/><Relationship Id="rId7" Type="http://schemas.openxmlformats.org/officeDocument/2006/relationships/image" Target="../media/image506.png"/><Relationship Id="rId2" Type="http://schemas.openxmlformats.org/officeDocument/2006/relationships/hyperlink" Target="http://www.powershow.com/view1/1a4cb6-ZDc1Z/Arterial_spin_labeling_powerpoint_ppt_presentation" TargetMode="External"/><Relationship Id="rId1" Type="http://schemas.openxmlformats.org/officeDocument/2006/relationships/slideLayout" Target="../slideLayouts/slideLayout7.xml"/><Relationship Id="rId6" Type="http://schemas.openxmlformats.org/officeDocument/2006/relationships/hyperlink" Target="http://www.hindawi.com/journals/ijbi/2012/818456/fig1/" TargetMode="External"/><Relationship Id="rId5" Type="http://schemas.openxmlformats.org/officeDocument/2006/relationships/image" Target="../media/image505.png"/><Relationship Id="rId4" Type="http://schemas.openxmlformats.org/officeDocument/2006/relationships/hyperlink" Target="http://stroke.ahajournals.org/content/36/9/e83/F6.expansion.html" TargetMode="External"/></Relationships>
</file>

<file path=ppt/slides/_rels/slide165.xml.rels><?xml version="1.0" encoding="UTF-8" standalone="yes"?>
<Relationships xmlns="http://schemas.openxmlformats.org/package/2006/relationships"><Relationship Id="rId3" Type="http://schemas.openxmlformats.org/officeDocument/2006/relationships/image" Target="../media/image507.png"/><Relationship Id="rId7" Type="http://schemas.openxmlformats.org/officeDocument/2006/relationships/image" Target="../media/image510.gif"/><Relationship Id="rId2" Type="http://schemas.openxmlformats.org/officeDocument/2006/relationships/hyperlink" Target="http://www.ajnr.org/site/fellows/files/MRS-chapter-Castillo.pdf" TargetMode="External"/><Relationship Id="rId1" Type="http://schemas.openxmlformats.org/officeDocument/2006/relationships/slideLayout" Target="../slideLayouts/slideLayout7.xml"/><Relationship Id="rId6" Type="http://schemas.openxmlformats.org/officeDocument/2006/relationships/hyperlink" Target="http://jnm.snmjournals.org/content/52/10/1585/F4.large.jpg" TargetMode="External"/><Relationship Id="rId5" Type="http://schemas.openxmlformats.org/officeDocument/2006/relationships/image" Target="../media/image509.png"/><Relationship Id="rId4" Type="http://schemas.openxmlformats.org/officeDocument/2006/relationships/image" Target="../media/image508.png"/></Relationships>
</file>

<file path=ppt/slides/_rels/slide166.xml.rels><?xml version="1.0" encoding="UTF-8" standalone="yes"?>
<Relationships xmlns="http://schemas.openxmlformats.org/package/2006/relationships"><Relationship Id="rId3" Type="http://schemas.openxmlformats.org/officeDocument/2006/relationships/image" Target="../media/image511.png"/><Relationship Id="rId2" Type="http://schemas.openxmlformats.org/officeDocument/2006/relationships/hyperlink" Target="https://www.imaios.com/en/e-Courses/e-MRI/Magnetic-Resonance-Spectroscopy-MRS/metabolites-spectroscopy" TargetMode="External"/><Relationship Id="rId1" Type="http://schemas.openxmlformats.org/officeDocument/2006/relationships/slideLayout" Target="../slideLayouts/slideLayout7.xml"/><Relationship Id="rId5" Type="http://schemas.openxmlformats.org/officeDocument/2006/relationships/image" Target="../media/image512.png"/><Relationship Id="rId4" Type="http://schemas.openxmlformats.org/officeDocument/2006/relationships/hyperlink" Target="http://www.massgeneral.org/imaging/news/radrounds/july_2012/july_2012.pdf" TargetMode="External"/></Relationships>
</file>

<file path=ppt/slides/_rels/slide167.xml.rels><?xml version="1.0" encoding="UTF-8" standalone="yes"?>
<Relationships xmlns="http://schemas.openxmlformats.org/package/2006/relationships"><Relationship Id="rId3" Type="http://schemas.openxmlformats.org/officeDocument/2006/relationships/image" Target="../media/image513.png"/><Relationship Id="rId2" Type="http://schemas.openxmlformats.org/officeDocument/2006/relationships/hyperlink" Target="http://www.mc.vanderbilt.edu/documents/fmri/files/2013_Phys352A_MRS(1).pdf" TargetMode="External"/><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3" Type="http://schemas.openxmlformats.org/officeDocument/2006/relationships/image" Target="../media/image514.png"/><Relationship Id="rId2" Type="http://schemas.openxmlformats.org/officeDocument/2006/relationships/hyperlink" Target="http://www.ajnr.org/site/fellows/files/MRS-chapter-Castillo.pdf" TargetMode="External"/><Relationship Id="rId1" Type="http://schemas.openxmlformats.org/officeDocument/2006/relationships/slideLayout" Target="../slideLayouts/slideLayout7.xml"/><Relationship Id="rId5" Type="http://schemas.openxmlformats.org/officeDocument/2006/relationships/image" Target="../media/image515.png"/><Relationship Id="rId4" Type="http://schemas.openxmlformats.org/officeDocument/2006/relationships/hyperlink" Target="http://www.mc.vanderbilt.edu/documents/fmri/files/2013_Phys352A_MRS(1).pdf" TargetMode="External"/></Relationships>
</file>

<file path=ppt/slides/_rels/slide169.xml.rels><?xml version="1.0" encoding="UTF-8" standalone="yes"?>
<Relationships xmlns="http://schemas.openxmlformats.org/package/2006/relationships"><Relationship Id="rId8" Type="http://schemas.openxmlformats.org/officeDocument/2006/relationships/image" Target="../media/image519.png"/><Relationship Id="rId3" Type="http://schemas.openxmlformats.org/officeDocument/2006/relationships/image" Target="../media/image516.png"/><Relationship Id="rId7" Type="http://schemas.openxmlformats.org/officeDocument/2006/relationships/image" Target="../media/image518.png"/><Relationship Id="rId2" Type="http://schemas.openxmlformats.org/officeDocument/2006/relationships/hyperlink" Target="http://www.jns.dergisi.org/text.php3?id=559" TargetMode="External"/><Relationship Id="rId1" Type="http://schemas.openxmlformats.org/officeDocument/2006/relationships/slideLayout" Target="../slideLayouts/slideLayout7.xml"/><Relationship Id="rId6" Type="http://schemas.openxmlformats.org/officeDocument/2006/relationships/hyperlink" Target="https://www.imaios.com/en/e-Courses/e-MRI/Magnetic-Resonance-Spectroscopy-MRS/single-voxel-spectroscopy" TargetMode="External"/><Relationship Id="rId5" Type="http://schemas.openxmlformats.org/officeDocument/2006/relationships/image" Target="../media/image517.png"/><Relationship Id="rId4" Type="http://schemas.openxmlformats.org/officeDocument/2006/relationships/hyperlink" Target="http://www.jle.com/en/revues/epd/e-docs/magnetic_resonance_spectroscopy_of_the_thalamus_in_patients_with_mesial_temporal_lobe_epilepsy_and_hippocampal_sclerosis_277029/article.phtml?tab=images"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hyperlink" Target="http://www.sprawls.org/mripmt/MRI04/index.html" TargetMode="External"/><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hyperlink" Target="https://www.youtube.com/watch?v=mz36Yik5VJw" TargetMode="External"/><Relationship Id="rId4" Type="http://schemas.openxmlformats.org/officeDocument/2006/relationships/image" Target="../media/image63.png"/></Relationships>
</file>

<file path=ppt/slides/_rels/slide170.xml.rels><?xml version="1.0" encoding="UTF-8" standalone="yes"?>
<Relationships xmlns="http://schemas.openxmlformats.org/package/2006/relationships"><Relationship Id="rId8" Type="http://schemas.openxmlformats.org/officeDocument/2006/relationships/hyperlink" Target="http://www.slideshare.net/arunmtek/artifacts-in-mri" TargetMode="External"/><Relationship Id="rId3" Type="http://schemas.openxmlformats.org/officeDocument/2006/relationships/image" Target="../media/image520.jpeg"/><Relationship Id="rId7" Type="http://schemas.openxmlformats.org/officeDocument/2006/relationships/image" Target="../media/image522.png"/><Relationship Id="rId12" Type="http://schemas.openxmlformats.org/officeDocument/2006/relationships/image" Target="../media/image525.png"/><Relationship Id="rId2" Type="http://schemas.openxmlformats.org/officeDocument/2006/relationships/hyperlink" Target="http://mri-q.com/uploads/3/4/5/7/34572113/3712012_orig.jpg?323" TargetMode="External"/><Relationship Id="rId1" Type="http://schemas.openxmlformats.org/officeDocument/2006/relationships/slideLayout" Target="../slideLayouts/slideLayout7.xml"/><Relationship Id="rId6" Type="http://schemas.openxmlformats.org/officeDocument/2006/relationships/hyperlink" Target="http://www.magnetic-resonance.org/ch/17-03.html" TargetMode="External"/><Relationship Id="rId11" Type="http://schemas.openxmlformats.org/officeDocument/2006/relationships/hyperlink" Target="file:///C:\Documents%20and%20Settings\Pc-Shams\My%20Documents\Downloads\ECR2011_C-1248.pdf" TargetMode="External"/><Relationship Id="rId5" Type="http://schemas.openxmlformats.org/officeDocument/2006/relationships/image" Target="../media/image521.png"/><Relationship Id="rId10" Type="http://schemas.openxmlformats.org/officeDocument/2006/relationships/image" Target="../media/image524.png"/><Relationship Id="rId4" Type="http://schemas.openxmlformats.org/officeDocument/2006/relationships/hyperlink" Target="http://www.iomonitoring.org/mrclinicalapplications.htm" TargetMode="External"/><Relationship Id="rId9" Type="http://schemas.openxmlformats.org/officeDocument/2006/relationships/image" Target="../media/image523.png"/></Relationships>
</file>

<file path=ppt/slides/_rels/slide171.xml.rels><?xml version="1.0" encoding="UTF-8" standalone="yes"?>
<Relationships xmlns="http://schemas.openxmlformats.org/package/2006/relationships"><Relationship Id="rId8" Type="http://schemas.openxmlformats.org/officeDocument/2006/relationships/image" Target="../media/image529.jpeg"/><Relationship Id="rId3" Type="http://schemas.openxmlformats.org/officeDocument/2006/relationships/hyperlink" Target="http://www.magnetic-resonance.org/ch/17-04.html" TargetMode="External"/><Relationship Id="rId7" Type="http://schemas.openxmlformats.org/officeDocument/2006/relationships/hyperlink" Target="http://mri-q.com/uploads/3/4/5/7/34572113/5097077_orig.jpg" TargetMode="External"/><Relationship Id="rId2" Type="http://schemas.openxmlformats.org/officeDocument/2006/relationships/image" Target="../media/image526.gif"/><Relationship Id="rId1" Type="http://schemas.openxmlformats.org/officeDocument/2006/relationships/slideLayout" Target="../slideLayouts/slideLayout7.xml"/><Relationship Id="rId6" Type="http://schemas.openxmlformats.org/officeDocument/2006/relationships/image" Target="../media/image528.png"/><Relationship Id="rId5" Type="http://schemas.openxmlformats.org/officeDocument/2006/relationships/hyperlink" Target="http://mri-q.com/wrap-around-artifact.html" TargetMode="External"/><Relationship Id="rId4" Type="http://schemas.openxmlformats.org/officeDocument/2006/relationships/image" Target="../media/image527.png"/></Relationships>
</file>

<file path=ppt/slides/_rels/slide172.xml.rels><?xml version="1.0" encoding="UTF-8" standalone="yes"?>
<Relationships xmlns="http://schemas.openxmlformats.org/package/2006/relationships"><Relationship Id="rId3" Type="http://schemas.openxmlformats.org/officeDocument/2006/relationships/image" Target="../media/image530.png"/><Relationship Id="rId2" Type="http://schemas.openxmlformats.org/officeDocument/2006/relationships/hyperlink" Target="http://mri-q.com/chemical-shift-artifact.html" TargetMode="External"/><Relationship Id="rId1" Type="http://schemas.openxmlformats.org/officeDocument/2006/relationships/slideLayout" Target="../slideLayouts/slideLayout7.xml"/><Relationship Id="rId5" Type="http://schemas.openxmlformats.org/officeDocument/2006/relationships/image" Target="../media/image531.gif"/><Relationship Id="rId4" Type="http://schemas.openxmlformats.org/officeDocument/2006/relationships/hyperlink" Target="http://mri-q.com/uploads/3/4/5/7/34572113/5401883_orig.gif?363" TargetMode="External"/></Relationships>
</file>

<file path=ppt/slides/_rels/slide173.xml.rels><?xml version="1.0" encoding="UTF-8" standalone="yes"?>
<Relationships xmlns="http://schemas.openxmlformats.org/package/2006/relationships"><Relationship Id="rId8" Type="http://schemas.openxmlformats.org/officeDocument/2006/relationships/hyperlink" Target="http://mri-q.com/uploads/3/4/5/7/34572113/3909095_orig.gif" TargetMode="External"/><Relationship Id="rId3" Type="http://schemas.openxmlformats.org/officeDocument/2006/relationships/image" Target="../media/image532.gif"/><Relationship Id="rId7" Type="http://schemas.openxmlformats.org/officeDocument/2006/relationships/image" Target="../media/image534.jpeg"/><Relationship Id="rId2" Type="http://schemas.openxmlformats.org/officeDocument/2006/relationships/hyperlink" Target="http://mri-q.com/uploads/3/4/5/7/34572113/3875578_orig.gif?325" TargetMode="External"/><Relationship Id="rId1" Type="http://schemas.openxmlformats.org/officeDocument/2006/relationships/slideLayout" Target="../slideLayouts/slideLayout7.xml"/><Relationship Id="rId6" Type="http://schemas.openxmlformats.org/officeDocument/2006/relationships/hyperlink" Target="http://mri-q.com/uploads/3/4/5/7/34572113/4756973_orig.jpg" TargetMode="External"/><Relationship Id="rId5" Type="http://schemas.openxmlformats.org/officeDocument/2006/relationships/image" Target="../media/image533.jpeg"/><Relationship Id="rId4" Type="http://schemas.openxmlformats.org/officeDocument/2006/relationships/hyperlink" Target="http://mri-q.com/uploads/3/4/5/7/34572113/1430090_orig.jpg" TargetMode="External"/><Relationship Id="rId9" Type="http://schemas.openxmlformats.org/officeDocument/2006/relationships/image" Target="../media/image535.gif"/></Relationships>
</file>

<file path=ppt/slides/_rels/slide174.xml.rels><?xml version="1.0" encoding="UTF-8" standalone="yes"?>
<Relationships xmlns="http://schemas.openxmlformats.org/package/2006/relationships"><Relationship Id="rId8" Type="http://schemas.openxmlformats.org/officeDocument/2006/relationships/hyperlink" Target="http://mri-q.com/uploads/3/4/5/7/34572113/2688314_orig.gif" TargetMode="External"/><Relationship Id="rId3" Type="http://schemas.openxmlformats.org/officeDocument/2006/relationships/image" Target="../media/image536.jpeg"/><Relationship Id="rId7" Type="http://schemas.openxmlformats.org/officeDocument/2006/relationships/image" Target="../media/image538.gif"/><Relationship Id="rId2" Type="http://schemas.openxmlformats.org/officeDocument/2006/relationships/hyperlink" Target="http://mri-q.com/uploads/3/4/5/7/34572113/8531806_orig.jpg?370" TargetMode="External"/><Relationship Id="rId1" Type="http://schemas.openxmlformats.org/officeDocument/2006/relationships/slideLayout" Target="../slideLayouts/slideLayout7.xml"/><Relationship Id="rId6" Type="http://schemas.openxmlformats.org/officeDocument/2006/relationships/hyperlink" Target="http://mri-q.com/uploads/3/4/5/7/34572113/4604561_orig.gif" TargetMode="External"/><Relationship Id="rId5" Type="http://schemas.openxmlformats.org/officeDocument/2006/relationships/image" Target="../media/image537.jpeg"/><Relationship Id="rId4" Type="http://schemas.openxmlformats.org/officeDocument/2006/relationships/hyperlink" Target="http://mri-q.com/uploads/3/4/5/7/34572113/6929312_orig.jpg?221" TargetMode="External"/><Relationship Id="rId9" Type="http://schemas.openxmlformats.org/officeDocument/2006/relationships/image" Target="../media/image539.gif"/></Relationships>
</file>

<file path=ppt/slides/_rels/slide175.xml.rels><?xml version="1.0" encoding="UTF-8" standalone="yes"?>
<Relationships xmlns="http://schemas.openxmlformats.org/package/2006/relationships"><Relationship Id="rId3" Type="http://schemas.openxmlformats.org/officeDocument/2006/relationships/image" Target="../media/image540.jpeg"/><Relationship Id="rId7" Type="http://schemas.openxmlformats.org/officeDocument/2006/relationships/image" Target="../media/image542.png"/><Relationship Id="rId2" Type="http://schemas.openxmlformats.org/officeDocument/2006/relationships/hyperlink" Target="http://www.auntminnieeurope.com/index.aspx?sec=ser&amp;sub=def&amp;pag=dis&amp;ItemID=611631" TargetMode="External"/><Relationship Id="rId1" Type="http://schemas.openxmlformats.org/officeDocument/2006/relationships/slideLayout" Target="../slideLayouts/slideLayout7.xml"/><Relationship Id="rId6" Type="http://schemas.openxmlformats.org/officeDocument/2006/relationships/hyperlink" Target="http://www.slideshare.net/SudilPaudyal/mri-artifacts" TargetMode="External"/><Relationship Id="rId5" Type="http://schemas.openxmlformats.org/officeDocument/2006/relationships/image" Target="../media/image541.jpeg"/><Relationship Id="rId4" Type="http://schemas.openxmlformats.org/officeDocument/2006/relationships/hyperlink" Target="http://www.mritutor.org/mritutor/images/ghost.jpg" TargetMode="External"/></Relationships>
</file>

<file path=ppt/slides/_rels/slide176.xml.rels><?xml version="1.0" encoding="UTF-8" standalone="yes"?>
<Relationships xmlns="http://schemas.openxmlformats.org/package/2006/relationships"><Relationship Id="rId8" Type="http://schemas.openxmlformats.org/officeDocument/2006/relationships/hyperlink" Target="http://mri-q.com/magic-angle.html" TargetMode="External"/><Relationship Id="rId3" Type="http://schemas.openxmlformats.org/officeDocument/2006/relationships/image" Target="../media/image543.jpeg"/><Relationship Id="rId7" Type="http://schemas.openxmlformats.org/officeDocument/2006/relationships/image" Target="../media/image546.gif"/><Relationship Id="rId2" Type="http://schemas.openxmlformats.org/officeDocument/2006/relationships/hyperlink" Target="http://mri-q.com/uploads/3/4/5/7/34572113/9708134_orig.jpg" TargetMode="External"/><Relationship Id="rId1" Type="http://schemas.openxmlformats.org/officeDocument/2006/relationships/slideLayout" Target="../slideLayouts/slideLayout7.xml"/><Relationship Id="rId6" Type="http://schemas.openxmlformats.org/officeDocument/2006/relationships/hyperlink" Target="http://www.mritutor.org/mritutor/magica.htm" TargetMode="External"/><Relationship Id="rId11" Type="http://schemas.openxmlformats.org/officeDocument/2006/relationships/image" Target="../media/image548.png"/><Relationship Id="rId5" Type="http://schemas.openxmlformats.org/officeDocument/2006/relationships/image" Target="../media/image545.gif"/><Relationship Id="rId10" Type="http://schemas.openxmlformats.org/officeDocument/2006/relationships/hyperlink" Target="file:///C:\Documents%20and%20Settings\Pc-Shams\My%20Documents\Downloads\ECR2011_C-1248.pdf" TargetMode="External"/><Relationship Id="rId4" Type="http://schemas.openxmlformats.org/officeDocument/2006/relationships/image" Target="../media/image544.jpeg"/><Relationship Id="rId9" Type="http://schemas.openxmlformats.org/officeDocument/2006/relationships/image" Target="../media/image547.gif"/></Relationships>
</file>

<file path=ppt/slides/_rels/slide177.xml.rels><?xml version="1.0" encoding="UTF-8" standalone="yes"?>
<Relationships xmlns="http://schemas.openxmlformats.org/package/2006/relationships"><Relationship Id="rId3" Type="http://schemas.openxmlformats.org/officeDocument/2006/relationships/image" Target="../media/image549.png"/><Relationship Id="rId2" Type="http://schemas.openxmlformats.org/officeDocument/2006/relationships/hyperlink" Target="https://quizlet.com/108637451/mri-artifacts-board-review-flash-cards/" TargetMode="External"/><Relationship Id="rId1" Type="http://schemas.openxmlformats.org/officeDocument/2006/relationships/slideLayout" Target="../slideLayouts/slideLayout7.xml"/><Relationship Id="rId6" Type="http://schemas.openxmlformats.org/officeDocument/2006/relationships/image" Target="../media/image551.png"/><Relationship Id="rId5" Type="http://schemas.openxmlformats.org/officeDocument/2006/relationships/hyperlink" Target="http://mri-q.com/partial-volume-effects.html" TargetMode="External"/><Relationship Id="rId4" Type="http://schemas.openxmlformats.org/officeDocument/2006/relationships/image" Target="../media/image550.jpeg"/></Relationships>
</file>

<file path=ppt/slides/_rels/slide178.xml.rels><?xml version="1.0" encoding="UTF-8" standalone="yes"?>
<Relationships xmlns="http://schemas.openxmlformats.org/package/2006/relationships"><Relationship Id="rId3" Type="http://schemas.openxmlformats.org/officeDocument/2006/relationships/image" Target="../media/image552.png"/><Relationship Id="rId2" Type="http://schemas.openxmlformats.org/officeDocument/2006/relationships/hyperlink" Target="https://books.google.co.il/books?id=J8FcbOv2ur0C&amp;pg=PA74&amp;lpg=PA74&amp;dq=parallel+imaging+++phased+array&amp;source=bl&amp;ots=q5sbOv-ivR&amp;sig=H-SaPrWVJUOYjNiCweNRk4EFelg&amp;hl=iw&amp;sa=X&amp;ved=0ahUKEwiL3v337JLLAhXCuhoKHZU4COI4FBDoAQgTMAA" TargetMode="External"/><Relationship Id="rId1" Type="http://schemas.openxmlformats.org/officeDocument/2006/relationships/slideLayout" Target="../slideLayouts/slideLayout7.xml"/><Relationship Id="rId6" Type="http://schemas.openxmlformats.org/officeDocument/2006/relationships/image" Target="../media/image554.png"/><Relationship Id="rId5" Type="http://schemas.openxmlformats.org/officeDocument/2006/relationships/image" Target="../media/image553.png"/><Relationship Id="rId4" Type="http://schemas.openxmlformats.org/officeDocument/2006/relationships/hyperlink" Target="http://mri-q.com/how-is-pi-different.html" TargetMode="External"/></Relationships>
</file>

<file path=ppt/slides/_rels/slide179.xml.rels><?xml version="1.0" encoding="UTF-8" standalone="yes"?>
<Relationships xmlns="http://schemas.openxmlformats.org/package/2006/relationships"><Relationship Id="rId3" Type="http://schemas.openxmlformats.org/officeDocument/2006/relationships/image" Target="../media/image555.png"/><Relationship Id="rId2" Type="http://schemas.openxmlformats.org/officeDocument/2006/relationships/hyperlink" Target="https://books.google.co.il/books?id=J8FcbOv2ur0C&amp;pg=PA74&amp;lpg=PA74&amp;dq=parallel+imaging+++phased+array&amp;source=bl&amp;ots=q5sbOv-ivR&amp;sig=H-SaPrWVJUOYjNiCweNRk4EFelg&amp;hl=iw&amp;sa=X&amp;ved=0ahUKEwiL3v337JLLAhXCuhoKHZU4COI4FBDoAQgTMAA" TargetMode="External"/><Relationship Id="rId1" Type="http://schemas.openxmlformats.org/officeDocument/2006/relationships/slideLayout" Target="../slideLayouts/slideLayout7.xml"/><Relationship Id="rId5" Type="http://schemas.openxmlformats.org/officeDocument/2006/relationships/image" Target="../media/image556.png"/><Relationship Id="rId4" Type="http://schemas.openxmlformats.org/officeDocument/2006/relationships/hyperlink" Target="http://pubs.rsna.org/doi/full/10.1148/rg.255045202" TargetMode="External"/></Relationships>
</file>

<file path=ppt/slides/_rels/slide18.xml.rels><?xml version="1.0" encoding="UTF-8" standalone="yes"?>
<Relationships xmlns="http://schemas.openxmlformats.org/package/2006/relationships"><Relationship Id="rId8" Type="http://schemas.openxmlformats.org/officeDocument/2006/relationships/hyperlink" Target="http://www.scmr.org/assets/files/members/documents/magnets_spins_resonances.pdf" TargetMode="External"/><Relationship Id="rId3" Type="http://schemas.openxmlformats.org/officeDocument/2006/relationships/image" Target="../media/image65.png"/><Relationship Id="rId7" Type="http://schemas.openxmlformats.org/officeDocument/2006/relationships/image" Target="../media/image67.png"/><Relationship Id="rId2" Type="http://schemas.openxmlformats.org/officeDocument/2006/relationships/hyperlink" Target="http://www.ccn.ucla.edu/BMCweb/SharedCode/SpeedLimit/SpeedLimit.html" TargetMode="External"/><Relationship Id="rId1" Type="http://schemas.openxmlformats.org/officeDocument/2006/relationships/slideLayout" Target="../slideLayouts/slideLayout7.xml"/><Relationship Id="rId6" Type="http://schemas.openxmlformats.org/officeDocument/2006/relationships/hyperlink" Target="http://www.google.co.il/url?url=http://radiology.med.sc.edu/mri.ppt&amp;rct=j&amp;frm=1&amp;q=&amp;esrc=s&amp;sa=U&amp;ved=0CB8QFjABahUKEwih_b-TsvTHAhXJWhQKHYuiCMk&amp;usg=AFQjCNEhRRWz1LWzZIiS3ShkcStzTTV_8w" TargetMode="External"/><Relationship Id="rId5" Type="http://schemas.openxmlformats.org/officeDocument/2006/relationships/image" Target="../media/image66.png"/><Relationship Id="rId4" Type="http://schemas.openxmlformats.org/officeDocument/2006/relationships/hyperlink" Target="http://www.scmr.org/assets/files/members/documents/GE_physics_2_for_SCMR.pdf" TargetMode="External"/><Relationship Id="rId9" Type="http://schemas.openxmlformats.org/officeDocument/2006/relationships/image" Target="../media/image68.png"/></Relationships>
</file>

<file path=ppt/slides/_rels/slide180.xml.rels><?xml version="1.0" encoding="UTF-8" standalone="yes"?>
<Relationships xmlns="http://schemas.openxmlformats.org/package/2006/relationships"><Relationship Id="rId8" Type="http://schemas.openxmlformats.org/officeDocument/2006/relationships/image" Target="../media/image560.jpeg"/><Relationship Id="rId13" Type="http://schemas.openxmlformats.org/officeDocument/2006/relationships/image" Target="../media/image563.png"/><Relationship Id="rId3" Type="http://schemas.openxmlformats.org/officeDocument/2006/relationships/image" Target="../media/image557.png"/><Relationship Id="rId7" Type="http://schemas.openxmlformats.org/officeDocument/2006/relationships/hyperlink" Target="http://www.medscape.com/viewarticle/709812_4" TargetMode="External"/><Relationship Id="rId12" Type="http://schemas.openxmlformats.org/officeDocument/2006/relationships/hyperlink" Target="http://mri-q.com/why-and-when-to-use.html" TargetMode="External"/><Relationship Id="rId2" Type="http://schemas.openxmlformats.org/officeDocument/2006/relationships/hyperlink" Target="http://mri-q.com/pi-coils-and-sequences.html" TargetMode="External"/><Relationship Id="rId1" Type="http://schemas.openxmlformats.org/officeDocument/2006/relationships/slideLayout" Target="../slideLayouts/slideLayout7.xml"/><Relationship Id="rId6" Type="http://schemas.openxmlformats.org/officeDocument/2006/relationships/image" Target="../media/image559.png"/><Relationship Id="rId11" Type="http://schemas.openxmlformats.org/officeDocument/2006/relationships/image" Target="../media/image562.png"/><Relationship Id="rId5" Type="http://schemas.openxmlformats.org/officeDocument/2006/relationships/image" Target="../media/image558.png"/><Relationship Id="rId10" Type="http://schemas.openxmlformats.org/officeDocument/2006/relationships/hyperlink" Target="http://www.google.co.il/url?url=http://www.fmrib.ox.ac.uk/~karla/reading_group/lecture_notes/ParallelIm_examples.ppt&amp;rct=j&amp;frm=1&amp;q=&amp;esrc=s&amp;sa=U&amp;ved=0ahUKEwj20czQ4ZLLAhUDVxoKHb_2DFUQFggqMAU&amp;usg=AFQjCNHbqMgcohKwZaBZe_j8sOeVP3-YSw" TargetMode="External"/><Relationship Id="rId4" Type="http://schemas.openxmlformats.org/officeDocument/2006/relationships/hyperlink" Target="http://kfe.fjfi.cvut.cz/~sinor/tmp/edu/pmbafy/mri/www.radiology.mcg.edu/MR%20cha13%20Parallel%20Imaging.pdf" TargetMode="External"/><Relationship Id="rId9" Type="http://schemas.openxmlformats.org/officeDocument/2006/relationships/image" Target="../media/image561.png"/></Relationships>
</file>

<file path=ppt/slides/_rels/slide181.xml.rels><?xml version="1.0" encoding="UTF-8" standalone="yes"?>
<Relationships xmlns="http://schemas.openxmlformats.org/package/2006/relationships"><Relationship Id="rId3" Type="http://schemas.openxmlformats.org/officeDocument/2006/relationships/image" Target="../media/image564.png"/><Relationship Id="rId2" Type="http://schemas.openxmlformats.org/officeDocument/2006/relationships/hyperlink" Target="http://www.healthcare.siemens.com/siemens_hwem-hwem_ssxa_websites-context-root/wcm/idc/groups/public/@global/@imaging/@mri/documents/download/mdaw/mty1/~edisp/mri_acronyms-00033460.pdf" TargetMode="External"/><Relationship Id="rId1" Type="http://schemas.openxmlformats.org/officeDocument/2006/relationships/slideLayout" Target="../slideLayouts/slideLayout7.xml"/><Relationship Id="rId4" Type="http://schemas.openxmlformats.org/officeDocument/2006/relationships/image" Target="../media/image565.png"/></Relationships>
</file>

<file path=ppt/slides/_rels/slide182.xml.rels><?xml version="1.0" encoding="UTF-8" standalone="yes"?>
<Relationships xmlns="http://schemas.openxmlformats.org/package/2006/relationships"><Relationship Id="rId3" Type="http://schemas.openxmlformats.org/officeDocument/2006/relationships/image" Target="../media/image567.png"/><Relationship Id="rId2" Type="http://schemas.openxmlformats.org/officeDocument/2006/relationships/image" Target="../media/image566.png"/><Relationship Id="rId1" Type="http://schemas.openxmlformats.org/officeDocument/2006/relationships/slideLayout" Target="../slideLayouts/slideLayout7.xml"/><Relationship Id="rId6" Type="http://schemas.openxmlformats.org/officeDocument/2006/relationships/image" Target="../media/image569.png"/><Relationship Id="rId5" Type="http://schemas.openxmlformats.org/officeDocument/2006/relationships/image" Target="../media/image568.png"/><Relationship Id="rId4" Type="http://schemas.openxmlformats.org/officeDocument/2006/relationships/hyperlink" Target="http://www.healthcare.siemens.com/siemens_hwem-hwem_ssxa_websites-context-root/wcm/idc/groups/public/@global/@imaging/@mri/documents/download/mdaw/mty1/~edisp/mri_acronyms-00033460.pdf" TargetMode="External"/></Relationships>
</file>

<file path=ppt/slides/_rels/slide183.xml.rels><?xml version="1.0" encoding="UTF-8" standalone="yes"?>
<Relationships xmlns="http://schemas.openxmlformats.org/package/2006/relationships"><Relationship Id="rId3" Type="http://schemas.openxmlformats.org/officeDocument/2006/relationships/image" Target="../media/image570.png"/><Relationship Id="rId2" Type="http://schemas.openxmlformats.org/officeDocument/2006/relationships/hyperlink" Target="http://www.healthcare.siemens.com/siemens_hwem-hwem_ssxa_websites-context-root/wcm/idc/groups/public/@global/@imaging/@mri/documents/download/mdaw/mty1/~edisp/mri_acronyms-00033460.pdf" TargetMode="External"/><Relationship Id="rId1" Type="http://schemas.openxmlformats.org/officeDocument/2006/relationships/slideLayout" Target="../slideLayouts/slideLayout7.xml"/><Relationship Id="rId4" Type="http://schemas.openxmlformats.org/officeDocument/2006/relationships/image" Target="../media/image571.png"/></Relationships>
</file>

<file path=ppt/slides/_rels/slide19.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9.png"/><Relationship Id="rId7" Type="http://schemas.openxmlformats.org/officeDocument/2006/relationships/hyperlink" Target="https://www.youtube.com/watch?v=etT6U79fs8U" TargetMode="External"/><Relationship Id="rId2" Type="http://schemas.openxmlformats.org/officeDocument/2006/relationships/hyperlink" Target="http://www.scmr.org/assets/files/members/documents/magnets_spins_resonances.pdf" TargetMode="External"/><Relationship Id="rId1" Type="http://schemas.openxmlformats.org/officeDocument/2006/relationships/slideLayout" Target="../slideLayouts/slideLayout7.xml"/><Relationship Id="rId6" Type="http://schemas.openxmlformats.org/officeDocument/2006/relationships/image" Target="../media/image71.png"/><Relationship Id="rId5" Type="http://schemas.openxmlformats.org/officeDocument/2006/relationships/hyperlink" Target="http://www.revisemri.com/questions/basicphysics/fid" TargetMode="External"/><Relationship Id="rId4" Type="http://schemas.openxmlformats.org/officeDocument/2006/relationships/image" Target="../media/image70.png"/></Relationships>
</file>

<file path=ppt/slides/_rels/slide2.xml.rels><?xml version="1.0" encoding="UTF-8" standalone="yes"?>
<Relationships xmlns="http://schemas.openxmlformats.org/package/2006/relationships"><Relationship Id="rId8" Type="http://schemas.openxmlformats.org/officeDocument/2006/relationships/hyperlink" Target="http://theconversation.com/the-science-of-medical-imaging-magnetic-resonance-imaging-mri-15030" TargetMode="External"/><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hyperlink" Target="https://www.youtube.com/watch?v=SwH2OEB0DKU" TargetMode="External"/><Relationship Id="rId1" Type="http://schemas.openxmlformats.org/officeDocument/2006/relationships/slideLayout" Target="../slideLayouts/slideLayout1.xml"/><Relationship Id="rId6" Type="http://schemas.openxmlformats.org/officeDocument/2006/relationships/hyperlink" Target="https://www.pcc.edu/programs/mri/admission.html" TargetMode="External"/><Relationship Id="rId5" Type="http://schemas.openxmlformats.org/officeDocument/2006/relationships/image" Target="../media/image2.png"/><Relationship Id="rId4" Type="http://schemas.openxmlformats.org/officeDocument/2006/relationships/hyperlink" Target="https://www.youtube.com/watch?v=p3WnFYBnghU" TargetMode="External"/><Relationship Id="rId9"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hyperlink" Target="https://www.youtube.com/watch?v=YUSZoLBgSuA" TargetMode="External"/><Relationship Id="rId1" Type="http://schemas.openxmlformats.org/officeDocument/2006/relationships/slideLayout" Target="../slideLayouts/slideLayout7.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21.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77.png"/><Relationship Id="rId7" Type="http://schemas.openxmlformats.org/officeDocument/2006/relationships/hyperlink" Target="https://www.youtube.com/watch?v=D1ICDk6jkSw" TargetMode="External"/><Relationship Id="rId2" Type="http://schemas.openxmlformats.org/officeDocument/2006/relationships/hyperlink" Target="http://www.escardio.org/static_file/Escardio/Subspecialty/EACVI/CMR%20Physics%20Pocket%20Guide%20iBook%20v1.0.pdf" TargetMode="External"/><Relationship Id="rId1" Type="http://schemas.openxmlformats.org/officeDocument/2006/relationships/slideLayout" Target="../slideLayouts/slideLayout7.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 Id="rId9" Type="http://schemas.openxmlformats.org/officeDocument/2006/relationships/image" Target="../media/image82.png"/></Relationships>
</file>

<file path=ppt/slides/_rels/slide22.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83.png"/><Relationship Id="rId7" Type="http://schemas.openxmlformats.org/officeDocument/2006/relationships/hyperlink" Target="http://sites.sinauer.com/neuroscience5e/animations01.01.html" TargetMode="External"/><Relationship Id="rId2" Type="http://schemas.openxmlformats.org/officeDocument/2006/relationships/hyperlink" Target="https://www.youtube.com/watch?v=4BhM7V8uHL8" TargetMode="External"/><Relationship Id="rId1" Type="http://schemas.openxmlformats.org/officeDocument/2006/relationships/slideLayout" Target="../slideLayouts/slideLayout7.xml"/><Relationship Id="rId6" Type="http://schemas.openxmlformats.org/officeDocument/2006/relationships/image" Target="../media/image86.png"/><Relationship Id="rId11" Type="http://schemas.openxmlformats.org/officeDocument/2006/relationships/image" Target="../media/image58.png"/><Relationship Id="rId5" Type="http://schemas.openxmlformats.org/officeDocument/2006/relationships/image" Target="../media/image85.png"/><Relationship Id="rId10" Type="http://schemas.openxmlformats.org/officeDocument/2006/relationships/image" Target="../media/image88.png"/><Relationship Id="rId4" Type="http://schemas.openxmlformats.org/officeDocument/2006/relationships/image" Target="../media/image84.png"/><Relationship Id="rId9" Type="http://schemas.openxmlformats.org/officeDocument/2006/relationships/image" Target="../media/image87.png"/></Relationships>
</file>

<file path=ppt/slides/_rels/slide2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hyperlink" Target="https://books.google.co.il/books?id=GCIrzKiSKqEC&amp;pg=PA21&amp;lpg=PA21&amp;dq=planck+constant+++larmor+++mri&amp;source=bl&amp;ots=Ph6_eBmNAc&amp;sig=qkB1p2KASpu4QQSLtJWCmKzlNBg&amp;hl=en&amp;sa=X&amp;ved=0CCEQ6AEwAzgKahUKEwiGpcThhPHHAhXjZtsKHYYhAlc" TargetMode="External"/><Relationship Id="rId1" Type="http://schemas.openxmlformats.org/officeDocument/2006/relationships/slideLayout" Target="../slideLayouts/slideLayout7.xml"/><Relationship Id="rId5" Type="http://schemas.openxmlformats.org/officeDocument/2006/relationships/image" Target="../media/image90.png"/><Relationship Id="rId4" Type="http://schemas.openxmlformats.org/officeDocument/2006/relationships/hyperlink" Target="http://www.jcmr-online.com/content/12/1/71/figure/F3"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hyperlink" Target="https://www.youtube.com/watch?v=4BhM7V8uHL8" TargetMode="Externa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hyperlink" Target="https://www.youtube.com/watch?v=zf5oX01bRgk" TargetMode="External"/><Relationship Id="rId1" Type="http://schemas.openxmlformats.org/officeDocument/2006/relationships/slideLayout" Target="../slideLayouts/slideLayout7.xml"/><Relationship Id="rId5" Type="http://schemas.openxmlformats.org/officeDocument/2006/relationships/image" Target="../media/image93.png"/><Relationship Id="rId4" Type="http://schemas.openxmlformats.org/officeDocument/2006/relationships/hyperlink" Target="https://books.google.co.il/books?id=GCIrzKiSKqEC&amp;pg=PA21&amp;lpg=PA21&amp;dq=planck+constant+++larmor+++mri&amp;source=bl&amp;ots=Ph6_eBmNAc&amp;sig=qkB1p2KASpu4QQSLtJWCmKzlNBg&amp;hl=en&amp;sa=X&amp;ved=0CCEQ6AEwAzgKahUKEwiGpcThhPHHAhXjZtsKHYYhAlc"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hyperlink" Target="https://www.youtube.com/watch?v=4BhM7V8uHL8" TargetMode="Externa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hyperlink" Target="https://www.youtube.com/watch?v=4BhM7V8uHL8" TargetMode="External"/><Relationship Id="rId1" Type="http://schemas.openxmlformats.org/officeDocument/2006/relationships/slideLayout" Target="../slideLayouts/slideLayout7.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hyperlink" Target="http://mri-q.com/why-is-t1--t2.html"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hyperlink" Target="http://www.jcmr-online.com/content/12/1/71/figure/F4?highres=y" TargetMode="External"/><Relationship Id="rId1" Type="http://schemas.openxmlformats.org/officeDocument/2006/relationships/slideLayout" Target="../slideLayouts/slideLayout7.xml"/><Relationship Id="rId5" Type="http://schemas.openxmlformats.org/officeDocument/2006/relationships/image" Target="../media/image99.png"/><Relationship Id="rId4" Type="http://schemas.openxmlformats.org/officeDocument/2006/relationships/hyperlink" Target="https://www.google.co.il/url?url=https://cfmi.georgetown.edu/get_file.php?file=50&amp;rct=j&amp;frm=1&amp;q=&amp;esrc=s&amp;sa=U&amp;ved=0CBMQFjAAahUKEwjJzcHAzJLIAhVGVBQKHaWnBVE&amp;usg=AFQjCNHbk_BGnCzRxyp9o6h8OW-uNXxO-Q"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hyperlink" Target="http://afni.nimh.nih.gov/sscc/staff/rwcox/ISMRM_2006/ISMRM%20M-F%202006/files/TuE_01.pdf" TargetMode="External"/><Relationship Id="rId1" Type="http://schemas.openxmlformats.org/officeDocument/2006/relationships/slideLayout" Target="../slideLayouts/slideLayout7.xml"/><Relationship Id="rId5" Type="http://schemas.openxmlformats.org/officeDocument/2006/relationships/image" Target="../media/image102.png"/><Relationship Id="rId4" Type="http://schemas.openxmlformats.org/officeDocument/2006/relationships/image" Target="../media/image101.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www.youtube.com/watch?v=mz36Yik5VJw" TargetMode="Externa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hyperlink" Target="https://www.youtube.com/watch?v=djAxjtN_7VE"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hyperlink" Target="http://afni.nimh.nih.gov/sscc/staff/rwcox/ISMRM_2006/ISMRM%20M-F%202006/files/TuE_01.pdf" TargetMode="External"/><Relationship Id="rId1" Type="http://schemas.openxmlformats.org/officeDocument/2006/relationships/slideLayout" Target="../slideLayouts/slideLayout7.xml"/><Relationship Id="rId5" Type="http://schemas.openxmlformats.org/officeDocument/2006/relationships/image" Target="../media/image104.png"/><Relationship Id="rId4" Type="http://schemas.openxmlformats.org/officeDocument/2006/relationships/hyperlink" Target="http://cfmriweb.ucsd.edu/ecwong/BE208W08Lec03.pdf"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hyperlink" Target="https://www.youtube.com/watch?v=zf5oX01bRgk" TargetMode="External"/><Relationship Id="rId1" Type="http://schemas.openxmlformats.org/officeDocument/2006/relationships/slideLayout" Target="../slideLayouts/slideLayout7.xml"/><Relationship Id="rId5" Type="http://schemas.openxmlformats.org/officeDocument/2006/relationships/image" Target="../media/image107.png"/><Relationship Id="rId4" Type="http://schemas.openxmlformats.org/officeDocument/2006/relationships/image" Target="../media/image106.png"/></Relationships>
</file>

<file path=ppt/slides/_rels/slide32.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hyperlink" Target="http://mri-q.com/image-contrast-trte.html" TargetMode="Externa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hyperlink" Target="https://mrimaster.com/characterise%20physics.html" TargetMode="External"/><Relationship Id="rId1" Type="http://schemas.openxmlformats.org/officeDocument/2006/relationships/slideLayout" Target="../slideLayouts/slideLayout7.xml"/><Relationship Id="rId4" Type="http://schemas.openxmlformats.org/officeDocument/2006/relationships/image" Target="../media/image110.png"/></Relationships>
</file>

<file path=ppt/slides/_rels/slide34.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hyperlink" Target="https://mrimaster.com/characterise%20physics.html" TargetMode="External"/><Relationship Id="rId1" Type="http://schemas.openxmlformats.org/officeDocument/2006/relationships/slideLayout" Target="../slideLayouts/slideLayout7.xml"/><Relationship Id="rId4" Type="http://schemas.openxmlformats.org/officeDocument/2006/relationships/image" Target="../media/image112.png"/></Relationships>
</file>

<file path=ppt/slides/_rels/slide35.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hyperlink" Target="https://mrimaster.com/characterise%20physics.html" TargetMode="External"/><Relationship Id="rId1" Type="http://schemas.openxmlformats.org/officeDocument/2006/relationships/slideLayout" Target="../slideLayouts/slideLayout7.xml"/><Relationship Id="rId5" Type="http://schemas.openxmlformats.org/officeDocument/2006/relationships/image" Target="../media/image115.png"/><Relationship Id="rId4" Type="http://schemas.openxmlformats.org/officeDocument/2006/relationships/image" Target="../media/image114.png"/></Relationships>
</file>

<file path=ppt/slides/_rels/slide36.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hyperlink" Target="https://sites.google.com/site/frcrphysicsnotes/weighted-images" TargetMode="External"/><Relationship Id="rId1" Type="http://schemas.openxmlformats.org/officeDocument/2006/relationships/slideLayout" Target="../slideLayouts/slideLayout7.xml"/><Relationship Id="rId5" Type="http://schemas.openxmlformats.org/officeDocument/2006/relationships/image" Target="../media/image117.png"/><Relationship Id="rId4" Type="http://schemas.openxmlformats.org/officeDocument/2006/relationships/hyperlink" Target="http://snpcar.ro/revista_en.php?level=articole&amp;an=2013&amp;id=523"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118.png"/><Relationship Id="rId7" Type="http://schemas.openxmlformats.org/officeDocument/2006/relationships/image" Target="../media/image121.png"/><Relationship Id="rId2" Type="http://schemas.openxmlformats.org/officeDocument/2006/relationships/hyperlink" Target="https://sites.google.com/site/frcrphysicsnotes/mr-signal" TargetMode="External"/><Relationship Id="rId1" Type="http://schemas.openxmlformats.org/officeDocument/2006/relationships/slideLayout" Target="../slideLayouts/slideLayout7.xml"/><Relationship Id="rId6" Type="http://schemas.openxmlformats.org/officeDocument/2006/relationships/hyperlink" Target="http://chem.ch.huji.ac.il/nmr/techniques/other/t1t2/t1t2.html" TargetMode="External"/><Relationship Id="rId5" Type="http://schemas.openxmlformats.org/officeDocument/2006/relationships/image" Target="../media/image120.png"/><Relationship Id="rId4" Type="http://schemas.openxmlformats.org/officeDocument/2006/relationships/image" Target="../media/image119.png"/></Relationships>
</file>

<file path=ppt/slides/_rels/slide38.xml.rels><?xml version="1.0" encoding="UTF-8" standalone="yes"?>
<Relationships xmlns="http://schemas.openxmlformats.org/package/2006/relationships"><Relationship Id="rId8" Type="http://schemas.openxmlformats.org/officeDocument/2006/relationships/hyperlink" Target="https://sites.google.com/site/frcrphysicsnotes/weighted-images" TargetMode="External"/><Relationship Id="rId3" Type="http://schemas.openxmlformats.org/officeDocument/2006/relationships/image" Target="../media/image122.png"/><Relationship Id="rId7" Type="http://schemas.openxmlformats.org/officeDocument/2006/relationships/image" Target="../media/image123.png"/><Relationship Id="rId2" Type="http://schemas.openxmlformats.org/officeDocument/2006/relationships/hyperlink" Target="http://www.google.co.il/url?url=http://www.fil.ion.ucl.ac.uk/~mgray/Presentations/MRI%20Physics.ppt&amp;rct=j&amp;frm=1&amp;q=&amp;esrc=s&amp;sa=U&amp;ved=0CDkQFjAGahUKEwiVoJDMp_3HAhUJVRoKHRM5ATk&amp;usg=AFQjCNEZqleWQ2CBhX4IDI5mP3-e3SpsfQ" TargetMode="External"/><Relationship Id="rId1" Type="http://schemas.openxmlformats.org/officeDocument/2006/relationships/slideLayout" Target="../slideLayouts/slideLayout7.xml"/><Relationship Id="rId6" Type="http://schemas.openxmlformats.org/officeDocument/2006/relationships/hyperlink" Target="https://www.google.co.il/url?url=https://www.biac.duke.edu/education/courses/fall05/fmri/handouts/2005_Week4_ContrastMechanism.ppt&amp;rct=j&amp;frm=1&amp;q=&amp;esrc=s&amp;sa=U&amp;ved=0CEkQFjAJahUKEwjmjqGako_IAhUBNhoKHSo4Cvk&amp;usg=AFQjCNHxME4Tjy2jRWQhymGTVCi9vxzE8A" TargetMode="External"/><Relationship Id="rId5" Type="http://schemas.openxmlformats.org/officeDocument/2006/relationships/image" Target="../media/image99.png"/><Relationship Id="rId4" Type="http://schemas.openxmlformats.org/officeDocument/2006/relationships/hyperlink" Target="https://www.google.co.il/url?url=https://cfmi.georgetown.edu/get_file.php?file=50&amp;rct=j&amp;frm=1&amp;q=&amp;esrc=s&amp;sa=U&amp;ved=0CBMQFjAAahUKEwjJzcHAzJLIAhVGVBQKHaWnBVE&amp;usg=AFQjCNHbk_BGnCzRxyp9o6h8OW-uNXxO-Q" TargetMode="External"/><Relationship Id="rId9" Type="http://schemas.openxmlformats.org/officeDocument/2006/relationships/image" Target="../media/image116.png"/></Relationships>
</file>

<file path=ppt/slides/_rels/slide39.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hyperlink" Target="http://humanconnectome.org/about/pressroom/project-news/connectome-skyra-update-new-gradients-installed-human-subject-testing-approved/" TargetMode="External"/><Relationship Id="rId1" Type="http://schemas.openxmlformats.org/officeDocument/2006/relationships/slideLayout" Target="../slideLayouts/slideLayout7.xml"/><Relationship Id="rId5" Type="http://schemas.openxmlformats.org/officeDocument/2006/relationships/image" Target="../media/image125.jpeg"/><Relationship Id="rId4" Type="http://schemas.openxmlformats.org/officeDocument/2006/relationships/hyperlink" Target="https://www.cis.rit.edu/htbooks/mri/chap-4/chap-4.htm"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hyperlink" Target="https://books.google.co.il/books?id=BAZVxm3j4NcC&amp;pg=SA1-PA3&amp;lpg=SA1-PA3&amp;dq=mr+active+nuclei+++carbon&amp;source=bl&amp;ots=iJD5HQKycw&amp;sig=u5gP94YUr9ras_h4M1ZotmECfyU&amp;hl=en&amp;sa=X&amp;ved=0CCMQ6AEwBGoVChMIi-ihq_TmxwIVQT8aCh3VnA6L" TargetMode="External"/><Relationship Id="rId2" Type="http://schemas.openxmlformats.org/officeDocument/2006/relationships/hyperlink" Target="http://astro.unl.edu/naap/hydrogen/levels.html" TargetMode="External"/><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2.png"/><Relationship Id="rId5" Type="http://schemas.openxmlformats.org/officeDocument/2006/relationships/image" Target="../media/image9.png"/><Relationship Id="rId10" Type="http://schemas.openxmlformats.org/officeDocument/2006/relationships/image" Target="../media/image12.png"/><Relationship Id="rId4" Type="http://schemas.openxmlformats.org/officeDocument/2006/relationships/hyperlink" Target="https://www.youtube.com/watch?v=p3WnFYBnghU" TargetMode="External"/><Relationship Id="rId9" Type="http://schemas.openxmlformats.org/officeDocument/2006/relationships/hyperlink" Target="http://www.google.co.il/url?url=http://wps.prenhall.com/wps/media/objects/340/348272/Instructor_Resources/Chapter_13/Wade13.ppt&amp;rct=j&amp;frm=1&amp;q=&amp;esrc=s&amp;sa=U&amp;ved=0CBMQFjAAahUKEwjXkte28ObHAhUH7hoKHQSnA5Q&amp;usg=AFQjCNHw-SIB_oLpSKiX1R2K6HiBhwMMTw" TargetMode="External"/></Relationships>
</file>

<file path=ppt/slides/_rels/slide40.xml.rels><?xml version="1.0" encoding="UTF-8" standalone="yes"?>
<Relationships xmlns="http://schemas.openxmlformats.org/package/2006/relationships"><Relationship Id="rId8" Type="http://schemas.openxmlformats.org/officeDocument/2006/relationships/image" Target="../media/image130.png"/><Relationship Id="rId3" Type="http://schemas.openxmlformats.org/officeDocument/2006/relationships/hyperlink" Target="http://www.mghradrounds.org/index.php?src=gendocs&amp;link=2009_may" TargetMode="External"/><Relationship Id="rId7" Type="http://schemas.openxmlformats.org/officeDocument/2006/relationships/image" Target="../media/image129.png"/><Relationship Id="rId2" Type="http://schemas.openxmlformats.org/officeDocument/2006/relationships/image" Target="../media/image126.png"/><Relationship Id="rId1" Type="http://schemas.openxmlformats.org/officeDocument/2006/relationships/slideLayout" Target="../slideLayouts/slideLayout7.xml"/><Relationship Id="rId6" Type="http://schemas.openxmlformats.org/officeDocument/2006/relationships/image" Target="../media/image128.png"/><Relationship Id="rId5" Type="http://schemas.openxmlformats.org/officeDocument/2006/relationships/hyperlink" Target="https://www.youtube.com/watch?v=waFJ0iZYyds" TargetMode="External"/><Relationship Id="rId4" Type="http://schemas.openxmlformats.org/officeDocument/2006/relationships/image" Target="../media/image127.png"/><Relationship Id="rId9" Type="http://schemas.openxmlformats.org/officeDocument/2006/relationships/image" Target="../media/image131.png"/></Relationships>
</file>

<file path=ppt/slides/_rels/slide41.xml.rels><?xml version="1.0" encoding="UTF-8" standalone="yes"?>
<Relationships xmlns="http://schemas.openxmlformats.org/package/2006/relationships"><Relationship Id="rId3" Type="http://schemas.openxmlformats.org/officeDocument/2006/relationships/image" Target="../media/image132.png"/><Relationship Id="rId7" Type="http://schemas.openxmlformats.org/officeDocument/2006/relationships/image" Target="../media/image134.png"/><Relationship Id="rId2" Type="http://schemas.openxmlformats.org/officeDocument/2006/relationships/hyperlink" Target="https://www.youtube.com/watch?v=FIPwMKThUwU" TargetMode="External"/><Relationship Id="rId1" Type="http://schemas.openxmlformats.org/officeDocument/2006/relationships/slideLayout" Target="../slideLayouts/slideLayout7.xml"/><Relationship Id="rId6" Type="http://schemas.openxmlformats.org/officeDocument/2006/relationships/hyperlink" Target="http://www.sprawls.org/mripmt/MRI02/index.html" TargetMode="External"/><Relationship Id="rId5" Type="http://schemas.openxmlformats.org/officeDocument/2006/relationships/image" Target="../media/image133.jpeg"/><Relationship Id="rId4" Type="http://schemas.openxmlformats.org/officeDocument/2006/relationships/hyperlink" Target="http://gerator.com/wp-content/uploads/2014/04/Siemens-1.5T-Magnetom-Symphony-MRI-Scanner-600x600px-JPG.jpg"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hyperlink" Target="http://gerator.com/wp-content/uploads/2014/04/Siemens-1.5T-Magnetom-Symphony-MRI-Scanner-600x600px-JPG.jpg" TargetMode="External"/><Relationship Id="rId1" Type="http://schemas.openxmlformats.org/officeDocument/2006/relationships/slideLayout" Target="../slideLayouts/slideLayout7.xml"/><Relationship Id="rId6" Type="http://schemas.openxmlformats.org/officeDocument/2006/relationships/image" Target="../media/image136.png"/><Relationship Id="rId5" Type="http://schemas.openxmlformats.org/officeDocument/2006/relationships/image" Target="../media/image135.png"/><Relationship Id="rId4" Type="http://schemas.openxmlformats.org/officeDocument/2006/relationships/hyperlink" Target="https://www.youtube.com/watch?v=FIPwMKThUwU"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hyperlink" Target="https://www.youtube.com/watch?v=FIPwMKThUwU" TargetMode="Externa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image" Target="../media/image142.png"/><Relationship Id="rId3" Type="http://schemas.openxmlformats.org/officeDocument/2006/relationships/image" Target="../media/image138.png"/><Relationship Id="rId7" Type="http://schemas.openxmlformats.org/officeDocument/2006/relationships/hyperlink" Target="https://www.youtube.com/watch?v=JtXpJ3Lkftc" TargetMode="External"/><Relationship Id="rId2" Type="http://schemas.openxmlformats.org/officeDocument/2006/relationships/hyperlink" Target="https://www.youtube.com/watch?v=FIPwMKThUwU" TargetMode="External"/><Relationship Id="rId1" Type="http://schemas.openxmlformats.org/officeDocument/2006/relationships/slideLayout" Target="../slideLayouts/slideLayout7.xml"/><Relationship Id="rId6" Type="http://schemas.openxmlformats.org/officeDocument/2006/relationships/image" Target="../media/image141.png"/><Relationship Id="rId5" Type="http://schemas.openxmlformats.org/officeDocument/2006/relationships/image" Target="../media/image140.png"/><Relationship Id="rId4" Type="http://schemas.openxmlformats.org/officeDocument/2006/relationships/image" Target="../media/image139.png"/><Relationship Id="rId9" Type="http://schemas.openxmlformats.org/officeDocument/2006/relationships/image" Target="../media/image143.png"/></Relationships>
</file>

<file path=ppt/slides/_rels/slide45.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hyperlink" Target="https://www.youtube.com/watch?v=JtXpJ3Lkftc" TargetMode="External"/><Relationship Id="rId1" Type="http://schemas.openxmlformats.org/officeDocument/2006/relationships/slideLayout" Target="../slideLayouts/slideLayout7.xml"/><Relationship Id="rId4" Type="http://schemas.openxmlformats.org/officeDocument/2006/relationships/image" Target="../media/image145.png"/></Relationships>
</file>

<file path=ppt/slides/_rels/slide46.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hyperlink" Target="https://www.youtube.com/watch?v=JtXpJ3Lkftc" TargetMode="External"/><Relationship Id="rId1" Type="http://schemas.openxmlformats.org/officeDocument/2006/relationships/slideLayout" Target="../slideLayouts/slideLayout7.xml"/><Relationship Id="rId4" Type="http://schemas.openxmlformats.org/officeDocument/2006/relationships/image" Target="../media/image147.png"/></Relationships>
</file>

<file path=ppt/slides/_rels/slide47.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hyperlink" Target="https://www.youtube.com/watch?v=JtXpJ3Lkftc" TargetMode="External"/><Relationship Id="rId1" Type="http://schemas.openxmlformats.org/officeDocument/2006/relationships/slideLayout" Target="../slideLayouts/slideLayout7.xml"/><Relationship Id="rId5" Type="http://schemas.openxmlformats.org/officeDocument/2006/relationships/image" Target="../media/image150.png"/><Relationship Id="rId4" Type="http://schemas.openxmlformats.org/officeDocument/2006/relationships/image" Target="../media/image149.png"/></Relationships>
</file>

<file path=ppt/slides/_rels/slide48.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hyperlink" Target="https://www.youtube.com/watch?v=JtXpJ3Lkftc" TargetMode="Externa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hyperlink" Target="https://www.youtube.com/watch?v=JtXpJ3Lkftc" TargetMode="External"/><Relationship Id="rId1" Type="http://schemas.openxmlformats.org/officeDocument/2006/relationships/slideLayout" Target="../slideLayouts/slideLayout7.xml"/><Relationship Id="rId6" Type="http://schemas.openxmlformats.org/officeDocument/2006/relationships/image" Target="../media/image154.png"/><Relationship Id="rId5" Type="http://schemas.openxmlformats.org/officeDocument/2006/relationships/hyperlink" Target="https://www.google.co.il/search?q=mri+quench&amp;hl=en-IL&amp;gbv=2&amp;tbm=isch&amp;prmd=ivns&amp;ei=IlIJVuz9D-P_ygOps7CwAg&amp;start=40&amp;sa=N" TargetMode="External"/><Relationship Id="rId4" Type="http://schemas.openxmlformats.org/officeDocument/2006/relationships/image" Target="../media/image153.png"/></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image" Target="../media/image155.png"/><Relationship Id="rId1" Type="http://schemas.openxmlformats.org/officeDocument/2006/relationships/slideLayout" Target="../slideLayouts/slideLayout7.xml"/><Relationship Id="rId5" Type="http://schemas.openxmlformats.org/officeDocument/2006/relationships/image" Target="../media/image158.png"/><Relationship Id="rId4" Type="http://schemas.openxmlformats.org/officeDocument/2006/relationships/image" Target="../media/image157.png"/></Relationships>
</file>

<file path=ppt/slides/_rels/slide51.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hyperlink" Target="https://www.youtube.com/watch?v=JtXpJ3Lkftc" TargetMode="External"/><Relationship Id="rId1" Type="http://schemas.openxmlformats.org/officeDocument/2006/relationships/slideLayout" Target="../slideLayouts/slideLayout7.xml"/><Relationship Id="rId6" Type="http://schemas.openxmlformats.org/officeDocument/2006/relationships/image" Target="../media/image161.png"/><Relationship Id="rId5" Type="http://schemas.openxmlformats.org/officeDocument/2006/relationships/hyperlink" Target="https://www.youtube.com/watch?v=MyrVaJRDk5o" TargetMode="External"/><Relationship Id="rId4" Type="http://schemas.openxmlformats.org/officeDocument/2006/relationships/image" Target="../media/image160.png"/></Relationships>
</file>

<file path=ppt/slides/_rels/slide52.xml.rels><?xml version="1.0" encoding="UTF-8" standalone="yes"?>
<Relationships xmlns="http://schemas.openxmlformats.org/package/2006/relationships"><Relationship Id="rId3" Type="http://schemas.openxmlformats.org/officeDocument/2006/relationships/image" Target="../media/image162.png"/><Relationship Id="rId7" Type="http://schemas.openxmlformats.org/officeDocument/2006/relationships/image" Target="../media/image164.png"/><Relationship Id="rId2" Type="http://schemas.openxmlformats.org/officeDocument/2006/relationships/hyperlink" Target="https://nationalmaglab.org/education/magnet-academy/learn-the-basics/stories/mri-a-guided-tour" TargetMode="External"/><Relationship Id="rId1" Type="http://schemas.openxmlformats.org/officeDocument/2006/relationships/slideLayout" Target="../slideLayouts/slideLayout7.xml"/><Relationship Id="rId6" Type="http://schemas.openxmlformats.org/officeDocument/2006/relationships/hyperlink" Target="http://magnetic-resonance.org/ch/03-04.html" TargetMode="External"/><Relationship Id="rId5" Type="http://schemas.openxmlformats.org/officeDocument/2006/relationships/image" Target="../media/image163.png"/><Relationship Id="rId4" Type="http://schemas.openxmlformats.org/officeDocument/2006/relationships/hyperlink" Target="http://mri-q.com/how-do-z-gradients-work.html" TargetMode="External"/></Relationships>
</file>

<file path=ppt/slides/_rels/slide53.xml.rels><?xml version="1.0" encoding="UTF-8" standalone="yes"?>
<Relationships xmlns="http://schemas.openxmlformats.org/package/2006/relationships"><Relationship Id="rId8" Type="http://schemas.openxmlformats.org/officeDocument/2006/relationships/image" Target="../media/image168.png"/><Relationship Id="rId3" Type="http://schemas.openxmlformats.org/officeDocument/2006/relationships/image" Target="../media/image165.png"/><Relationship Id="rId7" Type="http://schemas.openxmlformats.org/officeDocument/2006/relationships/hyperlink" Target="https://www.google.co.il/url?url=https://cfmi.georgetown.edu/get_file.php?file=50&amp;rct=j&amp;frm=1&amp;q=&amp;esrc=s&amp;sa=U&amp;ved=0CC8QFjAEahUKEwjyjqqztZ7IAhUEPz4KHeDHA6A&amp;usg=AFQjCNHbk_BGnCzRxyp9o6h8OW-uNXxO-Q" TargetMode="External"/><Relationship Id="rId2" Type="http://schemas.openxmlformats.org/officeDocument/2006/relationships/hyperlink" Target="https://www.youtube.com/watch?v=jWRIKNeCXjI" TargetMode="External"/><Relationship Id="rId1" Type="http://schemas.openxmlformats.org/officeDocument/2006/relationships/slideLayout" Target="../slideLayouts/slideLayout7.xml"/><Relationship Id="rId6" Type="http://schemas.openxmlformats.org/officeDocument/2006/relationships/image" Target="../media/image167.png"/><Relationship Id="rId5" Type="http://schemas.openxmlformats.org/officeDocument/2006/relationships/hyperlink" Target="http://www.google.co.il/url?url=http://scrsl.weebly.com/uploads/5/1/3/0/5130772/magnetic_resonance_imaging_5_encoding_and_image_formation.ppt&amp;rct=j&amp;frm=1&amp;q=&amp;esrc=s&amp;sa=U&amp;ved=0CCUQFjADahUKEwjSoJvb25_IAhVJWxQKHZegA0g&amp;usg=AFQjCNGyeLX-GhA2Qpj0Kl_Yjw5DlWsHXw" TargetMode="External"/><Relationship Id="rId4" Type="http://schemas.openxmlformats.org/officeDocument/2006/relationships/image" Target="../media/image166.png"/><Relationship Id="rId9" Type="http://schemas.openxmlformats.org/officeDocument/2006/relationships/image" Target="../media/image169.png"/></Relationships>
</file>

<file path=ppt/slides/_rels/slide54.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hyperlink" Target="http://www.google.co.il/url?url=http://scrsl.weebly.com/uploads/5/1/3/0/5130772/magnetic_resonance_imaging_5_encoding_and_image_formation.ppt&amp;rct=j&amp;frm=1&amp;q=&amp;esrc=s&amp;sa=U&amp;ved=0CCUQFjADahUKEwjSoJvb25_IAhVJWxQKHZegA0g&amp;usg=AFQjCNGyeLX-GhA2Qpj0Kl_Yjw5DlWsHXw" TargetMode="External"/><Relationship Id="rId1" Type="http://schemas.openxmlformats.org/officeDocument/2006/relationships/slideLayout" Target="../slideLayouts/slideLayout7.xml"/><Relationship Id="rId5" Type="http://schemas.openxmlformats.org/officeDocument/2006/relationships/image" Target="../media/image171.png"/><Relationship Id="rId4" Type="http://schemas.openxmlformats.org/officeDocument/2006/relationships/hyperlink" Target="http://www.google.co.il/url?url=http://www.medphysics.wisc.edu/~block/bme530lectures/MRimageFormation.ppt&amp;rct=j&amp;frm=1&amp;q=&amp;esrc=s&amp;sa=U&amp;ved=0CDIQFjAFahUKEwjSoJvb25_IAhVJWxQKHZegA0g&amp;usg=AFQjCNHva1uOye9W3gwO9hqzhGx4bs5LZg" TargetMode="External"/></Relationships>
</file>

<file path=ppt/slides/_rels/slide55.xml.rels><?xml version="1.0" encoding="UTF-8" standalone="yes"?>
<Relationships xmlns="http://schemas.openxmlformats.org/package/2006/relationships"><Relationship Id="rId8" Type="http://schemas.openxmlformats.org/officeDocument/2006/relationships/image" Target="../media/image177.png"/><Relationship Id="rId3" Type="http://schemas.openxmlformats.org/officeDocument/2006/relationships/image" Target="../media/image172.png"/><Relationship Id="rId7" Type="http://schemas.openxmlformats.org/officeDocument/2006/relationships/image" Target="../media/image176.png"/><Relationship Id="rId2" Type="http://schemas.openxmlformats.org/officeDocument/2006/relationships/hyperlink" Target="https://www.youtube.com/watch?v=yDtcm-wEmzo" TargetMode="External"/><Relationship Id="rId1" Type="http://schemas.openxmlformats.org/officeDocument/2006/relationships/slideLayout" Target="../slideLayouts/slideLayout7.xml"/><Relationship Id="rId6" Type="http://schemas.openxmlformats.org/officeDocument/2006/relationships/image" Target="../media/image175.png"/><Relationship Id="rId5" Type="http://schemas.openxmlformats.org/officeDocument/2006/relationships/image" Target="../media/image174.png"/><Relationship Id="rId4" Type="http://schemas.openxmlformats.org/officeDocument/2006/relationships/image" Target="../media/image173.png"/></Relationships>
</file>

<file path=ppt/slides/_rels/slide56.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hyperlink" Target="http://www.nano-ou.net/eduNanomedicine2.aspx" TargetMode="External"/><Relationship Id="rId1" Type="http://schemas.openxmlformats.org/officeDocument/2006/relationships/slideLayout" Target="../slideLayouts/slideLayout7.xml"/><Relationship Id="rId5" Type="http://schemas.openxmlformats.org/officeDocument/2006/relationships/image" Target="../media/image179.jpeg"/><Relationship Id="rId4" Type="http://schemas.openxmlformats.org/officeDocument/2006/relationships/hyperlink" Target="http://www.dotmed.com/listing/mri-coil/picker/body-coil/301627" TargetMode="External"/></Relationships>
</file>

<file path=ppt/slides/_rels/slide57.xml.rels><?xml version="1.0" encoding="UTF-8" standalone="yes"?>
<Relationships xmlns="http://schemas.openxmlformats.org/package/2006/relationships"><Relationship Id="rId8" Type="http://schemas.openxmlformats.org/officeDocument/2006/relationships/image" Target="../media/image184.jpeg"/><Relationship Id="rId3" Type="http://schemas.openxmlformats.org/officeDocument/2006/relationships/image" Target="../media/image180.jpeg"/><Relationship Id="rId7" Type="http://schemas.openxmlformats.org/officeDocument/2006/relationships/hyperlink" Target="https://www.healthcare.siemens.com/magnetic-resonance-imaging/options-and-upgrades/coils/spine-matrix-coil" TargetMode="External"/><Relationship Id="rId2" Type="http://schemas.openxmlformats.org/officeDocument/2006/relationships/hyperlink" Target="http://www.siemens.com/entry/cc/en/" TargetMode="External"/><Relationship Id="rId1" Type="http://schemas.openxmlformats.org/officeDocument/2006/relationships/slideLayout" Target="../slideLayouts/slideLayout7.xml"/><Relationship Id="rId6" Type="http://schemas.openxmlformats.org/officeDocument/2006/relationships/image" Target="../media/image183.jpeg"/><Relationship Id="rId5" Type="http://schemas.openxmlformats.org/officeDocument/2006/relationships/image" Target="../media/image182.jpeg"/><Relationship Id="rId4" Type="http://schemas.openxmlformats.org/officeDocument/2006/relationships/image" Target="../media/image181.jpeg"/><Relationship Id="rId9" Type="http://schemas.openxmlformats.org/officeDocument/2006/relationships/image" Target="../media/image185.jpeg"/></Relationships>
</file>

<file path=ppt/slides/_rels/slide58.xml.rels><?xml version="1.0" encoding="UTF-8" standalone="yes"?>
<Relationships xmlns="http://schemas.openxmlformats.org/package/2006/relationships"><Relationship Id="rId8" Type="http://schemas.openxmlformats.org/officeDocument/2006/relationships/image" Target="../media/image190.jpeg"/><Relationship Id="rId3" Type="http://schemas.openxmlformats.org/officeDocument/2006/relationships/image" Target="../media/image186.jpeg"/><Relationship Id="rId7" Type="http://schemas.openxmlformats.org/officeDocument/2006/relationships/hyperlink" Target="https://www.healthcare.siemens.com/magnetic-resonance-imaging/options-and-upgrades/coils/double-loop-array-coil" TargetMode="External"/><Relationship Id="rId2" Type="http://schemas.openxmlformats.org/officeDocument/2006/relationships/hyperlink" Target="http://www.siemens.com/entry/cc/en/" TargetMode="External"/><Relationship Id="rId1" Type="http://schemas.openxmlformats.org/officeDocument/2006/relationships/slideLayout" Target="../slideLayouts/slideLayout7.xml"/><Relationship Id="rId6" Type="http://schemas.openxmlformats.org/officeDocument/2006/relationships/image" Target="../media/image189.jpeg"/><Relationship Id="rId5" Type="http://schemas.openxmlformats.org/officeDocument/2006/relationships/image" Target="../media/image188.jpeg"/><Relationship Id="rId4" Type="http://schemas.openxmlformats.org/officeDocument/2006/relationships/image" Target="../media/image187.jpeg"/><Relationship Id="rId9" Type="http://schemas.openxmlformats.org/officeDocument/2006/relationships/image" Target="../media/image191.jpeg"/></Relationships>
</file>

<file path=ppt/slides/_rels/slide59.xml.rels><?xml version="1.0" encoding="UTF-8" standalone="yes"?>
<Relationships xmlns="http://schemas.openxmlformats.org/package/2006/relationships"><Relationship Id="rId3" Type="http://schemas.openxmlformats.org/officeDocument/2006/relationships/image" Target="../media/image192.png"/><Relationship Id="rId2" Type="http://schemas.openxmlformats.org/officeDocument/2006/relationships/hyperlink" Target="http://www.iss.infn.it/topem/PET-MRI/mri-general.pdf" TargetMode="External"/><Relationship Id="rId1" Type="http://schemas.openxmlformats.org/officeDocument/2006/relationships/slideLayout" Target="../slideLayouts/slideLayout7.xml"/><Relationship Id="rId5" Type="http://schemas.openxmlformats.org/officeDocument/2006/relationships/image" Target="../media/image193.png"/><Relationship Id="rId4" Type="http://schemas.openxmlformats.org/officeDocument/2006/relationships/hyperlink" Target="http://www.iomonitoring.org/mri.htm"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4.png"/><Relationship Id="rId7" Type="http://schemas.openxmlformats.org/officeDocument/2006/relationships/hyperlink" Target="http://donaldproy.com/2015/07/01/values-the-compass-to-guide-your-career/" TargetMode="External"/><Relationship Id="rId2" Type="http://schemas.openxmlformats.org/officeDocument/2006/relationships/hyperlink" Target="https://www.youtube.com/watch?v=SwH2OEB0DKU" TargetMode="Externa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19.png"/><Relationship Id="rId4" Type="http://schemas.openxmlformats.org/officeDocument/2006/relationships/hyperlink" Target="http://www.scmr.org/assets/files/members/documents/magnets_spins_resonances.pdf" TargetMode="External"/><Relationship Id="rId9" Type="http://schemas.openxmlformats.org/officeDocument/2006/relationships/image" Target="../media/image18.png"/></Relationships>
</file>

<file path=ppt/slides/_rels/slide60.xml.rels><?xml version="1.0" encoding="UTF-8" standalone="yes"?>
<Relationships xmlns="http://schemas.openxmlformats.org/package/2006/relationships"><Relationship Id="rId8" Type="http://schemas.openxmlformats.org/officeDocument/2006/relationships/image" Target="../media/image197.png"/><Relationship Id="rId3" Type="http://schemas.openxmlformats.org/officeDocument/2006/relationships/image" Target="../media/image194.png"/><Relationship Id="rId7" Type="http://schemas.openxmlformats.org/officeDocument/2006/relationships/hyperlink" Target="http://www.google.co.il/url?url=http://www.medphysics.wisc.edu/~block/bme530lectures/MRimageFormation.ppt&amp;rct=j&amp;frm=1&amp;q=&amp;esrc=s&amp;sa=U&amp;ved=0CDIQFjAFahUKEwjSoJvb25_IAhVJWxQKHZegA0g&amp;usg=AFQjCNHva1uOye9W3gwO9hqzhGx4bs5LZg" TargetMode="External"/><Relationship Id="rId2" Type="http://schemas.openxmlformats.org/officeDocument/2006/relationships/hyperlink" Target="http://mri-q.com/slice-selective-excitation.html" TargetMode="External"/><Relationship Id="rId1" Type="http://schemas.openxmlformats.org/officeDocument/2006/relationships/slideLayout" Target="../slideLayouts/slideLayout7.xml"/><Relationship Id="rId6" Type="http://schemas.openxmlformats.org/officeDocument/2006/relationships/image" Target="../media/image196.png"/><Relationship Id="rId5" Type="http://schemas.openxmlformats.org/officeDocument/2006/relationships/image" Target="../media/image195.png"/><Relationship Id="rId4" Type="http://schemas.openxmlformats.org/officeDocument/2006/relationships/hyperlink" Target="http://www.scmr.org/assets/files/members/documents/GE_physics_6_for_SCMR.pdf" TargetMode="External"/></Relationships>
</file>

<file path=ppt/slides/_rels/slide61.xml.rels><?xml version="1.0" encoding="UTF-8" standalone="yes"?>
<Relationships xmlns="http://schemas.openxmlformats.org/package/2006/relationships"><Relationship Id="rId3" Type="http://schemas.openxmlformats.org/officeDocument/2006/relationships/image" Target="../media/image198.png"/><Relationship Id="rId2" Type="http://schemas.openxmlformats.org/officeDocument/2006/relationships/hyperlink" Target="http://www.google.co.il/url?url=http://scrsl.weebly.com/uploads/5/1/3/0/5130772/magnetic_resonance_imaging_5_encoding_and_image_formation.ppt&amp;rct=j&amp;frm=1&amp;q=&amp;esrc=s&amp;sa=U&amp;ved=0CCsQFjAEahUKEwiA5PSE7bDIAhUEwBQKHStMALY&amp;usg=AFQjCNGyeLX-GhA2Qpj0Kl_Yjw5DlWsHXw" TargetMode="External"/><Relationship Id="rId1" Type="http://schemas.openxmlformats.org/officeDocument/2006/relationships/slideLayout" Target="../slideLayouts/slideLayout7.xml"/><Relationship Id="rId6" Type="http://schemas.openxmlformats.org/officeDocument/2006/relationships/image" Target="../media/image200.png"/><Relationship Id="rId5" Type="http://schemas.openxmlformats.org/officeDocument/2006/relationships/image" Target="../media/image199.png"/><Relationship Id="rId4" Type="http://schemas.openxmlformats.org/officeDocument/2006/relationships/hyperlink" Target="https://www.google.co.il/url?url=https://www.sacklerinstitute.org/cornell/programs/developing_researchers/talks/JPDyke_20090707-Sackler-MRI-Basics.ppt&amp;rct=j&amp;frm=1&amp;q=&amp;esrc=s&amp;sa=U&amp;ved=0CD0QFjAGahUKEwjs4dTtirDIAhVJqx4KHXawBUQ&amp;usg=AFQjCNFmwg3p0ralmxzepTTHcOjD3" TargetMode="External"/></Relationships>
</file>

<file path=ppt/slides/_rels/slide62.xml.rels><?xml version="1.0" encoding="UTF-8" standalone="yes"?>
<Relationships xmlns="http://schemas.openxmlformats.org/package/2006/relationships"><Relationship Id="rId3" Type="http://schemas.openxmlformats.org/officeDocument/2006/relationships/image" Target="../media/image201.png"/><Relationship Id="rId2" Type="http://schemas.openxmlformats.org/officeDocument/2006/relationships/hyperlink" Target="http://www.medscape.com/viewarticle/780917_4" TargetMode="External"/><Relationship Id="rId1" Type="http://schemas.openxmlformats.org/officeDocument/2006/relationships/slideLayout" Target="../slideLayouts/slideLayout7.xml"/><Relationship Id="rId5" Type="http://schemas.openxmlformats.org/officeDocument/2006/relationships/image" Target="../media/image202.png"/><Relationship Id="rId4" Type="http://schemas.openxmlformats.org/officeDocument/2006/relationships/hyperlink" Target="http://www.google.co.il/url?url=http://www.medphysics.wisc.edu/~block/bme530lectures/MRimageFormation.ppt&amp;rct=j&amp;frm=1&amp;q=&amp;esrc=s&amp;sa=U&amp;ved=0CCcQFjAAahUKEwjr96jIhrDIAhVHVj4KHdZPDQA&amp;usg=AFQjCNHva1uOye9W3gwO9hqzhGx4bs5LZg" TargetMode="External"/></Relationships>
</file>

<file path=ppt/slides/_rels/slide63.xml.rels><?xml version="1.0" encoding="UTF-8" standalone="yes"?>
<Relationships xmlns="http://schemas.openxmlformats.org/package/2006/relationships"><Relationship Id="rId3" Type="http://schemas.openxmlformats.org/officeDocument/2006/relationships/image" Target="../media/image203.jpeg"/><Relationship Id="rId2" Type="http://schemas.openxmlformats.org/officeDocument/2006/relationships/hyperlink" Target="http://pmj.bmj.com/content/89/1050/209/F14.large.jpg" TargetMode="External"/><Relationship Id="rId1" Type="http://schemas.openxmlformats.org/officeDocument/2006/relationships/slideLayout" Target="../slideLayouts/slideLayout7.xml"/><Relationship Id="rId5" Type="http://schemas.openxmlformats.org/officeDocument/2006/relationships/image" Target="../media/image204.gif"/><Relationship Id="rId4" Type="http://schemas.openxmlformats.org/officeDocument/2006/relationships/hyperlink" Target="http://www.mrinotes.com/" TargetMode="External"/></Relationships>
</file>

<file path=ppt/slides/_rels/slide64.xml.rels><?xml version="1.0" encoding="UTF-8" standalone="yes"?>
<Relationships xmlns="http://schemas.openxmlformats.org/package/2006/relationships"><Relationship Id="rId3" Type="http://schemas.openxmlformats.org/officeDocument/2006/relationships/image" Target="../media/image205.gif"/><Relationship Id="rId7" Type="http://schemas.openxmlformats.org/officeDocument/2006/relationships/image" Target="../media/image208.png"/><Relationship Id="rId2" Type="http://schemas.openxmlformats.org/officeDocument/2006/relationships/hyperlink" Target="http://www.mrinotes.com/" TargetMode="External"/><Relationship Id="rId1" Type="http://schemas.openxmlformats.org/officeDocument/2006/relationships/slideLayout" Target="../slideLayouts/slideLayout7.xml"/><Relationship Id="rId6" Type="http://schemas.openxmlformats.org/officeDocument/2006/relationships/hyperlink" Target="http://www.revisemri.com/questions/creating_an_image/freq_enc_2D" TargetMode="External"/><Relationship Id="rId5" Type="http://schemas.openxmlformats.org/officeDocument/2006/relationships/image" Target="../media/image207.gif"/><Relationship Id="rId4" Type="http://schemas.openxmlformats.org/officeDocument/2006/relationships/image" Target="../media/image206.gif"/></Relationships>
</file>

<file path=ppt/slides/_rels/slide65.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hyperlink" Target="http://web.mit.edu/hst.583/www/course2001/LECTURES/hst583_MRIcontrast.pdf" TargetMode="External"/><Relationship Id="rId1" Type="http://schemas.openxmlformats.org/officeDocument/2006/relationships/slideLayout" Target="../slideLayouts/slideLayout7.xml"/><Relationship Id="rId6" Type="http://schemas.openxmlformats.org/officeDocument/2006/relationships/image" Target="../media/image211.png"/><Relationship Id="rId5" Type="http://schemas.openxmlformats.org/officeDocument/2006/relationships/image" Target="../media/image210.png"/><Relationship Id="rId4" Type="http://schemas.openxmlformats.org/officeDocument/2006/relationships/hyperlink" Target="http://www.ybmrs.be/2012/downloads/MRI_for_dummies_part1_Himmelreich.pdf" TargetMode="External"/></Relationships>
</file>

<file path=ppt/slides/_rels/slide66.xml.rels><?xml version="1.0" encoding="UTF-8" standalone="yes"?>
<Relationships xmlns="http://schemas.openxmlformats.org/package/2006/relationships"><Relationship Id="rId3" Type="http://schemas.openxmlformats.org/officeDocument/2006/relationships/image" Target="../media/image212.png"/><Relationship Id="rId2" Type="http://schemas.openxmlformats.org/officeDocument/2006/relationships/hyperlink" Target="https://www.youtube.com/watch?v=yDtcm-wEmzo" TargetMode="External"/><Relationship Id="rId1" Type="http://schemas.openxmlformats.org/officeDocument/2006/relationships/slideLayout" Target="../slideLayouts/slideLayout7.xml"/><Relationship Id="rId6" Type="http://schemas.openxmlformats.org/officeDocument/2006/relationships/image" Target="../media/image215.png"/><Relationship Id="rId5" Type="http://schemas.openxmlformats.org/officeDocument/2006/relationships/image" Target="../media/image214.png"/><Relationship Id="rId4" Type="http://schemas.openxmlformats.org/officeDocument/2006/relationships/image" Target="../media/image213.png"/></Relationships>
</file>

<file path=ppt/slides/_rels/slide67.xml.rels><?xml version="1.0" encoding="UTF-8" standalone="yes"?>
<Relationships xmlns="http://schemas.openxmlformats.org/package/2006/relationships"><Relationship Id="rId3" Type="http://schemas.openxmlformats.org/officeDocument/2006/relationships/image" Target="../media/image216.png"/><Relationship Id="rId2" Type="http://schemas.openxmlformats.org/officeDocument/2006/relationships/hyperlink" Target="https://www.youtube.com/watch?v=yDtcm-wEmzo" TargetMode="External"/><Relationship Id="rId1" Type="http://schemas.openxmlformats.org/officeDocument/2006/relationships/slideLayout" Target="../slideLayouts/slideLayout7.xml"/><Relationship Id="rId6" Type="http://schemas.openxmlformats.org/officeDocument/2006/relationships/image" Target="../media/image218.png"/><Relationship Id="rId5" Type="http://schemas.openxmlformats.org/officeDocument/2006/relationships/hyperlink" Target="http://www.healthcare.siemens.de/siemens_hwem-hwem_ssxa_websites-context-root/wcm/idc/groups/public/@global/@imaging/@mri/documents/download/mdaw/mtu2/~edisp/magnets_spins_and_resonances-00016929.pdf" TargetMode="External"/><Relationship Id="rId4" Type="http://schemas.openxmlformats.org/officeDocument/2006/relationships/image" Target="../media/image217.png"/></Relationships>
</file>

<file path=ppt/slides/_rels/slide68.xml.rels><?xml version="1.0" encoding="UTF-8" standalone="yes"?>
<Relationships xmlns="http://schemas.openxmlformats.org/package/2006/relationships"><Relationship Id="rId3" Type="http://schemas.openxmlformats.org/officeDocument/2006/relationships/image" Target="../media/image219.png"/><Relationship Id="rId2" Type="http://schemas.openxmlformats.org/officeDocument/2006/relationships/hyperlink" Target="https://www.youtube.com/watch?v=yDtcm-wEmzo" TargetMode="External"/><Relationship Id="rId1" Type="http://schemas.openxmlformats.org/officeDocument/2006/relationships/slideLayout" Target="../slideLayouts/slideLayout7.xml"/><Relationship Id="rId5" Type="http://schemas.openxmlformats.org/officeDocument/2006/relationships/image" Target="../media/image221.png"/><Relationship Id="rId4" Type="http://schemas.openxmlformats.org/officeDocument/2006/relationships/image" Target="../media/image220.png"/></Relationships>
</file>

<file path=ppt/slides/_rels/slide69.xml.rels><?xml version="1.0" encoding="UTF-8" standalone="yes"?>
<Relationships xmlns="http://schemas.openxmlformats.org/package/2006/relationships"><Relationship Id="rId2" Type="http://schemas.openxmlformats.org/officeDocument/2006/relationships/image" Target="../media/image22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hyperlink" Target="https://www.youtube.com/watch?v=djAxjtN_7VE" TargetMode="External"/><Relationship Id="rId3" Type="http://schemas.openxmlformats.org/officeDocument/2006/relationships/image" Target="../media/image20.png"/><Relationship Id="rId7" Type="http://schemas.openxmlformats.org/officeDocument/2006/relationships/image" Target="../media/image22.png"/><Relationship Id="rId12" Type="http://schemas.openxmlformats.org/officeDocument/2006/relationships/image" Target="../media/image25.png"/><Relationship Id="rId2" Type="http://schemas.openxmlformats.org/officeDocument/2006/relationships/hyperlink" Target="http://www.scmr.org/assets/files/members/documents/magnets_spins_resonances.pdf" TargetMode="External"/><Relationship Id="rId1" Type="http://schemas.openxmlformats.org/officeDocument/2006/relationships/slideLayout" Target="../slideLayouts/slideLayout7.xml"/><Relationship Id="rId6" Type="http://schemas.openxmlformats.org/officeDocument/2006/relationships/hyperlink" Target="http://www.simplyphysics.com/page2_2.html" TargetMode="External"/><Relationship Id="rId11" Type="http://schemas.openxmlformats.org/officeDocument/2006/relationships/image" Target="../media/image24.png"/><Relationship Id="rId5" Type="http://schemas.openxmlformats.org/officeDocument/2006/relationships/image" Target="../media/image21.png"/><Relationship Id="rId10" Type="http://schemas.openxmlformats.org/officeDocument/2006/relationships/hyperlink" Target="http://www.scmr.org/assets/files/members/documents/GE_physics_2_for_SCMR.pdf" TargetMode="External"/><Relationship Id="rId4" Type="http://schemas.openxmlformats.org/officeDocument/2006/relationships/hyperlink" Target="https://www.youtube.com/watch?v=p3WnFYBnghU" TargetMode="External"/><Relationship Id="rId9" Type="http://schemas.openxmlformats.org/officeDocument/2006/relationships/image" Target="../media/image23.png"/></Relationships>
</file>

<file path=ppt/slides/_rels/slide70.xml.rels><?xml version="1.0" encoding="UTF-8" standalone="yes"?>
<Relationships xmlns="http://schemas.openxmlformats.org/package/2006/relationships"><Relationship Id="rId3" Type="http://schemas.openxmlformats.org/officeDocument/2006/relationships/image" Target="../media/image223.png"/><Relationship Id="rId2" Type="http://schemas.openxmlformats.org/officeDocument/2006/relationships/hyperlink" Target="https://www.youtube.com/watch?v=yDtcm-wEmzo" TargetMode="Externa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224.png"/><Relationship Id="rId2" Type="http://schemas.openxmlformats.org/officeDocument/2006/relationships/hyperlink" Target="https://www.youtube.com/watch?v=yDtcm-wEmzo" TargetMode="Externa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225.png"/><Relationship Id="rId2" Type="http://schemas.openxmlformats.org/officeDocument/2006/relationships/hyperlink" Target="http://mri-q.com/what-is-k-space.html" TargetMode="External"/><Relationship Id="rId1" Type="http://schemas.openxmlformats.org/officeDocument/2006/relationships/slideLayout" Target="../slideLayouts/slideLayout7.xml"/><Relationship Id="rId5" Type="http://schemas.openxmlformats.org/officeDocument/2006/relationships/image" Target="../media/image226.png"/><Relationship Id="rId4" Type="http://schemas.openxmlformats.org/officeDocument/2006/relationships/hyperlink" Target="http://www.mc.vanderbilt.edu/documents/fmri/files/2013_Phys352A_ImageFormation_03_3.pdf" TargetMode="External"/></Relationships>
</file>

<file path=ppt/slides/_rels/slide73.xml.rels><?xml version="1.0" encoding="UTF-8" standalone="yes"?>
<Relationships xmlns="http://schemas.openxmlformats.org/package/2006/relationships"><Relationship Id="rId8" Type="http://schemas.openxmlformats.org/officeDocument/2006/relationships/hyperlink" Target="http://www.cram.com/flashcards/physics-mri-spatial-encoding-mri-2109677" TargetMode="External"/><Relationship Id="rId3" Type="http://schemas.openxmlformats.org/officeDocument/2006/relationships/image" Target="../media/image227.png"/><Relationship Id="rId7" Type="http://schemas.openxmlformats.org/officeDocument/2006/relationships/image" Target="../media/image229.png"/><Relationship Id="rId2" Type="http://schemas.openxmlformats.org/officeDocument/2006/relationships/hyperlink" Target="http://www.ismrm.org/smrt/chapters/southcarolina/SC2011MR05.pdf" TargetMode="External"/><Relationship Id="rId1" Type="http://schemas.openxmlformats.org/officeDocument/2006/relationships/slideLayout" Target="../slideLayouts/slideLayout7.xml"/><Relationship Id="rId6" Type="http://schemas.openxmlformats.org/officeDocument/2006/relationships/hyperlink" Target="http://mri-q.com/spin-warp-imaging.html" TargetMode="External"/><Relationship Id="rId5" Type="http://schemas.openxmlformats.org/officeDocument/2006/relationships/image" Target="../media/image228.png"/><Relationship Id="rId4" Type="http://schemas.openxmlformats.org/officeDocument/2006/relationships/hyperlink" Target="http://practicalfmri.blogspot.co.il/2011/08/physics-for-understanding-fmri_15.html" TargetMode="External"/><Relationship Id="rId9" Type="http://schemas.openxmlformats.org/officeDocument/2006/relationships/image" Target="../media/image230.png"/></Relationships>
</file>

<file path=ppt/slides/_rels/slide74.xml.rels><?xml version="1.0" encoding="UTF-8" standalone="yes"?>
<Relationships xmlns="http://schemas.openxmlformats.org/package/2006/relationships"><Relationship Id="rId3" Type="http://schemas.openxmlformats.org/officeDocument/2006/relationships/image" Target="../media/image231.png"/><Relationship Id="rId2" Type="http://schemas.openxmlformats.org/officeDocument/2006/relationships/hyperlink" Target="https://www.escardio.org/static_file/Escardio/Subspecialty/EACVI/CMR%20Physics%20Pocket%20Guide%20iBook%20v1.0.pdf" TargetMode="External"/><Relationship Id="rId1" Type="http://schemas.openxmlformats.org/officeDocument/2006/relationships/slideLayout" Target="../slideLayouts/slideLayout7.xml"/><Relationship Id="rId5" Type="http://schemas.openxmlformats.org/officeDocument/2006/relationships/image" Target="../media/image232.png"/><Relationship Id="rId4" Type="http://schemas.openxmlformats.org/officeDocument/2006/relationships/hyperlink" Target="http://www.google.co.il/url?url=http://scrsl.weebly.com/uploads/5/1/3/0/5130772/magnetic_resonance_imaging_5_encoding_and_image_formation.ppt&amp;rct=j&amp;frm=1&amp;q=&amp;esrc=s&amp;sa=U&amp;ved=0ahUKEwiwv4yrraHJAhVCyRoKHTDeB9YQFggTMAA&amp;usg=AFQjCNGyeLX-GhA2Qpj0Kl_Yjw5DlWsHXw" TargetMode="External"/></Relationships>
</file>

<file path=ppt/slides/_rels/slide75.xml.rels><?xml version="1.0" encoding="UTF-8" standalone="yes"?>
<Relationships xmlns="http://schemas.openxmlformats.org/package/2006/relationships"><Relationship Id="rId3" Type="http://schemas.openxmlformats.org/officeDocument/2006/relationships/image" Target="../media/image233.png"/><Relationship Id="rId2" Type="http://schemas.openxmlformats.org/officeDocument/2006/relationships/hyperlink" Target="http://mri-q.com/partial-fourier.html" TargetMode="External"/><Relationship Id="rId1" Type="http://schemas.openxmlformats.org/officeDocument/2006/relationships/slideLayout" Target="../slideLayouts/slideLayout7.xml"/><Relationship Id="rId4" Type="http://schemas.openxmlformats.org/officeDocument/2006/relationships/image" Target="../media/image234.png"/></Relationships>
</file>

<file path=ppt/slides/_rels/slide76.xml.rels><?xml version="1.0" encoding="UTF-8" standalone="yes"?>
<Relationships xmlns="http://schemas.openxmlformats.org/package/2006/relationships"><Relationship Id="rId3" Type="http://schemas.openxmlformats.org/officeDocument/2006/relationships/image" Target="../media/image235.png"/><Relationship Id="rId7" Type="http://schemas.openxmlformats.org/officeDocument/2006/relationships/image" Target="../media/image239.png"/><Relationship Id="rId2" Type="http://schemas.openxmlformats.org/officeDocument/2006/relationships/hyperlink" Target="http://mrishark.com/k-space-filling.html" TargetMode="External"/><Relationship Id="rId1" Type="http://schemas.openxmlformats.org/officeDocument/2006/relationships/slideLayout" Target="../slideLayouts/slideLayout7.xml"/><Relationship Id="rId6" Type="http://schemas.openxmlformats.org/officeDocument/2006/relationships/image" Target="../media/image238.png"/><Relationship Id="rId5" Type="http://schemas.openxmlformats.org/officeDocument/2006/relationships/image" Target="../media/image237.png"/><Relationship Id="rId4" Type="http://schemas.openxmlformats.org/officeDocument/2006/relationships/image" Target="../media/image236.png"/></Relationships>
</file>

<file path=ppt/slides/_rels/slide77.xml.rels><?xml version="1.0" encoding="UTF-8" standalone="yes"?>
<Relationships xmlns="http://schemas.openxmlformats.org/package/2006/relationships"><Relationship Id="rId3" Type="http://schemas.openxmlformats.org/officeDocument/2006/relationships/image" Target="../media/image240.png"/><Relationship Id="rId7" Type="http://schemas.openxmlformats.org/officeDocument/2006/relationships/image" Target="../media/image244.png"/><Relationship Id="rId2" Type="http://schemas.openxmlformats.org/officeDocument/2006/relationships/hyperlink" Target="http://mrishark.com/k-space-filling.html" TargetMode="External"/><Relationship Id="rId1" Type="http://schemas.openxmlformats.org/officeDocument/2006/relationships/slideLayout" Target="../slideLayouts/slideLayout7.xml"/><Relationship Id="rId6" Type="http://schemas.openxmlformats.org/officeDocument/2006/relationships/image" Target="../media/image243.png"/><Relationship Id="rId5" Type="http://schemas.openxmlformats.org/officeDocument/2006/relationships/image" Target="../media/image242.png"/><Relationship Id="rId4" Type="http://schemas.openxmlformats.org/officeDocument/2006/relationships/image" Target="../media/image241.png"/></Relationships>
</file>

<file path=ppt/slides/_rels/slide78.xml.rels><?xml version="1.0" encoding="UTF-8" standalone="yes"?>
<Relationships xmlns="http://schemas.openxmlformats.org/package/2006/relationships"><Relationship Id="rId8" Type="http://schemas.openxmlformats.org/officeDocument/2006/relationships/hyperlink" Target="http://www.mrishark.com/image-resolution.html" TargetMode="External"/><Relationship Id="rId13" Type="http://schemas.openxmlformats.org/officeDocument/2006/relationships/image" Target="../media/image250.png"/><Relationship Id="rId3" Type="http://schemas.openxmlformats.org/officeDocument/2006/relationships/image" Target="../media/image245.png"/><Relationship Id="rId7" Type="http://schemas.openxmlformats.org/officeDocument/2006/relationships/image" Target="../media/image247.png"/><Relationship Id="rId12" Type="http://schemas.openxmlformats.org/officeDocument/2006/relationships/hyperlink" Target="http://www.google.co.il/url?url=http://scrsl.weebly.com/uploads/5/1/3/0/5130772/magnetic_resonance_imaging_6parameters__trade_offs.ppt&amp;rct=j&amp;frm=1&amp;q=&amp;esrc=s&amp;sa=U&amp;ved=0ahUKEwjE05m93rfJAhVLuhoKHVHrDJIQFggTMAA&amp;usg=AFQjCNFznXTaBscyd_Ll7YrYRkfpqLRLew" TargetMode="External"/><Relationship Id="rId2" Type="http://schemas.openxmlformats.org/officeDocument/2006/relationships/hyperlink" Target="http://mri-q.com/field-of-view-fov.html" TargetMode="External"/><Relationship Id="rId1" Type="http://schemas.openxmlformats.org/officeDocument/2006/relationships/slideLayout" Target="../slideLayouts/slideLayout7.xml"/><Relationship Id="rId6" Type="http://schemas.openxmlformats.org/officeDocument/2006/relationships/hyperlink" Target="http://www.google.co.il/url?url=http://scrsl.weebly.com/uploads/5/1/3/0/5130772/magnetic_resonance_imaging_5_encoding_and_image_formation.ppt&amp;rct=j&amp;frm=1&amp;q=&amp;esrc=s&amp;sa=U&amp;ved=0ahUKEwiYwenrqKfJAhUBVBQKHVbnDZY4ChAWCDcwCw&amp;usg=AFQjCNGyeLX-GhA2Qpj0Kl_Yjw5DlWsHXw" TargetMode="External"/><Relationship Id="rId11" Type="http://schemas.openxmlformats.org/officeDocument/2006/relationships/image" Target="../media/image249.png"/><Relationship Id="rId5" Type="http://schemas.openxmlformats.org/officeDocument/2006/relationships/image" Target="../media/image246.png"/><Relationship Id="rId10" Type="http://schemas.openxmlformats.org/officeDocument/2006/relationships/hyperlink" Target="http://www.healthcare.siemens.com/siemens_hwem-hwem_ssxa_websites-context-root/wcm/idc/groups/public/@global/@imaging/@mri/documents/download/mdaw/mtqx/~edisp/magnets_flows_and_artifacts-00016930.pdf" TargetMode="External"/><Relationship Id="rId4" Type="http://schemas.openxmlformats.org/officeDocument/2006/relationships/hyperlink" Target="http://www.scmr.org/assets/files/members/documents/GE_physics_6_for_SCMR.pdf" TargetMode="External"/><Relationship Id="rId9" Type="http://schemas.openxmlformats.org/officeDocument/2006/relationships/image" Target="../media/image248.png"/></Relationships>
</file>

<file path=ppt/slides/_rels/slide79.xml.rels><?xml version="1.0" encoding="UTF-8" standalone="yes"?>
<Relationships xmlns="http://schemas.openxmlformats.org/package/2006/relationships"><Relationship Id="rId3" Type="http://schemas.openxmlformats.org/officeDocument/2006/relationships/image" Target="../media/image251.png"/><Relationship Id="rId2" Type="http://schemas.openxmlformats.org/officeDocument/2006/relationships/hyperlink" Target="http://www.mri-physics.net/bin/mri-physics-en-rev1.3.pdf" TargetMode="External"/><Relationship Id="rId1" Type="http://schemas.openxmlformats.org/officeDocument/2006/relationships/slideLayout" Target="../slideLayouts/slideLayout7.xml"/><Relationship Id="rId4" Type="http://schemas.openxmlformats.org/officeDocument/2006/relationships/image" Target="../media/image252.png"/></Relationships>
</file>

<file path=ppt/slides/_rels/slide8.xml.rels><?xml version="1.0" encoding="UTF-8" standalone="yes"?>
<Relationships xmlns="http://schemas.openxmlformats.org/package/2006/relationships"><Relationship Id="rId8" Type="http://schemas.openxmlformats.org/officeDocument/2006/relationships/hyperlink" Target="http://research.physics.lsa.umich.edu/chupp/Physics290/2003Lecture14.pdf" TargetMode="External"/><Relationship Id="rId3" Type="http://schemas.openxmlformats.org/officeDocument/2006/relationships/image" Target="../media/image27.png"/><Relationship Id="rId7" Type="http://schemas.openxmlformats.org/officeDocument/2006/relationships/image" Target="../media/image30.png"/><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hyperlink" Target="http://www.scmr.org/assets/files/members/documents/magnets_spins_resonances.pdf" TargetMode="External"/><Relationship Id="rId4" Type="http://schemas.openxmlformats.org/officeDocument/2006/relationships/image" Target="../media/image28.png"/><Relationship Id="rId9" Type="http://schemas.openxmlformats.org/officeDocument/2006/relationships/image" Target="../media/image31.png"/></Relationships>
</file>

<file path=ppt/slides/_rels/slide80.xml.rels><?xml version="1.0" encoding="UTF-8" standalone="yes"?>
<Relationships xmlns="http://schemas.openxmlformats.org/package/2006/relationships"><Relationship Id="rId8" Type="http://schemas.openxmlformats.org/officeDocument/2006/relationships/image" Target="../media/image256.png"/><Relationship Id="rId3" Type="http://schemas.openxmlformats.org/officeDocument/2006/relationships/image" Target="../media/image253.png"/><Relationship Id="rId7" Type="http://schemas.openxmlformats.org/officeDocument/2006/relationships/hyperlink" Target="http://www.ismrm.org/smrt/chapters/southcarolina/SC2011MR05.pdf" TargetMode="External"/><Relationship Id="rId12" Type="http://schemas.openxmlformats.org/officeDocument/2006/relationships/image" Target="../media/image258.png"/><Relationship Id="rId2" Type="http://schemas.openxmlformats.org/officeDocument/2006/relationships/hyperlink" Target="http://mrishark.com/slice-thickness.html" TargetMode="External"/><Relationship Id="rId1" Type="http://schemas.openxmlformats.org/officeDocument/2006/relationships/slideLayout" Target="../slideLayouts/slideLayout7.xml"/><Relationship Id="rId6" Type="http://schemas.openxmlformats.org/officeDocument/2006/relationships/image" Target="../media/image255.png"/><Relationship Id="rId11" Type="http://schemas.openxmlformats.org/officeDocument/2006/relationships/hyperlink" Target="https://video.search.yahoo.com/video/play;_ylt=A2KLqILkDXRWYHkAc5Q0nIlQ;_ylu=X3oDMTByZWc0dGJtBHNlYwNzcgRzbGsDdmlkBHZ0aWQDBGdwb3MDMQ--?p=MRI+Basics+4+%D8%B4%D8%B1%D8%AD+%D8%A7%D9%84%D8%B1%D9%86%D9%8A%D9%86+%D8%A7%D9%84%D9%85%D8%BA%D9%86%D8%A7%D8%B7%D9%8A%D8" TargetMode="External"/><Relationship Id="rId5" Type="http://schemas.openxmlformats.org/officeDocument/2006/relationships/hyperlink" Target="http://www.mri-physics.net/bin/mri-physics-en-rev1.3.pdf" TargetMode="External"/><Relationship Id="rId10" Type="http://schemas.openxmlformats.org/officeDocument/2006/relationships/image" Target="../media/image257.png"/><Relationship Id="rId4" Type="http://schemas.openxmlformats.org/officeDocument/2006/relationships/image" Target="../media/image254.png"/><Relationship Id="rId9" Type="http://schemas.openxmlformats.org/officeDocument/2006/relationships/hyperlink" Target="http://www.mrishark.com/image-resolution.html" TargetMode="External"/></Relationships>
</file>

<file path=ppt/slides/_rels/slide81.xml.rels><?xml version="1.0" encoding="UTF-8" standalone="yes"?>
<Relationships xmlns="http://schemas.openxmlformats.org/package/2006/relationships"><Relationship Id="rId3" Type="http://schemas.openxmlformats.org/officeDocument/2006/relationships/image" Target="../media/image259.png"/><Relationship Id="rId2" Type="http://schemas.openxmlformats.org/officeDocument/2006/relationships/hyperlink" Target="http://mrishark.com/image-resolution.html" TargetMode="External"/><Relationship Id="rId1" Type="http://schemas.openxmlformats.org/officeDocument/2006/relationships/slideLayout" Target="../slideLayouts/slideLayout7.xml"/><Relationship Id="rId5" Type="http://schemas.openxmlformats.org/officeDocument/2006/relationships/image" Target="../media/image260.png"/><Relationship Id="rId4" Type="http://schemas.openxmlformats.org/officeDocument/2006/relationships/hyperlink" Target="http://www.scmr.org/assets/files/members/documents/GE_physics_6_for_SCMR.pdf" TargetMode="External"/></Relationships>
</file>

<file path=ppt/slides/_rels/slide82.xml.rels><?xml version="1.0" encoding="UTF-8" standalone="yes"?>
<Relationships xmlns="http://schemas.openxmlformats.org/package/2006/relationships"><Relationship Id="rId3" Type="http://schemas.openxmlformats.org/officeDocument/2006/relationships/image" Target="../media/image261.png"/><Relationship Id="rId2" Type="http://schemas.openxmlformats.org/officeDocument/2006/relationships/hyperlink" Target="http://www.mri-physics.net/bin/mri-physics-en-rev1.3.pdf" TargetMode="Externa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262.png"/><Relationship Id="rId2" Type="http://schemas.openxmlformats.org/officeDocument/2006/relationships/hyperlink" Target="http://mriforyou.blogspot.co.il/2010/04/parameter-trade-off.html" TargetMode="Externa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263.png"/><Relationship Id="rId2" Type="http://schemas.openxmlformats.org/officeDocument/2006/relationships/hyperlink" Target="http://www.scmr.org/assets/files/members/documents/GE_physics_6_for_SCMR.pdf" TargetMode="External"/><Relationship Id="rId1" Type="http://schemas.openxmlformats.org/officeDocument/2006/relationships/slideLayout" Target="../slideLayouts/slideLayout7.xml"/><Relationship Id="rId6" Type="http://schemas.openxmlformats.org/officeDocument/2006/relationships/image" Target="../media/image265.png"/><Relationship Id="rId5" Type="http://schemas.openxmlformats.org/officeDocument/2006/relationships/image" Target="../media/image264.png"/><Relationship Id="rId4" Type="http://schemas.openxmlformats.org/officeDocument/2006/relationships/hyperlink" Target="http://www.healthcare.siemens.com/siemens_hwem-hwem_ssxa_websites-context-root/wcm/idc/groups/public/@global/@imaging/@mri/documents/download/mdaw/mtqx/~edisp/magnets_flows_and_artifacts-00016930.pdf" TargetMode="External"/></Relationships>
</file>

<file path=ppt/slides/_rels/slide85.xml.rels><?xml version="1.0" encoding="UTF-8" standalone="yes"?>
<Relationships xmlns="http://schemas.openxmlformats.org/package/2006/relationships"><Relationship Id="rId8" Type="http://schemas.openxmlformats.org/officeDocument/2006/relationships/hyperlink" Target="http://www.ukrc.org.uk/assets/Speaker%20presentations%202015/Tuesday/8E%20Paediatric%20MRI%20-%20is%20there%20a%20consensus.ppt/8E%20Paediatric%20MRI%20-%20is%20there%20a%20consensus.ppt.pdf" TargetMode="External"/><Relationship Id="rId3" Type="http://schemas.openxmlformats.org/officeDocument/2006/relationships/hyperlink" Target="https://www.google.co.il/url?url=https://cfmi.georgetown.edu/get_file.php?file=53&amp;rct=j&amp;frm=1&amp;q=&amp;esrc=s&amp;sa=U&amp;ved=0ahUKEwj2hMzGxsDJAhUG6RQKHetVBFQQFggTMAA&amp;sig2=HtQ3Kwzagm96_BvDC5rISA&amp;usg=AFQjCNGAhpYWqGruYRbjTHzyfsXp2UEcmA" TargetMode="External"/><Relationship Id="rId7" Type="http://schemas.openxmlformats.org/officeDocument/2006/relationships/image" Target="../media/image270.png"/><Relationship Id="rId2" Type="http://schemas.openxmlformats.org/officeDocument/2006/relationships/image" Target="../media/image266.png"/><Relationship Id="rId1" Type="http://schemas.openxmlformats.org/officeDocument/2006/relationships/slideLayout" Target="../slideLayouts/slideLayout7.xml"/><Relationship Id="rId6" Type="http://schemas.openxmlformats.org/officeDocument/2006/relationships/image" Target="../media/image269.png"/><Relationship Id="rId5" Type="http://schemas.openxmlformats.org/officeDocument/2006/relationships/image" Target="../media/image268.png"/><Relationship Id="rId4" Type="http://schemas.openxmlformats.org/officeDocument/2006/relationships/image" Target="../media/image267.png"/><Relationship Id="rId9" Type="http://schemas.openxmlformats.org/officeDocument/2006/relationships/image" Target="../media/image271.png"/></Relationships>
</file>

<file path=ppt/slides/_rels/slide86.xml.rels><?xml version="1.0" encoding="UTF-8" standalone="yes"?>
<Relationships xmlns="http://schemas.openxmlformats.org/package/2006/relationships"><Relationship Id="rId8" Type="http://schemas.openxmlformats.org/officeDocument/2006/relationships/hyperlink" Target="http://www.google.co.il/url?url=http://scrsl.weebly.com/uploads/5/1/3/0/5130772/magnetic_resonance_imaging_6parameters__trade_offs.ppt&amp;rct=j&amp;frm=1&amp;q=&amp;esrc=s&amp;sa=U&amp;ved=0ahUKEwjE05m93rfJAhVLuhoKHVHrDJIQFggTMAA&amp;usg=AFQjCNFznXTaBscyd_Ll7YrYRkfpqLRLew" TargetMode="External"/><Relationship Id="rId3" Type="http://schemas.openxmlformats.org/officeDocument/2006/relationships/image" Target="../media/image272.png"/><Relationship Id="rId7" Type="http://schemas.openxmlformats.org/officeDocument/2006/relationships/image" Target="../media/image276.png"/><Relationship Id="rId2" Type="http://schemas.openxmlformats.org/officeDocument/2006/relationships/hyperlink" Target="http://www.healthcare.siemens.com/siemens_hwem-hwem_ssxa_websites-context-root/wcm/idc/groups/public/@global/@imaging/@mri/documents/download/mdaw/mtqx/~edisp/magnets_flows_and_artifacts-00016930.pdf" TargetMode="External"/><Relationship Id="rId1" Type="http://schemas.openxmlformats.org/officeDocument/2006/relationships/slideLayout" Target="../slideLayouts/slideLayout7.xml"/><Relationship Id="rId6" Type="http://schemas.openxmlformats.org/officeDocument/2006/relationships/image" Target="../media/image275.png"/><Relationship Id="rId5" Type="http://schemas.openxmlformats.org/officeDocument/2006/relationships/image" Target="../media/image274.png"/><Relationship Id="rId10" Type="http://schemas.openxmlformats.org/officeDocument/2006/relationships/image" Target="../media/image278.png"/><Relationship Id="rId4" Type="http://schemas.openxmlformats.org/officeDocument/2006/relationships/image" Target="../media/image273.png"/><Relationship Id="rId9" Type="http://schemas.openxmlformats.org/officeDocument/2006/relationships/image" Target="../media/image277.png"/></Relationships>
</file>

<file path=ppt/slides/_rels/slide87.xml.rels><?xml version="1.0" encoding="UTF-8" standalone="yes"?>
<Relationships xmlns="http://schemas.openxmlformats.org/package/2006/relationships"><Relationship Id="rId8" Type="http://schemas.openxmlformats.org/officeDocument/2006/relationships/image" Target="../media/image283.png"/><Relationship Id="rId13" Type="http://schemas.openxmlformats.org/officeDocument/2006/relationships/image" Target="../media/image286.png"/><Relationship Id="rId3" Type="http://schemas.openxmlformats.org/officeDocument/2006/relationships/image" Target="../media/image279.png"/><Relationship Id="rId7" Type="http://schemas.openxmlformats.org/officeDocument/2006/relationships/image" Target="../media/image282.png"/><Relationship Id="rId12" Type="http://schemas.openxmlformats.org/officeDocument/2006/relationships/image" Target="../media/image285.png"/><Relationship Id="rId2" Type="http://schemas.openxmlformats.org/officeDocument/2006/relationships/hyperlink" Target="http://www.scmr.org/assets/files/members/documents/GE_physics_6_for_SCMR.pdf" TargetMode="External"/><Relationship Id="rId1" Type="http://schemas.openxmlformats.org/officeDocument/2006/relationships/slideLayout" Target="../slideLayouts/slideLayout7.xml"/><Relationship Id="rId6" Type="http://schemas.openxmlformats.org/officeDocument/2006/relationships/hyperlink" Target="http://www.healthcare.siemens.com/siemens_hwem-hwem_ssxa_websites-context-root/wcm/idc/groups/public/@global/@imaging/@mri/documents/download/mdaw/mtqx/~edisp/magnets_flows_and_artifacts-00016930.pdf" TargetMode="External"/><Relationship Id="rId11" Type="http://schemas.openxmlformats.org/officeDocument/2006/relationships/hyperlink" Target="http://med.stanford.edu/mcnablab/files/2014_ISMRM_2Dvs3D.pdf" TargetMode="External"/><Relationship Id="rId5" Type="http://schemas.openxmlformats.org/officeDocument/2006/relationships/image" Target="../media/image281.png"/><Relationship Id="rId10" Type="http://schemas.openxmlformats.org/officeDocument/2006/relationships/image" Target="../media/image284.png"/><Relationship Id="rId4" Type="http://schemas.openxmlformats.org/officeDocument/2006/relationships/image" Target="../media/image280.png"/><Relationship Id="rId9" Type="http://schemas.openxmlformats.org/officeDocument/2006/relationships/hyperlink" Target="http://www.google.co.il/url?url=http://scrsl.weebly.com/uploads/5/1/3/0/5130772/magnetic_resonance_imaging_6parameters__trade_offs.ppt&amp;rct=j&amp;frm=1&amp;q=&amp;esrc=s&amp;sa=U&amp;ved=0ahUKEwjE05m93rfJAhVLuhoKHVHrDJIQFggTMAA&amp;usg=AFQjCNFznXTaBscyd_Ll7YrYRkfpqLRLew" TargetMode="External"/></Relationships>
</file>

<file path=ppt/slides/_rels/slide88.xml.rels><?xml version="1.0" encoding="UTF-8" standalone="yes"?>
<Relationships xmlns="http://schemas.openxmlformats.org/package/2006/relationships"><Relationship Id="rId3" Type="http://schemas.openxmlformats.org/officeDocument/2006/relationships/image" Target="../media/image287.png"/><Relationship Id="rId2" Type="http://schemas.openxmlformats.org/officeDocument/2006/relationships/hyperlink" Target="http://www.revisemri.com/questions/pulse_sequences/se_ge_differences" TargetMode="External"/><Relationship Id="rId1" Type="http://schemas.openxmlformats.org/officeDocument/2006/relationships/slideLayout" Target="../slideLayouts/slideLayout7.xml"/><Relationship Id="rId5" Type="http://schemas.openxmlformats.org/officeDocument/2006/relationships/image" Target="../media/image288.png"/><Relationship Id="rId4" Type="http://schemas.openxmlformats.org/officeDocument/2006/relationships/hyperlink" Target="https://books.google.co.il/books?id=BAZVxm3j4NcC&amp;pg=SA4-PA1&amp;lpg=SA4-PA1&amp;dq=proton+density+and+snr&amp;source=bl&amp;ots=iJDdBNEE9A&amp;sig=f5rP9D3UYkJGzpnfvTNgrxGQElo&amp;hl=iw&amp;sa=X&amp;ved=0ahUKEwjS4YXCn73JAhVF_w4KHZ7-DCgQ6AEIMjAH" TargetMode="External"/></Relationships>
</file>

<file path=ppt/slides/_rels/slide89.xml.rels><?xml version="1.0" encoding="UTF-8" standalone="yes"?>
<Relationships xmlns="http://schemas.openxmlformats.org/package/2006/relationships"><Relationship Id="rId8" Type="http://schemas.openxmlformats.org/officeDocument/2006/relationships/image" Target="../media/image292.png"/><Relationship Id="rId3" Type="http://schemas.openxmlformats.org/officeDocument/2006/relationships/image" Target="../media/image289.png"/><Relationship Id="rId7" Type="http://schemas.openxmlformats.org/officeDocument/2006/relationships/hyperlink" Target="https://books.google.co.il/books?id=BAZVxm3j4NcC&amp;pg=SA4-PA1&amp;dq=proton+density+and+snr&amp;hl=iw&amp;sa=X&amp;ved=0ahUKEwjlwIeTt73JAhXBpg4KHaAiCLQQ6AEIGzAB" TargetMode="External"/><Relationship Id="rId2" Type="http://schemas.openxmlformats.org/officeDocument/2006/relationships/hyperlink" Target="http://www.scmr.org/assets/files/members/documents/GE_physics_6_for_SCMR.pdf" TargetMode="External"/><Relationship Id="rId1" Type="http://schemas.openxmlformats.org/officeDocument/2006/relationships/slideLayout" Target="../slideLayouts/slideLayout7.xml"/><Relationship Id="rId6" Type="http://schemas.openxmlformats.org/officeDocument/2006/relationships/image" Target="../media/image291.png"/><Relationship Id="rId5" Type="http://schemas.openxmlformats.org/officeDocument/2006/relationships/hyperlink" Target="http://www.google.co.il/url?url=http://scrsl.weebly.com/uploads/5/1/3/0/5130772/magnetic_resonance_imaging_6parameters__trade_offs.ppt&amp;rct=j&amp;frm=1&amp;q=&amp;esrc=s&amp;sa=U&amp;ved=0ahUKEwjE05m93rfJAhVLuhoKHVHrDJIQFggTMAA&amp;usg=AFQjCNFznXTaBscyd_Ll7YrYRkfpqLRLew" TargetMode="External"/><Relationship Id="rId4" Type="http://schemas.openxmlformats.org/officeDocument/2006/relationships/image" Target="../media/image290.png"/></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www.youtube.com/watch?v=mz36Yik5VJw" TargetMode="Externa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90.xml.rels><?xml version="1.0" encoding="UTF-8" standalone="yes"?>
<Relationships xmlns="http://schemas.openxmlformats.org/package/2006/relationships"><Relationship Id="rId8" Type="http://schemas.openxmlformats.org/officeDocument/2006/relationships/hyperlink" Target="https://books.google.co.il/books?id=BAZVxm3j4NcC&amp;pg=SA4-PA1&amp;lpg=SA4-PA1&amp;dq=proton+density+and+snr&amp;source=bl&amp;ots=iJDdBNEE9A&amp;sig=f5rP9D3UYkJGzpnfvTNgrxGQElo&amp;hl=iw&amp;sa=X&amp;ved=0ahUKEwjS4YXCn73JAhVF_w4KHZ7-DCgQ6AEIMjAH" TargetMode="External"/><Relationship Id="rId3" Type="http://schemas.openxmlformats.org/officeDocument/2006/relationships/image" Target="../media/image293.png"/><Relationship Id="rId7" Type="http://schemas.openxmlformats.org/officeDocument/2006/relationships/image" Target="../media/image294.png"/><Relationship Id="rId2" Type="http://schemas.openxmlformats.org/officeDocument/2006/relationships/hyperlink" Target="http://www.magnetic-resonance.org/ch/09-04.html" TargetMode="External"/><Relationship Id="rId1" Type="http://schemas.openxmlformats.org/officeDocument/2006/relationships/slideLayout" Target="../slideLayouts/slideLayout7.xml"/><Relationship Id="rId6" Type="http://schemas.openxmlformats.org/officeDocument/2006/relationships/hyperlink" Target="http://www.ismrm.org/smrt/chapters/southcarolina/SC2011MR06.pdf" TargetMode="External"/><Relationship Id="rId5" Type="http://schemas.openxmlformats.org/officeDocument/2006/relationships/image" Target="../media/image24.png"/><Relationship Id="rId4" Type="http://schemas.openxmlformats.org/officeDocument/2006/relationships/hyperlink" Target="http://www.scmr.org/assets/files/members/documents/GE_physics_2_for_SCMR.pdf" TargetMode="External"/><Relationship Id="rId9" Type="http://schemas.openxmlformats.org/officeDocument/2006/relationships/image" Target="../media/image295.png"/></Relationships>
</file>

<file path=ppt/slides/_rels/slide91.xml.rels><?xml version="1.0" encoding="UTF-8" standalone="yes"?>
<Relationships xmlns="http://schemas.openxmlformats.org/package/2006/relationships"><Relationship Id="rId8" Type="http://schemas.openxmlformats.org/officeDocument/2006/relationships/image" Target="../media/image299.jpeg"/><Relationship Id="rId3" Type="http://schemas.openxmlformats.org/officeDocument/2006/relationships/image" Target="../media/image296.png"/><Relationship Id="rId7" Type="http://schemas.openxmlformats.org/officeDocument/2006/relationships/image" Target="../media/image298.png"/><Relationship Id="rId12" Type="http://schemas.openxmlformats.org/officeDocument/2006/relationships/image" Target="../media/image301.png"/><Relationship Id="rId2" Type="http://schemas.openxmlformats.org/officeDocument/2006/relationships/hyperlink" Target="http://mri-q.com/receive-only-coils.html" TargetMode="External"/><Relationship Id="rId1" Type="http://schemas.openxmlformats.org/officeDocument/2006/relationships/slideLayout" Target="../slideLayouts/slideLayout7.xml"/><Relationship Id="rId6" Type="http://schemas.openxmlformats.org/officeDocument/2006/relationships/hyperlink" Target="http://www.healthcare.siemens.com/magnetic-resonance-imaging/magnetom-world/toolkit/clinical-images?SYSTEM=hwem_global:576" TargetMode="External"/><Relationship Id="rId11" Type="http://schemas.openxmlformats.org/officeDocument/2006/relationships/hyperlink" Target="http://mriquestions.com/receive-only-coils.html" TargetMode="External"/><Relationship Id="rId5" Type="http://schemas.openxmlformats.org/officeDocument/2006/relationships/image" Target="../media/image297.jpeg"/><Relationship Id="rId10" Type="http://schemas.openxmlformats.org/officeDocument/2006/relationships/image" Target="../media/image300.png"/><Relationship Id="rId4" Type="http://schemas.openxmlformats.org/officeDocument/2006/relationships/hyperlink" Target="http://www.google.co.il/url?url=http://imaging.mrc-cbu.cam.ac.uk/imaging/ImagingSequences?action=AttachFile&amp;do=get&amp;target=NewSequences.ppt&amp;rct=j&amp;frm=1&amp;q=&amp;esrc=s&amp;sa=U&amp;ved=0ahUKEwiCzsCuh7nJAhUFEiwKHUv9CP8QFggTMAA&amp;usg=AFQjCNFt8-WP_gVqS9bBvIj7jB-8B" TargetMode="External"/><Relationship Id="rId9" Type="http://schemas.openxmlformats.org/officeDocument/2006/relationships/hyperlink" Target="http://www.google.co.il/url?url=http://81bones.net/mri/mri_tissueContrast.ppt&amp;rct=j&amp;frm=1&amp;q=&amp;esrc=s&amp;sa=U&amp;ved=0ahUKEwjq7_a0ocDJAhVMGx4KHe8aD9o4FBAWCDEwBQ&amp;sig2=3SlbAWtZxdspTU5n8e4pvA&amp;usg=AFQjCNF2JmGrI1LRmmIN7Y_-BsR7FvC9Ag" TargetMode="External"/></Relationships>
</file>

<file path=ppt/slides/_rels/slide92.xml.rels><?xml version="1.0" encoding="UTF-8" standalone="yes"?>
<Relationships xmlns="http://schemas.openxmlformats.org/package/2006/relationships"><Relationship Id="rId8" Type="http://schemas.openxmlformats.org/officeDocument/2006/relationships/hyperlink" Target="https://www.youtube.com/watch?v=4BhM7V8uHL8" TargetMode="External"/><Relationship Id="rId3" Type="http://schemas.openxmlformats.org/officeDocument/2006/relationships/image" Target="../media/image302.png"/><Relationship Id="rId7" Type="http://schemas.openxmlformats.org/officeDocument/2006/relationships/image" Target="../media/image304.png"/><Relationship Id="rId2" Type="http://schemas.openxmlformats.org/officeDocument/2006/relationships/hyperlink" Target="https://www.google.co.il/url?url=https://cfmi.georgetown.edu/get_file.php?file=53&amp;rct=j&amp;frm=1&amp;q=&amp;esrc=s&amp;sa=U&amp;ved=0ahUKEwj2hMzGxsDJAhUG6RQKHetVBFQQFggTMAA&amp;sig2=HtQ3Kwzagm96_BvDC5rISA&amp;usg=AFQjCNGAhpYWqGruYRbjTHzyfsXp2UEcmA" TargetMode="External"/><Relationship Id="rId1" Type="http://schemas.openxmlformats.org/officeDocument/2006/relationships/slideLayout" Target="../slideLayouts/slideLayout7.xml"/><Relationship Id="rId6" Type="http://schemas.openxmlformats.org/officeDocument/2006/relationships/hyperlink" Target="http://www.magnetic-resonance.org/ch/09-02.html" TargetMode="External"/><Relationship Id="rId5" Type="http://schemas.openxmlformats.org/officeDocument/2006/relationships/image" Target="../media/image303.png"/><Relationship Id="rId4" Type="http://schemas.openxmlformats.org/officeDocument/2006/relationships/hyperlink" Target="http://www.magnetic-resonance.org/ch/09-04.html" TargetMode="External"/><Relationship Id="rId9" Type="http://schemas.openxmlformats.org/officeDocument/2006/relationships/image" Target="../media/image305.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8" Type="http://schemas.openxmlformats.org/officeDocument/2006/relationships/image" Target="../media/image309.png"/><Relationship Id="rId3" Type="http://schemas.openxmlformats.org/officeDocument/2006/relationships/image" Target="../media/image306.png"/><Relationship Id="rId7" Type="http://schemas.openxmlformats.org/officeDocument/2006/relationships/hyperlink" Target="https://www.imaios.com/en/e-Courses/e-MRI/MRI-signal-contrast/Spin-echo-TR-TE" TargetMode="External"/><Relationship Id="rId2" Type="http://schemas.openxmlformats.org/officeDocument/2006/relationships/hyperlink" Target="http://nuclear.gla.ac.uk/~bryanm/MedIm/MRI2.pdf" TargetMode="External"/><Relationship Id="rId1" Type="http://schemas.openxmlformats.org/officeDocument/2006/relationships/slideLayout" Target="../slideLayouts/slideLayout7.xml"/><Relationship Id="rId6" Type="http://schemas.openxmlformats.org/officeDocument/2006/relationships/image" Target="../media/image308.png"/><Relationship Id="rId5" Type="http://schemas.openxmlformats.org/officeDocument/2006/relationships/hyperlink" Target="https://mrimaster.com/characterise%20physics.html" TargetMode="External"/><Relationship Id="rId4" Type="http://schemas.openxmlformats.org/officeDocument/2006/relationships/image" Target="../media/image307.png"/></Relationships>
</file>

<file path=ppt/slides/_rels/slide95.xml.rels><?xml version="1.0" encoding="UTF-8" standalone="yes"?>
<Relationships xmlns="http://schemas.openxmlformats.org/package/2006/relationships"><Relationship Id="rId8" Type="http://schemas.openxmlformats.org/officeDocument/2006/relationships/image" Target="../media/image313.png"/><Relationship Id="rId3" Type="http://schemas.openxmlformats.org/officeDocument/2006/relationships/image" Target="../media/image310.png"/><Relationship Id="rId7" Type="http://schemas.openxmlformats.org/officeDocument/2006/relationships/hyperlink" Target="https://www.imaios.com/en/e-Courses/e-MRI/MRI-signal-contrast/Spin-echo-TR-TE" TargetMode="External"/><Relationship Id="rId2" Type="http://schemas.openxmlformats.org/officeDocument/2006/relationships/hyperlink" Target="http://nuclear.gla.ac.uk/~bryanm/MedIm/MRI2.pdf" TargetMode="External"/><Relationship Id="rId1" Type="http://schemas.openxmlformats.org/officeDocument/2006/relationships/slideLayout" Target="../slideLayouts/slideLayout7.xml"/><Relationship Id="rId6" Type="http://schemas.openxmlformats.org/officeDocument/2006/relationships/image" Target="../media/image312.png"/><Relationship Id="rId5" Type="http://schemas.openxmlformats.org/officeDocument/2006/relationships/hyperlink" Target="https://mrimaster.com/characterise%20physics.html" TargetMode="External"/><Relationship Id="rId4" Type="http://schemas.openxmlformats.org/officeDocument/2006/relationships/image" Target="../media/image311.png"/></Relationships>
</file>

<file path=ppt/slides/_rels/slide96.xml.rels><?xml version="1.0" encoding="UTF-8" standalone="yes"?>
<Relationships xmlns="http://schemas.openxmlformats.org/package/2006/relationships"><Relationship Id="rId3" Type="http://schemas.openxmlformats.org/officeDocument/2006/relationships/image" Target="../media/image314.png"/><Relationship Id="rId2" Type="http://schemas.openxmlformats.org/officeDocument/2006/relationships/hyperlink" Target="http://hsc.uwe.ac.uk/radscience/MRI/MRI_Physics.pdf" TargetMode="External"/><Relationship Id="rId1" Type="http://schemas.openxmlformats.org/officeDocument/2006/relationships/slideLayout" Target="../slideLayouts/slideLayout7.xml"/><Relationship Id="rId4" Type="http://schemas.openxmlformats.org/officeDocument/2006/relationships/image" Target="../media/image315.png"/></Relationships>
</file>

<file path=ppt/slides/_rels/slide97.xml.rels><?xml version="1.0" encoding="UTF-8" standalone="yes"?>
<Relationships xmlns="http://schemas.openxmlformats.org/package/2006/relationships"><Relationship Id="rId8" Type="http://schemas.openxmlformats.org/officeDocument/2006/relationships/image" Target="../media/image319.jpeg"/><Relationship Id="rId13" Type="http://schemas.openxmlformats.org/officeDocument/2006/relationships/hyperlink" Target="http://www.mridoc.com/neuro.html" TargetMode="External"/><Relationship Id="rId18" Type="http://schemas.openxmlformats.org/officeDocument/2006/relationships/image" Target="../media/image324.png"/><Relationship Id="rId3" Type="http://schemas.openxmlformats.org/officeDocument/2006/relationships/image" Target="../media/image316.png"/><Relationship Id="rId7" Type="http://schemas.openxmlformats.org/officeDocument/2006/relationships/hyperlink" Target="https://mrimaster.com/l" TargetMode="External"/><Relationship Id="rId12" Type="http://schemas.openxmlformats.org/officeDocument/2006/relationships/image" Target="../media/image321.png"/><Relationship Id="rId17" Type="http://schemas.openxmlformats.org/officeDocument/2006/relationships/hyperlink" Target="https://www.google.co.il/url?url=https://www.sacklerinstitute.org/cornell/programs/developing_researchers/talks/JPDyke_20090707-Sackler-MRI-Basics.ppt&amp;rct=j&amp;frm=1&amp;q=&amp;esrc=s&amp;sa=U&amp;ved=0CD0QFjAGahUKEwjs4dTtirDIAhVJqx4KHXawBUQ&amp;usg=AFQjCNFmwg3p0ralmxzepTTHcOjD3" TargetMode="External"/><Relationship Id="rId2" Type="http://schemas.openxmlformats.org/officeDocument/2006/relationships/hyperlink" Target="https://www.youtube.com/watch?v=4BhM7V8uHL8" TargetMode="External"/><Relationship Id="rId16" Type="http://schemas.openxmlformats.org/officeDocument/2006/relationships/image" Target="../media/image323.png"/><Relationship Id="rId1" Type="http://schemas.openxmlformats.org/officeDocument/2006/relationships/slideLayout" Target="../slideLayouts/slideLayout7.xml"/><Relationship Id="rId6" Type="http://schemas.openxmlformats.org/officeDocument/2006/relationships/image" Target="../media/image318.jpeg"/><Relationship Id="rId11" Type="http://schemas.openxmlformats.org/officeDocument/2006/relationships/hyperlink" Target="https://mrimaster.com/PLAN%20MRA%20BRAIN%20TOF%20IMAGE.html" TargetMode="External"/><Relationship Id="rId5" Type="http://schemas.openxmlformats.org/officeDocument/2006/relationships/image" Target="../media/image317.jpeg"/><Relationship Id="rId15" Type="http://schemas.openxmlformats.org/officeDocument/2006/relationships/hyperlink" Target="https://mrimaster.com/characterise%20image%20stir.html" TargetMode="External"/><Relationship Id="rId10" Type="http://schemas.openxmlformats.org/officeDocument/2006/relationships/image" Target="../media/image320.jpeg"/><Relationship Id="rId4" Type="http://schemas.openxmlformats.org/officeDocument/2006/relationships/hyperlink" Target="http://mri-q.com/uploads/3/2/7/4/3274160/6173896_orig.jpg?191" TargetMode="External"/><Relationship Id="rId9" Type="http://schemas.openxmlformats.org/officeDocument/2006/relationships/hyperlink" Target="https://sites.google.com/a/wisc.edu/neuroradiology/image-acquisition/vascular-imaging/mr-angiography" TargetMode="External"/><Relationship Id="rId14" Type="http://schemas.openxmlformats.org/officeDocument/2006/relationships/image" Target="../media/image322.jpeg"/></Relationships>
</file>

<file path=ppt/slides/_rels/slide98.xml.rels><?xml version="1.0" encoding="UTF-8" standalone="yes"?>
<Relationships xmlns="http://schemas.openxmlformats.org/package/2006/relationships"><Relationship Id="rId3" Type="http://schemas.openxmlformats.org/officeDocument/2006/relationships/image" Target="../media/image325.png"/><Relationship Id="rId2" Type="http://schemas.openxmlformats.org/officeDocument/2006/relationships/hyperlink" Target="https://www.escardio.org/static_file/Escardio/Subspecialty/EACVI/CMR%20Physics%20Pocket%20Guide%20iBook%20v1.0.pdf" TargetMode="Externa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image" Target="../media/image326.png"/><Relationship Id="rId2" Type="http://schemas.openxmlformats.org/officeDocument/2006/relationships/hyperlink" Target="https://www.escardio.org/static_file/Escardio/Subspecialty/EACVI/CMR%20Physics%20Pocket%20Guide%20iBook%20v1.0.pdf"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771800" y="0"/>
            <a:ext cx="4176464" cy="1569660"/>
          </a:xfrm>
          <a:prstGeom prst="rect">
            <a:avLst/>
          </a:prstGeom>
          <a:noFill/>
        </p:spPr>
        <p:txBody>
          <a:bodyPr wrap="square" rtlCol="1">
            <a:spAutoFit/>
          </a:bodyPr>
          <a:lstStyle/>
          <a:p>
            <a:r>
              <a:rPr lang="he-IL" sz="3200" dirty="0" smtClean="0"/>
              <a:t>הדמיה בתהודה מגנטית</a:t>
            </a:r>
          </a:p>
          <a:p>
            <a:r>
              <a:rPr lang="he-IL" sz="3200" dirty="0" smtClean="0"/>
              <a:t>             </a:t>
            </a:r>
            <a:r>
              <a:rPr lang="en-US" sz="3200" dirty="0" smtClean="0"/>
              <a:t>MRI</a:t>
            </a:r>
            <a:endParaRPr lang="he-IL" sz="3200" dirty="0" smtClean="0"/>
          </a:p>
          <a:p>
            <a:endParaRPr lang="he-IL" sz="3200" dirty="0"/>
          </a:p>
        </p:txBody>
      </p:sp>
      <p:sp>
        <p:nvSpPr>
          <p:cNvPr id="6" name="TextBox 5"/>
          <p:cNvSpPr txBox="1"/>
          <p:nvPr/>
        </p:nvSpPr>
        <p:spPr>
          <a:xfrm>
            <a:off x="971600" y="1340768"/>
            <a:ext cx="7632848" cy="1200329"/>
          </a:xfrm>
          <a:prstGeom prst="rect">
            <a:avLst/>
          </a:prstGeom>
          <a:noFill/>
        </p:spPr>
        <p:txBody>
          <a:bodyPr wrap="square" rtlCol="1">
            <a:spAutoFit/>
          </a:bodyPr>
          <a:lstStyle/>
          <a:p>
            <a:r>
              <a:rPr lang="he-IL" dirty="0" smtClean="0"/>
              <a:t>במצגת זו סיכום החומר שכתבתי שנה שעברה עם צירוף תמונות מרשת האינטרנט להמחשת והבנת החומר . לכל תמונה מצורף הקישור שלה ולכן למי שמעוניין להתעמק בחומר שהתמונה מייצגת מוזמן ללחוץ על הקישור שלה .</a:t>
            </a:r>
          </a:p>
          <a:p>
            <a:r>
              <a:rPr lang="he-IL" dirty="0" smtClean="0"/>
              <a:t>כולי תקווה שמצגת זו תעזור לכם בהבנת החומר ואשמח לקבל כל הערה או הארה .</a:t>
            </a:r>
            <a:endParaRPr lang="he-IL" dirty="0"/>
          </a:p>
        </p:txBody>
      </p:sp>
      <p:sp>
        <p:nvSpPr>
          <p:cNvPr id="7" name="TextBox 6"/>
          <p:cNvSpPr txBox="1"/>
          <p:nvPr/>
        </p:nvSpPr>
        <p:spPr>
          <a:xfrm>
            <a:off x="1475656" y="3645024"/>
            <a:ext cx="6840760" cy="2862322"/>
          </a:xfrm>
          <a:prstGeom prst="rect">
            <a:avLst/>
          </a:prstGeom>
          <a:noFill/>
        </p:spPr>
        <p:txBody>
          <a:bodyPr wrap="square" rtlCol="1">
            <a:spAutoFit/>
          </a:bodyPr>
          <a:lstStyle/>
          <a:p>
            <a:r>
              <a:rPr lang="he-IL" dirty="0" smtClean="0"/>
              <a:t>חאג יחיא נידאל , רנטגנאי </a:t>
            </a:r>
            <a:r>
              <a:rPr lang="en-US" dirty="0" smtClean="0"/>
              <a:t>MRI</a:t>
            </a:r>
            <a:endParaRPr lang="he-IL" dirty="0" smtClean="0"/>
          </a:p>
          <a:p>
            <a:endParaRPr lang="he-IL" dirty="0" smtClean="0"/>
          </a:p>
          <a:p>
            <a:r>
              <a:rPr lang="he-IL" dirty="0" smtClean="0"/>
              <a:t>בית חולים אסף הרופא</a:t>
            </a:r>
          </a:p>
          <a:p>
            <a:r>
              <a:rPr lang="he-IL" dirty="0" smtClean="0"/>
              <a:t>בית חולים הדסה עין כרם</a:t>
            </a:r>
          </a:p>
          <a:p>
            <a:endParaRPr lang="he-IL" dirty="0" smtClean="0"/>
          </a:p>
          <a:p>
            <a:r>
              <a:rPr lang="he-IL" dirty="0" smtClean="0"/>
              <a:t>טלפון : 0504048844</a:t>
            </a:r>
          </a:p>
          <a:p>
            <a:endParaRPr lang="he-IL" dirty="0" smtClean="0"/>
          </a:p>
          <a:p>
            <a:r>
              <a:rPr lang="he-IL" dirty="0" smtClean="0"/>
              <a:t>מייל : </a:t>
            </a:r>
            <a:r>
              <a:rPr lang="en-US" dirty="0" smtClean="0">
                <a:hlinkClick r:id="rId2"/>
              </a:rPr>
              <a:t>nidalhy1967@yahoo.com</a:t>
            </a:r>
            <a:r>
              <a:rPr lang="en-US" dirty="0" smtClean="0"/>
              <a:t> </a:t>
            </a:r>
          </a:p>
          <a:p>
            <a:endParaRPr lang="en-US" dirty="0" smtClean="0"/>
          </a:p>
          <a:p>
            <a:r>
              <a:rPr lang="he-IL" dirty="0" smtClean="0"/>
              <a:t>מרץ 2016</a:t>
            </a:r>
            <a:endParaRPr lang="he-IL"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hlinkClick r:id="rId2"/>
          </p:cNvPr>
          <p:cNvPicPr>
            <a:picLocks noChangeAspect="1" noChangeArrowheads="1"/>
          </p:cNvPicPr>
          <p:nvPr/>
        </p:nvPicPr>
        <p:blipFill>
          <a:blip r:embed="rId3" cstate="print"/>
          <a:srcRect/>
          <a:stretch>
            <a:fillRect/>
          </a:stretch>
        </p:blipFill>
        <p:spPr bwMode="auto">
          <a:xfrm>
            <a:off x="4572000" y="404664"/>
            <a:ext cx="4449713" cy="2679147"/>
          </a:xfrm>
          <a:prstGeom prst="rect">
            <a:avLst/>
          </a:prstGeom>
          <a:noFill/>
          <a:ln w="9525">
            <a:noFill/>
            <a:miter lim="800000"/>
            <a:headEnd/>
            <a:tailEnd/>
          </a:ln>
        </p:spPr>
      </p:pic>
      <p:sp>
        <p:nvSpPr>
          <p:cNvPr id="3" name="מלבן 2"/>
          <p:cNvSpPr/>
          <p:nvPr/>
        </p:nvSpPr>
        <p:spPr>
          <a:xfrm>
            <a:off x="2195736" y="3573016"/>
            <a:ext cx="4716016" cy="923330"/>
          </a:xfrm>
          <a:prstGeom prst="rect">
            <a:avLst/>
          </a:prstGeom>
        </p:spPr>
        <p:txBody>
          <a:bodyPr wrap="square">
            <a:spAutoFit/>
          </a:bodyPr>
          <a:lstStyle/>
          <a:p>
            <a:r>
              <a:rPr lang="he-IL" dirty="0" smtClean="0"/>
              <a:t>תדר זה הוא בתחום של גלי הרדיו . לגרעינים שונים יש תדירות שונה באותו שדה מגנטי .</a:t>
            </a:r>
          </a:p>
          <a:p>
            <a:endParaRPr lang="he-IL" dirty="0" smtClean="0"/>
          </a:p>
        </p:txBody>
      </p:sp>
      <p:pic>
        <p:nvPicPr>
          <p:cNvPr id="4" name="Picture 2">
            <a:hlinkClick r:id="rId4"/>
          </p:cNvPr>
          <p:cNvPicPr>
            <a:picLocks noChangeAspect="1" noChangeArrowheads="1"/>
          </p:cNvPicPr>
          <p:nvPr/>
        </p:nvPicPr>
        <p:blipFill>
          <a:blip r:embed="rId5" cstate="print"/>
          <a:srcRect/>
          <a:stretch>
            <a:fillRect/>
          </a:stretch>
        </p:blipFill>
        <p:spPr bwMode="auto">
          <a:xfrm>
            <a:off x="2267744" y="4365104"/>
            <a:ext cx="4824536" cy="1934712"/>
          </a:xfrm>
          <a:prstGeom prst="rect">
            <a:avLst/>
          </a:prstGeom>
          <a:noFill/>
          <a:ln w="9525">
            <a:noFill/>
            <a:miter lim="800000"/>
            <a:headEnd/>
            <a:tailEnd/>
          </a:ln>
        </p:spPr>
      </p:pic>
      <p:sp>
        <p:nvSpPr>
          <p:cNvPr id="5" name="מלבן 4"/>
          <p:cNvSpPr/>
          <p:nvPr/>
        </p:nvSpPr>
        <p:spPr>
          <a:xfrm>
            <a:off x="2195736" y="6211669"/>
            <a:ext cx="5004048" cy="646331"/>
          </a:xfrm>
          <a:prstGeom prst="rect">
            <a:avLst/>
          </a:prstGeom>
        </p:spPr>
        <p:txBody>
          <a:bodyPr wrap="square">
            <a:spAutoFit/>
          </a:bodyPr>
          <a:lstStyle/>
          <a:p>
            <a:r>
              <a:rPr lang="he-IL" dirty="0" smtClean="0"/>
              <a:t>העוצמה של המגנט נמדדת ביחידות </a:t>
            </a:r>
            <a:r>
              <a:rPr lang="he-IL" dirty="0" err="1" smtClean="0"/>
              <a:t>טסלה</a:t>
            </a:r>
            <a:r>
              <a:rPr lang="he-IL" dirty="0" smtClean="0"/>
              <a:t> או גאוס</a:t>
            </a:r>
          </a:p>
          <a:p>
            <a:endParaRPr lang="he-IL" dirty="0" smtClean="0"/>
          </a:p>
        </p:txBody>
      </p:sp>
      <p:pic>
        <p:nvPicPr>
          <p:cNvPr id="1026" name="Picture 2">
            <a:hlinkClick r:id="rId6"/>
          </p:cNvPr>
          <p:cNvPicPr>
            <a:picLocks noChangeAspect="1" noChangeArrowheads="1"/>
          </p:cNvPicPr>
          <p:nvPr/>
        </p:nvPicPr>
        <p:blipFill>
          <a:blip r:embed="rId7" cstate="print"/>
          <a:srcRect/>
          <a:stretch>
            <a:fillRect/>
          </a:stretch>
        </p:blipFill>
        <p:spPr bwMode="auto">
          <a:xfrm>
            <a:off x="179512" y="1052736"/>
            <a:ext cx="4256137" cy="144159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hlinkClick r:id="rId2"/>
          </p:cNvPr>
          <p:cNvPicPr>
            <a:picLocks noChangeAspect="1" noChangeArrowheads="1"/>
          </p:cNvPicPr>
          <p:nvPr/>
        </p:nvPicPr>
        <p:blipFill>
          <a:blip r:embed="rId3" cstate="print"/>
          <a:srcRect/>
          <a:stretch>
            <a:fillRect/>
          </a:stretch>
        </p:blipFill>
        <p:spPr bwMode="auto">
          <a:xfrm>
            <a:off x="1475656" y="476672"/>
            <a:ext cx="6631960" cy="5075262"/>
          </a:xfrm>
          <a:prstGeom prst="rect">
            <a:avLst/>
          </a:prstGeom>
          <a:noFill/>
          <a:ln w="9525">
            <a:noFill/>
            <a:miter lim="800000"/>
            <a:headEnd/>
            <a:tailEnd/>
          </a:ln>
        </p:spPr>
      </p:pic>
      <p:sp>
        <p:nvSpPr>
          <p:cNvPr id="3" name="TextBox 2"/>
          <p:cNvSpPr txBox="1"/>
          <p:nvPr/>
        </p:nvSpPr>
        <p:spPr>
          <a:xfrm>
            <a:off x="1835696" y="5661248"/>
            <a:ext cx="5832648" cy="523220"/>
          </a:xfrm>
          <a:prstGeom prst="rect">
            <a:avLst/>
          </a:prstGeom>
          <a:noFill/>
        </p:spPr>
        <p:txBody>
          <a:bodyPr wrap="square" rtlCol="1">
            <a:spAutoFit/>
          </a:bodyPr>
          <a:lstStyle/>
          <a:p>
            <a:r>
              <a:rPr lang="he-IL" sz="1400" dirty="0" smtClean="0"/>
              <a:t>הגרף מראה את השינוי בסיגנל כתוצאה מהשינוי ב- </a:t>
            </a:r>
            <a:r>
              <a:rPr lang="en-US" sz="1400" dirty="0" smtClean="0"/>
              <a:t>Flip Angle</a:t>
            </a:r>
            <a:r>
              <a:rPr lang="he-IL" sz="1400" dirty="0" smtClean="0"/>
              <a:t> ברצף </a:t>
            </a:r>
            <a:r>
              <a:rPr lang="he-IL" sz="1400" dirty="0" err="1" smtClean="0"/>
              <a:t>גרדיאנט</a:t>
            </a:r>
            <a:r>
              <a:rPr lang="he-IL" sz="1400" dirty="0" smtClean="0"/>
              <a:t> אקו באופן כללי זווית קטנה קונטרסט </a:t>
            </a:r>
            <a:r>
              <a:rPr lang="en-US" sz="1400" dirty="0" smtClean="0"/>
              <a:t>PD</a:t>
            </a:r>
            <a:r>
              <a:rPr lang="he-IL" sz="1400" dirty="0" smtClean="0"/>
              <a:t> דומיננטי ובזווית גדולה קונטרסט </a:t>
            </a:r>
            <a:r>
              <a:rPr lang="en-US" sz="1400" dirty="0" smtClean="0"/>
              <a:t>T1  </a:t>
            </a:r>
            <a:r>
              <a:rPr lang="he-IL" sz="1400" dirty="0" smtClean="0"/>
              <a:t> דומיננטי</a:t>
            </a:r>
            <a:endParaRPr lang="he-IL" sz="1400" dirty="0"/>
          </a:p>
        </p:txBody>
      </p:sp>
      <p:sp>
        <p:nvSpPr>
          <p:cNvPr id="4" name="TextBox 3"/>
          <p:cNvSpPr txBox="1"/>
          <p:nvPr/>
        </p:nvSpPr>
        <p:spPr>
          <a:xfrm>
            <a:off x="4139952" y="0"/>
            <a:ext cx="1656184" cy="461665"/>
          </a:xfrm>
          <a:prstGeom prst="rect">
            <a:avLst/>
          </a:prstGeom>
          <a:noFill/>
        </p:spPr>
        <p:txBody>
          <a:bodyPr wrap="square" rtlCol="1">
            <a:spAutoFit/>
          </a:bodyPr>
          <a:lstStyle/>
          <a:p>
            <a:r>
              <a:rPr lang="en-US" sz="2400" b="1" dirty="0" smtClean="0"/>
              <a:t>Flip Angle</a:t>
            </a:r>
            <a:endParaRPr lang="he-IL" sz="2400" b="1" dirty="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a:hlinkClick r:id="rId2"/>
          </p:cNvPr>
          <p:cNvPicPr>
            <a:picLocks noChangeAspect="1" noChangeArrowheads="1"/>
          </p:cNvPicPr>
          <p:nvPr/>
        </p:nvPicPr>
        <p:blipFill>
          <a:blip r:embed="rId3" cstate="print"/>
          <a:srcRect/>
          <a:stretch>
            <a:fillRect/>
          </a:stretch>
        </p:blipFill>
        <p:spPr bwMode="auto">
          <a:xfrm>
            <a:off x="96495" y="0"/>
            <a:ext cx="9047505" cy="4949332"/>
          </a:xfrm>
          <a:prstGeom prst="rect">
            <a:avLst/>
          </a:prstGeom>
          <a:noFill/>
          <a:ln w="9525">
            <a:noFill/>
            <a:miter lim="800000"/>
            <a:headEnd/>
            <a:tailEnd/>
          </a:ln>
        </p:spPr>
      </p:pic>
      <p:sp>
        <p:nvSpPr>
          <p:cNvPr id="3" name="TextBox 2"/>
          <p:cNvSpPr txBox="1"/>
          <p:nvPr/>
        </p:nvSpPr>
        <p:spPr>
          <a:xfrm>
            <a:off x="2195736" y="4941168"/>
            <a:ext cx="5688632" cy="369332"/>
          </a:xfrm>
          <a:prstGeom prst="rect">
            <a:avLst/>
          </a:prstGeom>
          <a:noFill/>
        </p:spPr>
        <p:txBody>
          <a:bodyPr wrap="square" rtlCol="1">
            <a:spAutoFit/>
          </a:bodyPr>
          <a:lstStyle/>
          <a:p>
            <a:r>
              <a:rPr lang="he-IL" dirty="0" smtClean="0"/>
              <a:t>התרשים מראה עוצמות סיגנל לרקמות שונות בשקלול </a:t>
            </a:r>
            <a:r>
              <a:rPr lang="en-US" dirty="0" smtClean="0"/>
              <a:t>T1</a:t>
            </a:r>
            <a:r>
              <a:rPr lang="he-IL" dirty="0" smtClean="0"/>
              <a:t> , </a:t>
            </a:r>
            <a:r>
              <a:rPr lang="en-US" dirty="0" smtClean="0"/>
              <a:t>T2</a:t>
            </a:r>
            <a:r>
              <a:rPr lang="he-IL" dirty="0" smtClean="0"/>
              <a:t>  </a:t>
            </a:r>
            <a:endParaRPr lang="he-IL" dirty="0"/>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hlinkClick r:id="rId2"/>
          </p:cNvPr>
          <p:cNvPicPr>
            <a:picLocks noChangeAspect="1" noChangeArrowheads="1"/>
          </p:cNvPicPr>
          <p:nvPr/>
        </p:nvPicPr>
        <p:blipFill>
          <a:blip r:embed="rId3" cstate="print"/>
          <a:srcRect/>
          <a:stretch>
            <a:fillRect/>
          </a:stretch>
        </p:blipFill>
        <p:spPr bwMode="auto">
          <a:xfrm>
            <a:off x="1857375" y="333375"/>
            <a:ext cx="6099175" cy="6408738"/>
          </a:xfrm>
          <a:prstGeom prst="rect">
            <a:avLst/>
          </a:prstGeom>
          <a:noFill/>
          <a:ln w="9525">
            <a:noFill/>
            <a:miter lim="800000"/>
            <a:headEnd/>
            <a:tailEnd/>
          </a:ln>
        </p:spPr>
      </p:pic>
      <p:sp>
        <p:nvSpPr>
          <p:cNvPr id="3" name="TextBox 2"/>
          <p:cNvSpPr txBox="1"/>
          <p:nvPr/>
        </p:nvSpPr>
        <p:spPr>
          <a:xfrm>
            <a:off x="3059832" y="0"/>
            <a:ext cx="5256584" cy="369332"/>
          </a:xfrm>
          <a:prstGeom prst="rect">
            <a:avLst/>
          </a:prstGeom>
          <a:noFill/>
        </p:spPr>
        <p:txBody>
          <a:bodyPr wrap="square" rtlCol="1">
            <a:spAutoFit/>
          </a:bodyPr>
          <a:lstStyle/>
          <a:p>
            <a:r>
              <a:rPr lang="he-IL" dirty="0" smtClean="0"/>
              <a:t>אין ארוחות חינם , יתרונות וחסרונות הפרמטרים הבאים :</a:t>
            </a:r>
            <a:endParaRPr lang="he-IL" dirty="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hlinkClick r:id="rId2"/>
          </p:cNvPr>
          <p:cNvPicPr>
            <a:picLocks noChangeAspect="1" noChangeArrowheads="1"/>
          </p:cNvPicPr>
          <p:nvPr/>
        </p:nvPicPr>
        <p:blipFill>
          <a:blip r:embed="rId3" cstate="print"/>
          <a:srcRect/>
          <a:stretch>
            <a:fillRect/>
          </a:stretch>
        </p:blipFill>
        <p:spPr bwMode="auto">
          <a:xfrm>
            <a:off x="1763688" y="1628800"/>
            <a:ext cx="6416681" cy="4295552"/>
          </a:xfrm>
          <a:prstGeom prst="rect">
            <a:avLst/>
          </a:prstGeom>
          <a:noFill/>
          <a:ln w="9525">
            <a:noFill/>
            <a:miter lim="800000"/>
            <a:headEnd/>
            <a:tailEnd/>
          </a:ln>
        </p:spPr>
      </p:pic>
      <p:sp>
        <p:nvSpPr>
          <p:cNvPr id="3" name="TextBox 2"/>
          <p:cNvSpPr txBox="1"/>
          <p:nvPr/>
        </p:nvSpPr>
        <p:spPr>
          <a:xfrm>
            <a:off x="2411760" y="5902306"/>
            <a:ext cx="5400600" cy="954107"/>
          </a:xfrm>
          <a:prstGeom prst="rect">
            <a:avLst/>
          </a:prstGeom>
          <a:noFill/>
        </p:spPr>
        <p:txBody>
          <a:bodyPr wrap="square" rtlCol="1">
            <a:spAutoFit/>
          </a:bodyPr>
          <a:lstStyle/>
          <a:p>
            <a:r>
              <a:rPr lang="he-IL" sz="1400" dirty="0" smtClean="0"/>
              <a:t>באופן כללי ניתן לחלק את רצפי הפולס ב- </a:t>
            </a:r>
            <a:r>
              <a:rPr lang="en-US" sz="1400" dirty="0" smtClean="0"/>
              <a:t>MRI </a:t>
            </a:r>
            <a:r>
              <a:rPr lang="he-IL" sz="1400" dirty="0" smtClean="0"/>
              <a:t> לשניים :</a:t>
            </a:r>
          </a:p>
          <a:p>
            <a:r>
              <a:rPr lang="en-US" sz="1400" dirty="0" smtClean="0"/>
              <a:t> Spin Echo and Gradient Echo</a:t>
            </a:r>
            <a:endParaRPr lang="he-IL" sz="1400" dirty="0" smtClean="0"/>
          </a:p>
          <a:p>
            <a:r>
              <a:rPr lang="he-IL" sz="1400" dirty="0" smtClean="0"/>
              <a:t>וריאציות שונות פותחו משני הרצפים האלה וישנם רצפים היברידים , ערבוב של שניהם יחד</a:t>
            </a:r>
            <a:endParaRPr lang="he-IL" sz="1400" dirty="0"/>
          </a:p>
        </p:txBody>
      </p:sp>
      <p:pic>
        <p:nvPicPr>
          <p:cNvPr id="4" name="Picture 3"/>
          <p:cNvPicPr>
            <a:picLocks noChangeAspect="1" noChangeArrowheads="1"/>
          </p:cNvPicPr>
          <p:nvPr/>
        </p:nvPicPr>
        <p:blipFill>
          <a:blip r:embed="rId4" cstate="print"/>
          <a:srcRect/>
          <a:stretch>
            <a:fillRect/>
          </a:stretch>
        </p:blipFill>
        <p:spPr bwMode="auto">
          <a:xfrm>
            <a:off x="3203848" y="0"/>
            <a:ext cx="3275856" cy="429620"/>
          </a:xfrm>
          <a:prstGeom prst="rect">
            <a:avLst/>
          </a:prstGeom>
          <a:noFill/>
          <a:ln w="9525">
            <a:noFill/>
            <a:miter lim="800000"/>
            <a:headEnd/>
            <a:tailEnd/>
          </a:ln>
        </p:spPr>
      </p:pic>
      <p:pic>
        <p:nvPicPr>
          <p:cNvPr id="5" name="Picture 2"/>
          <p:cNvPicPr>
            <a:picLocks noChangeAspect="1" noChangeArrowheads="1"/>
          </p:cNvPicPr>
          <p:nvPr/>
        </p:nvPicPr>
        <p:blipFill>
          <a:blip r:embed="rId5" cstate="print"/>
          <a:srcRect/>
          <a:stretch>
            <a:fillRect/>
          </a:stretch>
        </p:blipFill>
        <p:spPr bwMode="auto">
          <a:xfrm>
            <a:off x="3347864" y="404665"/>
            <a:ext cx="2736304" cy="12845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39752" y="5013176"/>
            <a:ext cx="6624736" cy="1600438"/>
          </a:xfrm>
          <a:prstGeom prst="rect">
            <a:avLst/>
          </a:prstGeom>
          <a:noFill/>
        </p:spPr>
        <p:txBody>
          <a:bodyPr wrap="square" rtlCol="1">
            <a:spAutoFit/>
          </a:bodyPr>
          <a:lstStyle/>
          <a:p>
            <a:r>
              <a:rPr lang="he-IL" sz="1400" dirty="0" smtClean="0"/>
              <a:t>רצף פולס הוא תרשים תזמון של גלי הרדיו , </a:t>
            </a:r>
            <a:r>
              <a:rPr lang="he-IL" sz="1400" dirty="0" err="1" smtClean="0"/>
              <a:t>הגרדיאנטים</a:t>
            </a:r>
            <a:r>
              <a:rPr lang="he-IL" sz="1400" dirty="0" smtClean="0"/>
              <a:t> וקריאת הסיגנל</a:t>
            </a:r>
          </a:p>
          <a:p>
            <a:r>
              <a:rPr lang="he-IL" sz="1400" dirty="0" smtClean="0"/>
              <a:t>השורות נקראות משמאל לימין ומלמעלה למטה .</a:t>
            </a:r>
          </a:p>
          <a:p>
            <a:r>
              <a:rPr lang="he-IL" sz="1400" dirty="0" smtClean="0"/>
              <a:t>גובה ורוחב פולס ה- </a:t>
            </a:r>
            <a:r>
              <a:rPr lang="en-US" sz="1400" dirty="0" smtClean="0"/>
              <a:t>RF</a:t>
            </a:r>
            <a:r>
              <a:rPr lang="he-IL" sz="1400" dirty="0" smtClean="0"/>
              <a:t> קובע את העוצמה ומשך הפולס .</a:t>
            </a:r>
          </a:p>
          <a:p>
            <a:r>
              <a:rPr lang="he-IL" sz="1400" dirty="0" err="1" smtClean="0"/>
              <a:t>הגרדיאנט</a:t>
            </a:r>
            <a:r>
              <a:rPr lang="he-IL" sz="1400" dirty="0" smtClean="0"/>
              <a:t> שמופעל בזמן שידור </a:t>
            </a:r>
            <a:r>
              <a:rPr lang="en-US" sz="1400" dirty="0" smtClean="0"/>
              <a:t>RF</a:t>
            </a:r>
            <a:r>
              <a:rPr lang="he-IL" sz="1400" dirty="0" smtClean="0"/>
              <a:t> הוא </a:t>
            </a:r>
            <a:r>
              <a:rPr lang="he-IL" sz="1400" dirty="0" err="1" smtClean="0"/>
              <a:t>גרדיאנט</a:t>
            </a:r>
            <a:r>
              <a:rPr lang="he-IL" sz="1400" dirty="0" smtClean="0"/>
              <a:t> בוחר החתך</a:t>
            </a:r>
          </a:p>
          <a:p>
            <a:r>
              <a:rPr lang="he-IL" sz="1400" dirty="0" err="1" smtClean="0"/>
              <a:t>הגרדיאנט</a:t>
            </a:r>
            <a:r>
              <a:rPr lang="he-IL" sz="1400" dirty="0" smtClean="0"/>
              <a:t> שמופעל בזמן קריאת הסיגנל הוא </a:t>
            </a:r>
            <a:r>
              <a:rPr lang="he-IL" sz="1400" dirty="0" err="1" smtClean="0"/>
              <a:t>גרדיאנט</a:t>
            </a:r>
            <a:r>
              <a:rPr lang="he-IL" sz="1400" dirty="0" smtClean="0"/>
              <a:t> מקודד התדירות .</a:t>
            </a:r>
          </a:p>
          <a:p>
            <a:r>
              <a:rPr lang="he-IL" sz="1400" dirty="0" err="1" smtClean="0"/>
              <a:t>הגרדיאנט</a:t>
            </a:r>
            <a:r>
              <a:rPr lang="he-IL" sz="1400" dirty="0" smtClean="0"/>
              <a:t> שמשנה אמפליטודה בכל </a:t>
            </a:r>
            <a:r>
              <a:rPr lang="en-US" sz="1400" dirty="0" smtClean="0"/>
              <a:t>TR</a:t>
            </a:r>
            <a:r>
              <a:rPr lang="he-IL" sz="1400" dirty="0" smtClean="0"/>
              <a:t> הוא </a:t>
            </a:r>
            <a:r>
              <a:rPr lang="he-IL" sz="1400" dirty="0" err="1" smtClean="0"/>
              <a:t>גרדיאנט</a:t>
            </a:r>
            <a:r>
              <a:rPr lang="he-IL" sz="1400" dirty="0" smtClean="0"/>
              <a:t> מקודד הפאזה .</a:t>
            </a:r>
          </a:p>
          <a:p>
            <a:r>
              <a:rPr lang="he-IL" sz="1400" dirty="0" err="1" smtClean="0"/>
              <a:t>גרדיאנט</a:t>
            </a:r>
            <a:r>
              <a:rPr lang="he-IL" sz="1400" dirty="0" smtClean="0"/>
              <a:t> שמעל הקו חיובי ושמתחת לקו שלילי .</a:t>
            </a:r>
            <a:endParaRPr lang="he-IL" sz="1400" dirty="0"/>
          </a:p>
        </p:txBody>
      </p:sp>
      <p:pic>
        <p:nvPicPr>
          <p:cNvPr id="2050" name="Picture 2">
            <a:hlinkClick r:id="rId2"/>
          </p:cNvPr>
          <p:cNvPicPr>
            <a:picLocks noChangeAspect="1" noChangeArrowheads="1"/>
          </p:cNvPicPr>
          <p:nvPr/>
        </p:nvPicPr>
        <p:blipFill>
          <a:blip r:embed="rId3" cstate="print"/>
          <a:srcRect/>
          <a:stretch>
            <a:fillRect/>
          </a:stretch>
        </p:blipFill>
        <p:spPr bwMode="auto">
          <a:xfrm>
            <a:off x="2699792" y="0"/>
            <a:ext cx="5257800" cy="4714875"/>
          </a:xfrm>
          <a:prstGeom prst="rect">
            <a:avLst/>
          </a:prstGeom>
          <a:noFill/>
          <a:ln w="9525">
            <a:noFill/>
            <a:miter lim="800000"/>
            <a:headEnd/>
            <a:tailEnd/>
          </a:ln>
        </p:spPr>
      </p:pic>
      <p:pic>
        <p:nvPicPr>
          <p:cNvPr id="3" name="Picture 2">
            <a:hlinkClick r:id="rId4"/>
          </p:cNvPr>
          <p:cNvPicPr>
            <a:picLocks noChangeAspect="1" noChangeArrowheads="1"/>
          </p:cNvPicPr>
          <p:nvPr/>
        </p:nvPicPr>
        <p:blipFill>
          <a:blip r:embed="rId5" cstate="print"/>
          <a:srcRect/>
          <a:stretch>
            <a:fillRect/>
          </a:stretch>
        </p:blipFill>
        <p:spPr bwMode="auto">
          <a:xfrm>
            <a:off x="251520" y="4653136"/>
            <a:ext cx="2952328" cy="1888809"/>
          </a:xfrm>
          <a:prstGeom prst="rect">
            <a:avLst/>
          </a:prstGeom>
          <a:noFill/>
          <a:ln w="9525">
            <a:noFill/>
            <a:miter lim="800000"/>
            <a:headEnd/>
            <a:tailEnd/>
          </a:ln>
        </p:spPr>
      </p:pic>
      <p:sp>
        <p:nvSpPr>
          <p:cNvPr id="5" name="TextBox 4"/>
          <p:cNvSpPr txBox="1"/>
          <p:nvPr/>
        </p:nvSpPr>
        <p:spPr>
          <a:xfrm>
            <a:off x="395536" y="6579414"/>
            <a:ext cx="2088232" cy="276999"/>
          </a:xfrm>
          <a:prstGeom prst="rect">
            <a:avLst/>
          </a:prstGeom>
          <a:noFill/>
        </p:spPr>
        <p:txBody>
          <a:bodyPr wrap="square" rtlCol="1">
            <a:spAutoFit/>
          </a:bodyPr>
          <a:lstStyle/>
          <a:p>
            <a:r>
              <a:rPr lang="he-IL" sz="1200" dirty="0" smtClean="0"/>
              <a:t>סימנים מוגדרים ברצפי הפולס</a:t>
            </a:r>
            <a:endParaRPr lang="he-IL" sz="1200" dirty="0"/>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hlinkClick r:id="rId2"/>
          </p:cNvPr>
          <p:cNvPicPr>
            <a:picLocks noChangeAspect="1" noChangeArrowheads="1"/>
          </p:cNvPicPr>
          <p:nvPr/>
        </p:nvPicPr>
        <p:blipFill>
          <a:blip r:embed="rId3" cstate="print"/>
          <a:srcRect/>
          <a:stretch>
            <a:fillRect/>
          </a:stretch>
        </p:blipFill>
        <p:spPr bwMode="auto">
          <a:xfrm>
            <a:off x="2627784" y="0"/>
            <a:ext cx="5257800" cy="4714875"/>
          </a:xfrm>
          <a:prstGeom prst="rect">
            <a:avLst/>
          </a:prstGeom>
          <a:noFill/>
          <a:ln w="9525">
            <a:noFill/>
            <a:miter lim="800000"/>
            <a:headEnd/>
            <a:tailEnd/>
          </a:ln>
        </p:spPr>
      </p:pic>
      <p:sp>
        <p:nvSpPr>
          <p:cNvPr id="4" name="TextBox 3"/>
          <p:cNvSpPr txBox="1"/>
          <p:nvPr/>
        </p:nvSpPr>
        <p:spPr>
          <a:xfrm>
            <a:off x="1547664" y="4869160"/>
            <a:ext cx="6768752" cy="2031325"/>
          </a:xfrm>
          <a:prstGeom prst="rect">
            <a:avLst/>
          </a:prstGeom>
          <a:noFill/>
        </p:spPr>
        <p:txBody>
          <a:bodyPr wrap="square" rtlCol="1">
            <a:spAutoFit/>
          </a:bodyPr>
          <a:lstStyle/>
          <a:p>
            <a:r>
              <a:rPr lang="he-IL" sz="1400" dirty="0" smtClean="0"/>
              <a:t>לספין אקו יש פולס עירור </a:t>
            </a:r>
            <a:r>
              <a:rPr lang="en-US" sz="1400" dirty="0" smtClean="0"/>
              <a:t> 90°</a:t>
            </a:r>
            <a:r>
              <a:rPr lang="he-IL" sz="1400" dirty="0" smtClean="0"/>
              <a:t>( בד"כ </a:t>
            </a:r>
            <a:r>
              <a:rPr lang="he-IL" sz="1400" dirty="0" err="1" smtClean="0"/>
              <a:t>בגרדיאנט</a:t>
            </a:r>
            <a:r>
              <a:rPr lang="he-IL" sz="1400" dirty="0" smtClean="0"/>
              <a:t> אקו פחות מ-</a:t>
            </a:r>
            <a:r>
              <a:rPr lang="en-US" sz="1400" dirty="0" smtClean="0"/>
              <a:t>  ( 90°</a:t>
            </a:r>
            <a:r>
              <a:rPr lang="he-IL" sz="1400" dirty="0" smtClean="0"/>
              <a:t>    </a:t>
            </a:r>
          </a:p>
          <a:p>
            <a:r>
              <a:rPr lang="he-IL" sz="1400" dirty="0" smtClean="0"/>
              <a:t>בספין אקו משתמשים בפולס </a:t>
            </a:r>
            <a:r>
              <a:rPr lang="en-US" sz="1400" dirty="0" smtClean="0"/>
              <a:t>180°</a:t>
            </a:r>
            <a:r>
              <a:rPr lang="he-IL" sz="1400" dirty="0" smtClean="0"/>
              <a:t>על מנת להכניס את הספינים לפאזה בעוד </a:t>
            </a:r>
            <a:r>
              <a:rPr lang="he-IL" sz="1400" dirty="0" err="1" smtClean="0"/>
              <a:t>בגרדיאנט</a:t>
            </a:r>
            <a:r>
              <a:rPr lang="he-IL" sz="1400" dirty="0" smtClean="0"/>
              <a:t> אקו לא משתמשים בפולס </a:t>
            </a:r>
            <a:r>
              <a:rPr lang="en-US" sz="1400" dirty="0" smtClean="0"/>
              <a:t>180°</a:t>
            </a:r>
            <a:r>
              <a:rPr lang="he-IL" sz="1400" dirty="0" smtClean="0"/>
              <a:t> אלא </a:t>
            </a:r>
            <a:r>
              <a:rPr lang="he-IL" sz="1400" dirty="0" err="1" smtClean="0"/>
              <a:t>בגרדיאנט</a:t>
            </a:r>
            <a:r>
              <a:rPr lang="he-IL" sz="1400" dirty="0" smtClean="0"/>
              <a:t> . להבדלים אלה יש מספר השלכות , בגלל שרק פולס אחד משודר </a:t>
            </a:r>
            <a:r>
              <a:rPr lang="he-IL" sz="1400" dirty="0" err="1" smtClean="0"/>
              <a:t>וה</a:t>
            </a:r>
            <a:r>
              <a:rPr lang="he-IL" sz="1400" dirty="0" smtClean="0"/>
              <a:t>- </a:t>
            </a:r>
            <a:r>
              <a:rPr lang="en-US" sz="1400" dirty="0" smtClean="0"/>
              <a:t>Flip Angle</a:t>
            </a:r>
            <a:r>
              <a:rPr lang="he-IL" sz="1400" dirty="0" smtClean="0"/>
              <a:t> קטנה ניתן להשתמש בזמני </a:t>
            </a:r>
            <a:r>
              <a:rPr lang="en-US" sz="1400" dirty="0" smtClean="0"/>
              <a:t>TE</a:t>
            </a:r>
            <a:r>
              <a:rPr lang="he-IL" sz="1400" dirty="0" smtClean="0"/>
              <a:t> , </a:t>
            </a:r>
            <a:r>
              <a:rPr lang="en-US" sz="1400" dirty="0" smtClean="0"/>
              <a:t>TR</a:t>
            </a:r>
            <a:r>
              <a:rPr lang="he-IL" sz="1400" dirty="0" smtClean="0"/>
              <a:t> קצרים מה שמקצר משמעותי את זמן הסריקה </a:t>
            </a:r>
            <a:r>
              <a:rPr lang="he-IL" sz="1400" dirty="0" err="1" smtClean="0"/>
              <a:t>בגרדיאנט</a:t>
            </a:r>
            <a:r>
              <a:rPr lang="he-IL" sz="1400" dirty="0" smtClean="0"/>
              <a:t> אקו . אבל בגלל </a:t>
            </a:r>
            <a:r>
              <a:rPr lang="he-IL" sz="1400" dirty="0" err="1" smtClean="0"/>
              <a:t>שבגרדיאנט</a:t>
            </a:r>
            <a:r>
              <a:rPr lang="he-IL" sz="1400" dirty="0" smtClean="0"/>
              <a:t> אקו משתמשים </a:t>
            </a:r>
            <a:r>
              <a:rPr lang="he-IL" sz="1400" dirty="0" err="1" smtClean="0"/>
              <a:t>בגרדיאנט</a:t>
            </a:r>
            <a:r>
              <a:rPr lang="he-IL" sz="1400" dirty="0" smtClean="0"/>
              <a:t> להכנסת הספינים לפאזה ולא בפולס </a:t>
            </a:r>
            <a:r>
              <a:rPr lang="en-US" sz="1400" dirty="0" smtClean="0"/>
              <a:t>180°</a:t>
            </a:r>
            <a:r>
              <a:rPr lang="he-IL" sz="1400" dirty="0" smtClean="0"/>
              <a:t> לא מתבטלת היציאה מפאזה כתוצאה מאי הומוגניות של השדה המגנטי ולכן קשה להשיג תמונות בשקלול </a:t>
            </a:r>
            <a:r>
              <a:rPr lang="en-US" sz="1400" dirty="0" smtClean="0"/>
              <a:t>T2</a:t>
            </a:r>
            <a:r>
              <a:rPr lang="he-IL" sz="1400" dirty="0" smtClean="0"/>
              <a:t> </a:t>
            </a:r>
            <a:r>
              <a:rPr lang="he-IL" sz="1400" dirty="0" err="1" smtClean="0"/>
              <a:t>בגרדיאנט</a:t>
            </a:r>
            <a:r>
              <a:rPr lang="he-IL" sz="1400" dirty="0" smtClean="0"/>
              <a:t> אקו והתמונות ברצף זה בשקלול </a:t>
            </a:r>
            <a:r>
              <a:rPr lang="en-US" sz="1400" dirty="0" smtClean="0"/>
              <a:t>T2*</a:t>
            </a:r>
            <a:r>
              <a:rPr lang="he-IL" sz="1400" dirty="0" smtClean="0"/>
              <a:t> ולכן רצף </a:t>
            </a:r>
            <a:r>
              <a:rPr lang="en-US" sz="1400" dirty="0" smtClean="0"/>
              <a:t>GE</a:t>
            </a:r>
            <a:r>
              <a:rPr lang="he-IL" sz="1400" dirty="0" smtClean="0"/>
              <a:t> רגיש לאי הומוגניות של השדה </a:t>
            </a:r>
            <a:r>
              <a:rPr lang="he-IL" sz="1400" dirty="0" err="1" smtClean="0"/>
              <a:t>וה</a:t>
            </a:r>
            <a:r>
              <a:rPr lang="he-IL" sz="1400" dirty="0" smtClean="0"/>
              <a:t>- </a:t>
            </a:r>
            <a:r>
              <a:rPr lang="en-US" sz="1400" dirty="0" smtClean="0"/>
              <a:t>SNR</a:t>
            </a:r>
            <a:r>
              <a:rPr lang="he-IL" sz="1400" dirty="0" smtClean="0"/>
              <a:t> בספין אקו גבוה מאשר ב- </a:t>
            </a:r>
            <a:r>
              <a:rPr lang="en-US" sz="1400" dirty="0" smtClean="0"/>
              <a:t>GE</a:t>
            </a:r>
            <a:r>
              <a:rPr lang="he-IL" sz="1400" dirty="0" smtClean="0"/>
              <a:t> .</a:t>
            </a:r>
            <a:r>
              <a:rPr lang="he-IL" sz="1400" dirty="0" err="1" smtClean="0"/>
              <a:t>בגרדיאנט</a:t>
            </a:r>
            <a:r>
              <a:rPr lang="he-IL" sz="1400" dirty="0" smtClean="0"/>
              <a:t> אקו הנבדק חשוף פחות ל- </a:t>
            </a:r>
            <a:r>
              <a:rPr lang="en-US" sz="1400" dirty="0" smtClean="0"/>
              <a:t>RF</a:t>
            </a:r>
            <a:r>
              <a:rPr lang="he-IL" sz="1400" dirty="0" smtClean="0"/>
              <a:t> . ספין אקו מספק לנו תמונות </a:t>
            </a:r>
            <a:r>
              <a:rPr lang="en-US" sz="1400" dirty="0" smtClean="0"/>
              <a:t>T1</a:t>
            </a:r>
            <a:r>
              <a:rPr lang="he-IL" sz="1400" dirty="0" smtClean="0"/>
              <a:t> מצוינות בנוסף לתמונות </a:t>
            </a:r>
            <a:r>
              <a:rPr lang="en-US" sz="1400" dirty="0" smtClean="0"/>
              <a:t>T2</a:t>
            </a:r>
            <a:r>
              <a:rPr lang="he-IL" sz="1400" dirty="0" smtClean="0"/>
              <a:t> ..</a:t>
            </a:r>
            <a:endParaRPr lang="he-IL" sz="1400" dirty="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a:hlinkClick r:id="rId2"/>
          </p:cNvPr>
          <p:cNvPicPr>
            <a:picLocks noChangeAspect="1" noChangeArrowheads="1"/>
          </p:cNvPicPr>
          <p:nvPr/>
        </p:nvPicPr>
        <p:blipFill>
          <a:blip r:embed="rId3" cstate="print"/>
          <a:srcRect/>
          <a:stretch>
            <a:fillRect/>
          </a:stretch>
        </p:blipFill>
        <p:spPr bwMode="auto">
          <a:xfrm>
            <a:off x="1835696" y="188640"/>
            <a:ext cx="6030074" cy="3464595"/>
          </a:xfrm>
          <a:prstGeom prst="rect">
            <a:avLst/>
          </a:prstGeom>
          <a:noFill/>
          <a:ln w="9525">
            <a:noFill/>
            <a:miter lim="800000"/>
            <a:headEnd/>
            <a:tailEnd/>
          </a:ln>
        </p:spPr>
      </p:pic>
      <p:sp>
        <p:nvSpPr>
          <p:cNvPr id="3" name="TextBox 2"/>
          <p:cNvSpPr txBox="1"/>
          <p:nvPr/>
        </p:nvSpPr>
        <p:spPr>
          <a:xfrm>
            <a:off x="1331640" y="3789040"/>
            <a:ext cx="7128792" cy="2585323"/>
          </a:xfrm>
          <a:prstGeom prst="rect">
            <a:avLst/>
          </a:prstGeom>
          <a:noFill/>
        </p:spPr>
        <p:txBody>
          <a:bodyPr wrap="square" rtlCol="1">
            <a:spAutoFit/>
          </a:bodyPr>
          <a:lstStyle/>
          <a:p>
            <a:r>
              <a:rPr lang="he-IL" dirty="0" smtClean="0"/>
              <a:t>קובעים את ה- </a:t>
            </a:r>
            <a:r>
              <a:rPr lang="en-US" dirty="0" smtClean="0"/>
              <a:t>TR</a:t>
            </a:r>
            <a:r>
              <a:rPr lang="he-IL" dirty="0" smtClean="0"/>
              <a:t> ו- </a:t>
            </a:r>
            <a:r>
              <a:rPr lang="en-US" dirty="0" smtClean="0"/>
              <a:t>TE</a:t>
            </a:r>
            <a:r>
              <a:rPr lang="he-IL" dirty="0" smtClean="0"/>
              <a:t> בהתאם לשקלול התמונה הרצוי : </a:t>
            </a:r>
            <a:r>
              <a:rPr lang="en-US" dirty="0" smtClean="0"/>
              <a:t>T2</a:t>
            </a:r>
            <a:r>
              <a:rPr lang="he-IL" dirty="0" smtClean="0"/>
              <a:t>, </a:t>
            </a:r>
            <a:r>
              <a:rPr lang="en-US" dirty="0" smtClean="0"/>
              <a:t>T1</a:t>
            </a:r>
            <a:r>
              <a:rPr lang="he-IL" dirty="0" smtClean="0"/>
              <a:t> או </a:t>
            </a:r>
            <a:r>
              <a:rPr lang="en-US" dirty="0" smtClean="0"/>
              <a:t>PD</a:t>
            </a:r>
            <a:r>
              <a:rPr lang="he-IL" dirty="0" smtClean="0"/>
              <a:t> </a:t>
            </a:r>
          </a:p>
          <a:p>
            <a:r>
              <a:rPr lang="he-IL" dirty="0" smtClean="0"/>
              <a:t>בהתאם למיקום שקובעים בו את ה- </a:t>
            </a:r>
            <a:r>
              <a:rPr lang="en-US" dirty="0" smtClean="0"/>
              <a:t>TE</a:t>
            </a:r>
            <a:r>
              <a:rPr lang="he-IL" dirty="0" smtClean="0"/>
              <a:t> ממקמים את </a:t>
            </a:r>
            <a:r>
              <a:rPr lang="en-US" dirty="0" smtClean="0"/>
              <a:t>Read Out GR</a:t>
            </a:r>
            <a:endParaRPr lang="ar-SA" dirty="0" smtClean="0"/>
          </a:p>
          <a:p>
            <a:r>
              <a:rPr lang="he-IL" dirty="0" smtClean="0"/>
              <a:t>באמצע הדרך בין פולס</a:t>
            </a:r>
            <a:r>
              <a:rPr lang="en-US" dirty="0" smtClean="0"/>
              <a:t> 90° </a:t>
            </a:r>
            <a:r>
              <a:rPr lang="he-IL" dirty="0" smtClean="0"/>
              <a:t>ל- </a:t>
            </a:r>
            <a:r>
              <a:rPr lang="en-US" dirty="0" smtClean="0"/>
              <a:t>TE</a:t>
            </a:r>
            <a:r>
              <a:rPr lang="he-IL" dirty="0" smtClean="0"/>
              <a:t> , </a:t>
            </a:r>
            <a:r>
              <a:rPr lang="en-US" dirty="0" smtClean="0"/>
              <a:t>TE/2</a:t>
            </a:r>
            <a:r>
              <a:rPr lang="he-IL" dirty="0" smtClean="0"/>
              <a:t> ממקמים את פולס </a:t>
            </a:r>
            <a:r>
              <a:rPr lang="en-US" dirty="0" smtClean="0"/>
              <a:t>180°</a:t>
            </a:r>
            <a:r>
              <a:rPr lang="he-IL" dirty="0" smtClean="0"/>
              <a:t> </a:t>
            </a:r>
            <a:endParaRPr lang="en-US" dirty="0" smtClean="0"/>
          </a:p>
          <a:p>
            <a:r>
              <a:rPr lang="he-IL" dirty="0" smtClean="0"/>
              <a:t>בכל פעם שמשדרים פולס </a:t>
            </a:r>
            <a:r>
              <a:rPr lang="en-US" dirty="0" smtClean="0"/>
              <a:t>90°</a:t>
            </a:r>
            <a:r>
              <a:rPr lang="he-IL" dirty="0" smtClean="0"/>
              <a:t> ו- </a:t>
            </a:r>
            <a:r>
              <a:rPr lang="en-US" dirty="0" smtClean="0"/>
              <a:t>180°</a:t>
            </a:r>
            <a:r>
              <a:rPr lang="he-IL" dirty="0" smtClean="0"/>
              <a:t> מפעילים </a:t>
            </a:r>
            <a:r>
              <a:rPr lang="he-IL" dirty="0" err="1" smtClean="0"/>
              <a:t>גרדיאנט</a:t>
            </a:r>
            <a:r>
              <a:rPr lang="he-IL" dirty="0" smtClean="0"/>
              <a:t> בוחר החתך</a:t>
            </a:r>
          </a:p>
          <a:p>
            <a:r>
              <a:rPr lang="he-IL" dirty="0" smtClean="0"/>
              <a:t>בכל </a:t>
            </a:r>
            <a:r>
              <a:rPr lang="en-US" dirty="0" smtClean="0"/>
              <a:t>TR</a:t>
            </a:r>
            <a:r>
              <a:rPr lang="he-IL" dirty="0" smtClean="0"/>
              <a:t> מופעל </a:t>
            </a:r>
            <a:r>
              <a:rPr lang="he-IL" dirty="0" err="1" smtClean="0"/>
              <a:t>גרדיאנט</a:t>
            </a:r>
            <a:r>
              <a:rPr lang="he-IL" dirty="0" smtClean="0"/>
              <a:t> מקודד הפאזה בעוצמה שונה ומתמלאת שורה במרחב </a:t>
            </a:r>
            <a:r>
              <a:rPr lang="en-US" dirty="0" smtClean="0"/>
              <a:t>K</a:t>
            </a:r>
          </a:p>
          <a:p>
            <a:r>
              <a:rPr lang="he-IL" dirty="0" smtClean="0"/>
              <a:t>ברכישת התמונה ה- </a:t>
            </a:r>
            <a:r>
              <a:rPr lang="en-US" dirty="0" smtClean="0"/>
              <a:t>RF</a:t>
            </a:r>
            <a:r>
              <a:rPr lang="he-IL" dirty="0" smtClean="0"/>
              <a:t> , </a:t>
            </a:r>
            <a:r>
              <a:rPr lang="en-US" dirty="0" err="1" smtClean="0"/>
              <a:t>Gss</a:t>
            </a:r>
            <a:r>
              <a:rPr lang="he-IL" dirty="0" smtClean="0"/>
              <a:t> , </a:t>
            </a:r>
            <a:r>
              <a:rPr lang="en-US" dirty="0" err="1" smtClean="0"/>
              <a:t>Gfe</a:t>
            </a:r>
            <a:r>
              <a:rPr lang="he-IL" dirty="0" smtClean="0"/>
              <a:t> קבועים , השינוי רק ב- </a:t>
            </a:r>
            <a:r>
              <a:rPr lang="en-US" dirty="0" err="1" smtClean="0"/>
              <a:t>Gpe</a:t>
            </a:r>
            <a:r>
              <a:rPr lang="he-IL" dirty="0" smtClean="0"/>
              <a:t> </a:t>
            </a:r>
          </a:p>
          <a:p>
            <a:r>
              <a:rPr lang="he-IL" dirty="0" err="1" smtClean="0"/>
              <a:t>גרדיאנט</a:t>
            </a:r>
            <a:r>
              <a:rPr lang="he-IL" dirty="0" smtClean="0"/>
              <a:t> מקודד הפאזה קובע איזה שורה במרחב </a:t>
            </a:r>
            <a:r>
              <a:rPr lang="en-US" dirty="0" smtClean="0"/>
              <a:t>K</a:t>
            </a:r>
            <a:r>
              <a:rPr lang="he-IL" dirty="0" smtClean="0"/>
              <a:t> מתמלאת</a:t>
            </a:r>
            <a:endParaRPr lang="en-US" dirty="0" smtClean="0"/>
          </a:p>
          <a:p>
            <a:endParaRPr lang="he-IL" dirty="0" smtClean="0"/>
          </a:p>
          <a:p>
            <a:r>
              <a:rPr lang="he-IL" dirty="0" smtClean="0"/>
              <a:t> </a:t>
            </a:r>
            <a:endParaRPr lang="he-IL" dirty="0"/>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hlinkClick r:id="rId2"/>
          </p:cNvPr>
          <p:cNvPicPr>
            <a:picLocks noChangeAspect="1" noChangeArrowheads="1"/>
          </p:cNvPicPr>
          <p:nvPr/>
        </p:nvPicPr>
        <p:blipFill>
          <a:blip r:embed="rId3" cstate="print"/>
          <a:srcRect/>
          <a:stretch>
            <a:fillRect/>
          </a:stretch>
        </p:blipFill>
        <p:spPr bwMode="auto">
          <a:xfrm>
            <a:off x="1043608" y="836712"/>
            <a:ext cx="7902248" cy="4648924"/>
          </a:xfrm>
          <a:prstGeom prst="rect">
            <a:avLst/>
          </a:prstGeom>
          <a:noFill/>
          <a:ln w="9525">
            <a:noFill/>
            <a:miter lim="800000"/>
            <a:headEnd/>
            <a:tailEnd/>
          </a:ln>
        </p:spPr>
      </p:pic>
      <p:pic>
        <p:nvPicPr>
          <p:cNvPr id="2050" name="Picture 2"/>
          <p:cNvPicPr>
            <a:picLocks noChangeAspect="1" noChangeArrowheads="1"/>
          </p:cNvPicPr>
          <p:nvPr/>
        </p:nvPicPr>
        <p:blipFill>
          <a:blip r:embed="rId4" cstate="print"/>
          <a:srcRect/>
          <a:stretch>
            <a:fillRect/>
          </a:stretch>
        </p:blipFill>
        <p:spPr bwMode="auto">
          <a:xfrm>
            <a:off x="3851920" y="188640"/>
            <a:ext cx="1866900" cy="400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a:hlinkClick r:id="rId2"/>
          </p:cNvPr>
          <p:cNvPicPr>
            <a:picLocks noChangeAspect="1" noChangeArrowheads="1"/>
          </p:cNvPicPr>
          <p:nvPr/>
        </p:nvPicPr>
        <p:blipFill>
          <a:blip r:embed="rId3" cstate="print"/>
          <a:srcRect/>
          <a:stretch>
            <a:fillRect/>
          </a:stretch>
        </p:blipFill>
        <p:spPr bwMode="auto">
          <a:xfrm>
            <a:off x="6372200" y="116632"/>
            <a:ext cx="2448272" cy="2567120"/>
          </a:xfrm>
          <a:prstGeom prst="rect">
            <a:avLst/>
          </a:prstGeom>
          <a:noFill/>
          <a:ln w="9525">
            <a:noFill/>
            <a:miter lim="800000"/>
            <a:headEnd/>
            <a:tailEnd/>
          </a:ln>
        </p:spPr>
      </p:pic>
      <p:sp>
        <p:nvSpPr>
          <p:cNvPr id="3" name="TextBox 2"/>
          <p:cNvSpPr txBox="1"/>
          <p:nvPr/>
        </p:nvSpPr>
        <p:spPr>
          <a:xfrm>
            <a:off x="6444208" y="2636912"/>
            <a:ext cx="2448272" cy="461665"/>
          </a:xfrm>
          <a:prstGeom prst="rect">
            <a:avLst/>
          </a:prstGeom>
          <a:noFill/>
        </p:spPr>
        <p:txBody>
          <a:bodyPr wrap="square" rtlCol="1">
            <a:spAutoFit/>
          </a:bodyPr>
          <a:lstStyle/>
          <a:p>
            <a:r>
              <a:rPr lang="he-IL" sz="1200" dirty="0" smtClean="0"/>
              <a:t>נניח ויש שלושה ספינים באותה פאזה לאחר פולס 90</a:t>
            </a:r>
            <a:endParaRPr lang="he-IL" sz="1200" dirty="0"/>
          </a:p>
        </p:txBody>
      </p:sp>
      <p:pic>
        <p:nvPicPr>
          <p:cNvPr id="5124" name="Picture 4">
            <a:hlinkClick r:id="rId2"/>
          </p:cNvPr>
          <p:cNvPicPr>
            <a:picLocks noChangeAspect="1" noChangeArrowheads="1"/>
          </p:cNvPicPr>
          <p:nvPr/>
        </p:nvPicPr>
        <p:blipFill>
          <a:blip r:embed="rId4" cstate="print"/>
          <a:srcRect/>
          <a:stretch>
            <a:fillRect/>
          </a:stretch>
        </p:blipFill>
        <p:spPr bwMode="auto">
          <a:xfrm>
            <a:off x="3275856" y="188640"/>
            <a:ext cx="2785507" cy="2344862"/>
          </a:xfrm>
          <a:prstGeom prst="rect">
            <a:avLst/>
          </a:prstGeom>
          <a:noFill/>
          <a:ln w="9525">
            <a:noFill/>
            <a:miter lim="800000"/>
            <a:headEnd/>
            <a:tailEnd/>
          </a:ln>
        </p:spPr>
      </p:pic>
      <p:sp>
        <p:nvSpPr>
          <p:cNvPr id="6" name="TextBox 5"/>
          <p:cNvSpPr txBox="1"/>
          <p:nvPr/>
        </p:nvSpPr>
        <p:spPr>
          <a:xfrm>
            <a:off x="3131840" y="2564904"/>
            <a:ext cx="2880320" cy="461665"/>
          </a:xfrm>
          <a:prstGeom prst="rect">
            <a:avLst/>
          </a:prstGeom>
          <a:noFill/>
        </p:spPr>
        <p:txBody>
          <a:bodyPr wrap="square" rtlCol="1">
            <a:spAutoFit/>
          </a:bodyPr>
          <a:lstStyle/>
          <a:p>
            <a:r>
              <a:rPr lang="he-IL" sz="1200" dirty="0" smtClean="0"/>
              <a:t>לאחר זמן מה הספינים יוצאים מהפאזה בגלל מהירויות שונות כתוצאה מ- </a:t>
            </a:r>
            <a:r>
              <a:rPr lang="en-US" sz="1200" dirty="0" smtClean="0"/>
              <a:t>t2*</a:t>
            </a:r>
            <a:endParaRPr lang="he-IL" sz="1200" dirty="0"/>
          </a:p>
        </p:txBody>
      </p:sp>
      <p:pic>
        <p:nvPicPr>
          <p:cNvPr id="5125" name="Picture 5">
            <a:hlinkClick r:id="rId2"/>
          </p:cNvPr>
          <p:cNvPicPr>
            <a:picLocks noChangeAspect="1" noChangeArrowheads="1"/>
          </p:cNvPicPr>
          <p:nvPr/>
        </p:nvPicPr>
        <p:blipFill>
          <a:blip r:embed="rId5" cstate="print"/>
          <a:srcRect/>
          <a:stretch>
            <a:fillRect/>
          </a:stretch>
        </p:blipFill>
        <p:spPr bwMode="auto">
          <a:xfrm>
            <a:off x="323528" y="188640"/>
            <a:ext cx="2617040" cy="2398589"/>
          </a:xfrm>
          <a:prstGeom prst="rect">
            <a:avLst/>
          </a:prstGeom>
          <a:noFill/>
          <a:ln w="9525">
            <a:noFill/>
            <a:miter lim="800000"/>
            <a:headEnd/>
            <a:tailEnd/>
          </a:ln>
        </p:spPr>
      </p:pic>
      <p:sp>
        <p:nvSpPr>
          <p:cNvPr id="8" name="TextBox 7"/>
          <p:cNvSpPr txBox="1"/>
          <p:nvPr/>
        </p:nvSpPr>
        <p:spPr>
          <a:xfrm>
            <a:off x="179512" y="2636912"/>
            <a:ext cx="2592288" cy="646331"/>
          </a:xfrm>
          <a:prstGeom prst="rect">
            <a:avLst/>
          </a:prstGeom>
          <a:noFill/>
        </p:spPr>
        <p:txBody>
          <a:bodyPr wrap="square" rtlCol="1">
            <a:spAutoFit/>
          </a:bodyPr>
          <a:lstStyle/>
          <a:p>
            <a:r>
              <a:rPr lang="he-IL" sz="1200" dirty="0" smtClean="0"/>
              <a:t>בזמן מסוים משדרים פולס 180 שהופך מיקום הספינים כמו מראה המהיר מאחור והאיטי מלפנים</a:t>
            </a:r>
            <a:endParaRPr lang="he-IL" sz="1200" dirty="0"/>
          </a:p>
        </p:txBody>
      </p:sp>
      <p:sp>
        <p:nvSpPr>
          <p:cNvPr id="10" name="TextBox 9"/>
          <p:cNvSpPr txBox="1"/>
          <p:nvPr/>
        </p:nvSpPr>
        <p:spPr>
          <a:xfrm>
            <a:off x="2987824" y="6165304"/>
            <a:ext cx="2880320" cy="461665"/>
          </a:xfrm>
          <a:prstGeom prst="rect">
            <a:avLst/>
          </a:prstGeom>
          <a:noFill/>
        </p:spPr>
        <p:txBody>
          <a:bodyPr wrap="square" rtlCol="1">
            <a:spAutoFit/>
          </a:bodyPr>
          <a:lstStyle/>
          <a:p>
            <a:r>
              <a:rPr lang="he-IL" sz="1200" dirty="0" smtClean="0"/>
              <a:t>ובנקודה מסוימת המהירים ידביקו את האיטיים וזה מתרחש בדיוק בזמן </a:t>
            </a:r>
            <a:r>
              <a:rPr lang="en-US" sz="1200" dirty="0" smtClean="0"/>
              <a:t>TE</a:t>
            </a:r>
            <a:r>
              <a:rPr lang="he-IL" sz="1200" dirty="0" smtClean="0"/>
              <a:t> זמן קריאת הסיגנל</a:t>
            </a:r>
            <a:endParaRPr lang="he-IL" sz="1200" dirty="0"/>
          </a:p>
        </p:txBody>
      </p:sp>
      <p:pic>
        <p:nvPicPr>
          <p:cNvPr id="5128" name="Picture 8">
            <a:hlinkClick r:id="rId2"/>
          </p:cNvPr>
          <p:cNvPicPr>
            <a:picLocks noChangeAspect="1" noChangeArrowheads="1"/>
          </p:cNvPicPr>
          <p:nvPr/>
        </p:nvPicPr>
        <p:blipFill>
          <a:blip r:embed="rId6" cstate="print"/>
          <a:srcRect/>
          <a:stretch>
            <a:fillRect/>
          </a:stretch>
        </p:blipFill>
        <p:spPr bwMode="auto">
          <a:xfrm>
            <a:off x="6007804" y="4077072"/>
            <a:ext cx="2974280" cy="2264967"/>
          </a:xfrm>
          <a:prstGeom prst="rect">
            <a:avLst/>
          </a:prstGeom>
          <a:noFill/>
          <a:ln w="9525">
            <a:noFill/>
            <a:miter lim="800000"/>
            <a:headEnd/>
            <a:tailEnd/>
          </a:ln>
        </p:spPr>
      </p:pic>
      <p:sp>
        <p:nvSpPr>
          <p:cNvPr id="14" name="TextBox 13"/>
          <p:cNvSpPr txBox="1"/>
          <p:nvPr/>
        </p:nvSpPr>
        <p:spPr>
          <a:xfrm>
            <a:off x="5724127" y="6381328"/>
            <a:ext cx="3418285" cy="475085"/>
          </a:xfrm>
          <a:prstGeom prst="rect">
            <a:avLst/>
          </a:prstGeom>
          <a:noFill/>
        </p:spPr>
        <p:txBody>
          <a:bodyPr wrap="square" rtlCol="1">
            <a:spAutoFit/>
          </a:bodyPr>
          <a:lstStyle/>
          <a:p>
            <a:r>
              <a:rPr lang="he-IL" sz="1200" dirty="0" smtClean="0"/>
              <a:t>פולס 180 ממוקם במחצית זמן </a:t>
            </a:r>
            <a:r>
              <a:rPr lang="en-US" sz="1200" dirty="0" smtClean="0"/>
              <a:t>TE</a:t>
            </a:r>
            <a:r>
              <a:rPr lang="he-IL" sz="1200" dirty="0" smtClean="0"/>
              <a:t>,לאחר פולס 180 הספינים ימשיכו במהירויות שלהם </a:t>
            </a:r>
            <a:endParaRPr lang="he-IL" sz="1200" dirty="0"/>
          </a:p>
        </p:txBody>
      </p:sp>
      <p:pic>
        <p:nvPicPr>
          <p:cNvPr id="5129" name="Picture 9">
            <a:hlinkClick r:id="rId2"/>
          </p:cNvPr>
          <p:cNvPicPr>
            <a:picLocks noChangeAspect="1" noChangeArrowheads="1"/>
          </p:cNvPicPr>
          <p:nvPr/>
        </p:nvPicPr>
        <p:blipFill>
          <a:blip r:embed="rId7" cstate="print"/>
          <a:srcRect/>
          <a:stretch>
            <a:fillRect/>
          </a:stretch>
        </p:blipFill>
        <p:spPr bwMode="auto">
          <a:xfrm>
            <a:off x="3059832" y="4005064"/>
            <a:ext cx="2808312" cy="2124482"/>
          </a:xfrm>
          <a:prstGeom prst="rect">
            <a:avLst/>
          </a:prstGeom>
          <a:noFill/>
          <a:ln w="9525">
            <a:noFill/>
            <a:miter lim="800000"/>
            <a:headEnd/>
            <a:tailEnd/>
          </a:ln>
        </p:spPr>
      </p:pic>
      <p:pic>
        <p:nvPicPr>
          <p:cNvPr id="5130" name="Picture 10">
            <a:hlinkClick r:id="rId2"/>
          </p:cNvPr>
          <p:cNvPicPr>
            <a:picLocks noChangeAspect="1" noChangeArrowheads="1"/>
          </p:cNvPicPr>
          <p:nvPr/>
        </p:nvPicPr>
        <p:blipFill>
          <a:blip r:embed="rId8" cstate="print"/>
          <a:srcRect/>
          <a:stretch>
            <a:fillRect/>
          </a:stretch>
        </p:blipFill>
        <p:spPr bwMode="auto">
          <a:xfrm>
            <a:off x="107505" y="3988206"/>
            <a:ext cx="2808312" cy="2193519"/>
          </a:xfrm>
          <a:prstGeom prst="rect">
            <a:avLst/>
          </a:prstGeom>
          <a:noFill/>
          <a:ln w="9525">
            <a:noFill/>
            <a:miter lim="800000"/>
            <a:headEnd/>
            <a:tailEnd/>
          </a:ln>
        </p:spPr>
      </p:pic>
      <p:sp>
        <p:nvSpPr>
          <p:cNvPr id="17" name="TextBox 16"/>
          <p:cNvSpPr txBox="1"/>
          <p:nvPr/>
        </p:nvSpPr>
        <p:spPr>
          <a:xfrm>
            <a:off x="0" y="6093296"/>
            <a:ext cx="2808312" cy="461665"/>
          </a:xfrm>
          <a:prstGeom prst="rect">
            <a:avLst/>
          </a:prstGeom>
          <a:noFill/>
        </p:spPr>
        <p:txBody>
          <a:bodyPr wrap="square" rtlCol="1">
            <a:spAutoFit/>
          </a:bodyPr>
          <a:lstStyle/>
          <a:p>
            <a:r>
              <a:rPr lang="he-IL" sz="1200" dirty="0" smtClean="0"/>
              <a:t>המהירים שוב יקדימו את האיטיים ותיווצר יציאה מהפאזה , האקו שנוצר נקרא ספין אקו</a:t>
            </a:r>
            <a:endParaRPr lang="he-IL" sz="1200" dirty="0"/>
          </a:p>
        </p:txBody>
      </p:sp>
      <p:sp>
        <p:nvSpPr>
          <p:cNvPr id="15" name="TextBox 14"/>
          <p:cNvSpPr txBox="1"/>
          <p:nvPr/>
        </p:nvSpPr>
        <p:spPr>
          <a:xfrm>
            <a:off x="8604448" y="116632"/>
            <a:ext cx="216024" cy="369332"/>
          </a:xfrm>
          <a:prstGeom prst="rect">
            <a:avLst/>
          </a:prstGeom>
          <a:noFill/>
        </p:spPr>
        <p:txBody>
          <a:bodyPr wrap="square" rtlCol="1">
            <a:spAutoFit/>
          </a:bodyPr>
          <a:lstStyle/>
          <a:p>
            <a:r>
              <a:rPr lang="he-IL" dirty="0" smtClean="0"/>
              <a:t>א</a:t>
            </a:r>
            <a:endParaRPr lang="he-IL" dirty="0"/>
          </a:p>
        </p:txBody>
      </p:sp>
      <p:sp>
        <p:nvSpPr>
          <p:cNvPr id="16" name="TextBox 15"/>
          <p:cNvSpPr txBox="1"/>
          <p:nvPr/>
        </p:nvSpPr>
        <p:spPr>
          <a:xfrm>
            <a:off x="5796136" y="260648"/>
            <a:ext cx="216024" cy="369332"/>
          </a:xfrm>
          <a:prstGeom prst="rect">
            <a:avLst/>
          </a:prstGeom>
          <a:noFill/>
        </p:spPr>
        <p:txBody>
          <a:bodyPr wrap="square" rtlCol="1">
            <a:spAutoFit/>
          </a:bodyPr>
          <a:lstStyle/>
          <a:p>
            <a:r>
              <a:rPr lang="he-IL" dirty="0" smtClean="0"/>
              <a:t>ב</a:t>
            </a:r>
            <a:endParaRPr lang="he-IL" dirty="0"/>
          </a:p>
        </p:txBody>
      </p:sp>
      <p:sp>
        <p:nvSpPr>
          <p:cNvPr id="18" name="TextBox 17"/>
          <p:cNvSpPr txBox="1"/>
          <p:nvPr/>
        </p:nvSpPr>
        <p:spPr>
          <a:xfrm>
            <a:off x="2699792" y="116632"/>
            <a:ext cx="216024" cy="369332"/>
          </a:xfrm>
          <a:prstGeom prst="rect">
            <a:avLst/>
          </a:prstGeom>
          <a:noFill/>
        </p:spPr>
        <p:txBody>
          <a:bodyPr wrap="square" rtlCol="1">
            <a:spAutoFit/>
          </a:bodyPr>
          <a:lstStyle/>
          <a:p>
            <a:r>
              <a:rPr lang="he-IL" dirty="0" smtClean="0"/>
              <a:t>ג</a:t>
            </a:r>
            <a:endParaRPr lang="he-IL" dirty="0"/>
          </a:p>
        </p:txBody>
      </p:sp>
      <p:sp>
        <p:nvSpPr>
          <p:cNvPr id="19" name="TextBox 18"/>
          <p:cNvSpPr txBox="1"/>
          <p:nvPr/>
        </p:nvSpPr>
        <p:spPr>
          <a:xfrm>
            <a:off x="8748464" y="4077072"/>
            <a:ext cx="216024" cy="369332"/>
          </a:xfrm>
          <a:prstGeom prst="rect">
            <a:avLst/>
          </a:prstGeom>
          <a:noFill/>
        </p:spPr>
        <p:txBody>
          <a:bodyPr wrap="square" rtlCol="1">
            <a:spAutoFit/>
          </a:bodyPr>
          <a:lstStyle/>
          <a:p>
            <a:r>
              <a:rPr lang="he-IL" dirty="0" smtClean="0"/>
              <a:t>ד</a:t>
            </a:r>
            <a:endParaRPr lang="he-IL" dirty="0"/>
          </a:p>
        </p:txBody>
      </p:sp>
      <p:sp>
        <p:nvSpPr>
          <p:cNvPr id="20" name="TextBox 19"/>
          <p:cNvSpPr txBox="1"/>
          <p:nvPr/>
        </p:nvSpPr>
        <p:spPr>
          <a:xfrm>
            <a:off x="5652120" y="4005064"/>
            <a:ext cx="216024" cy="369332"/>
          </a:xfrm>
          <a:prstGeom prst="rect">
            <a:avLst/>
          </a:prstGeom>
          <a:noFill/>
        </p:spPr>
        <p:txBody>
          <a:bodyPr wrap="square" rtlCol="1">
            <a:spAutoFit/>
          </a:bodyPr>
          <a:lstStyle/>
          <a:p>
            <a:r>
              <a:rPr lang="he-IL" dirty="0" smtClean="0"/>
              <a:t>ה</a:t>
            </a:r>
            <a:endParaRPr lang="he-IL" dirty="0"/>
          </a:p>
        </p:txBody>
      </p:sp>
      <p:sp>
        <p:nvSpPr>
          <p:cNvPr id="21" name="TextBox 20"/>
          <p:cNvSpPr txBox="1"/>
          <p:nvPr/>
        </p:nvSpPr>
        <p:spPr>
          <a:xfrm>
            <a:off x="2699792" y="3933056"/>
            <a:ext cx="216024" cy="369332"/>
          </a:xfrm>
          <a:prstGeom prst="rect">
            <a:avLst/>
          </a:prstGeom>
          <a:noFill/>
        </p:spPr>
        <p:txBody>
          <a:bodyPr wrap="square" rtlCol="1">
            <a:spAutoFit/>
          </a:bodyPr>
          <a:lstStyle/>
          <a:p>
            <a:r>
              <a:rPr lang="he-IL" dirty="0" smtClean="0"/>
              <a:t>ו</a:t>
            </a:r>
            <a:endParaRPr lang="he-IL" dirty="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a:hlinkClick r:id="rId2"/>
          </p:cNvPr>
          <p:cNvPicPr>
            <a:picLocks noChangeAspect="1" noChangeArrowheads="1"/>
          </p:cNvPicPr>
          <p:nvPr/>
        </p:nvPicPr>
        <p:blipFill>
          <a:blip r:embed="rId3" cstate="print"/>
          <a:srcRect/>
          <a:stretch>
            <a:fillRect/>
          </a:stretch>
        </p:blipFill>
        <p:spPr bwMode="auto">
          <a:xfrm>
            <a:off x="755576" y="0"/>
            <a:ext cx="7639050" cy="5724525"/>
          </a:xfrm>
          <a:prstGeom prst="rect">
            <a:avLst/>
          </a:prstGeom>
          <a:noFill/>
          <a:ln w="9525">
            <a:noFill/>
            <a:miter lim="800000"/>
            <a:headEnd/>
            <a:tailEnd/>
          </a:ln>
        </p:spPr>
      </p:pic>
      <p:sp>
        <p:nvSpPr>
          <p:cNvPr id="3" name="TextBox 2"/>
          <p:cNvSpPr txBox="1"/>
          <p:nvPr/>
        </p:nvSpPr>
        <p:spPr>
          <a:xfrm>
            <a:off x="1475656" y="5589240"/>
            <a:ext cx="7128792" cy="1015663"/>
          </a:xfrm>
          <a:prstGeom prst="rect">
            <a:avLst/>
          </a:prstGeom>
          <a:noFill/>
        </p:spPr>
        <p:txBody>
          <a:bodyPr wrap="square" rtlCol="1">
            <a:spAutoFit/>
          </a:bodyPr>
          <a:lstStyle/>
          <a:p>
            <a:r>
              <a:rPr lang="he-IL" sz="1200" dirty="0" smtClean="0"/>
              <a:t>כשמתכננים את רצף ספין אקו , צריך לוודא שבזמן קריאת הסיגנל אין </a:t>
            </a:r>
            <a:r>
              <a:rPr lang="en-US" sz="1200" dirty="0" err="1" smtClean="0"/>
              <a:t>Dephasing</a:t>
            </a:r>
            <a:r>
              <a:rPr lang="he-IL" sz="1200" dirty="0" smtClean="0"/>
              <a:t> בכיוון </a:t>
            </a:r>
            <a:r>
              <a:rPr lang="en-US" sz="1200" dirty="0" smtClean="0"/>
              <a:t>GR.sl</a:t>
            </a:r>
            <a:r>
              <a:rPr lang="ar-SA" sz="1200" dirty="0" smtClean="0"/>
              <a:t> </a:t>
            </a:r>
            <a:r>
              <a:rPr lang="he-IL" sz="1200" dirty="0" smtClean="0"/>
              <a:t>ולא בכיוון </a:t>
            </a:r>
            <a:r>
              <a:rPr lang="en-US" sz="1200" dirty="0" err="1" smtClean="0"/>
              <a:t>GR.f</a:t>
            </a:r>
            <a:r>
              <a:rPr lang="he-IL" sz="1200" dirty="0" smtClean="0"/>
              <a:t> אלא רק בכיוון </a:t>
            </a:r>
            <a:r>
              <a:rPr lang="en-US" sz="1200" dirty="0" smtClean="0"/>
              <a:t>GR.ph</a:t>
            </a:r>
            <a:r>
              <a:rPr lang="he-IL" sz="1200" dirty="0" smtClean="0"/>
              <a:t> ולכן אחרי  </a:t>
            </a:r>
            <a:r>
              <a:rPr lang="he-IL" sz="1200" dirty="0" err="1" smtClean="0"/>
              <a:t>גרדיאנט</a:t>
            </a:r>
            <a:r>
              <a:rPr lang="he-IL" sz="1200" dirty="0" smtClean="0"/>
              <a:t> בוחר החתך שמופעל עם פולס 90 יש </a:t>
            </a:r>
            <a:r>
              <a:rPr lang="he-IL" sz="1200" dirty="0" err="1" smtClean="0"/>
              <a:t>גרדיאנט</a:t>
            </a:r>
            <a:r>
              <a:rPr lang="he-IL" sz="1200" dirty="0" smtClean="0"/>
              <a:t> שלילי על מנת שהספינים יכנסו לפאזה אחרי הפעלת </a:t>
            </a:r>
            <a:r>
              <a:rPr lang="he-IL" sz="1200" dirty="0" err="1" smtClean="0"/>
              <a:t>הגרדיאנט</a:t>
            </a:r>
            <a:r>
              <a:rPr lang="he-IL" sz="1200" dirty="0" smtClean="0"/>
              <a:t> עם פולס 180. באשר </a:t>
            </a:r>
            <a:r>
              <a:rPr lang="he-IL" sz="1200" dirty="0" err="1" smtClean="0"/>
              <a:t>לגרדינט</a:t>
            </a:r>
            <a:r>
              <a:rPr lang="he-IL" sz="1200" dirty="0" smtClean="0"/>
              <a:t> מקודד התדירות הוא מופעל בהתחלה לפני פולס ה- 180 מה שגורם ליציאה מהפאזה ופולס 180 הופך את הפאזה ועם הפעלת </a:t>
            </a:r>
            <a:r>
              <a:rPr lang="he-IL" sz="1200" dirty="0" err="1" smtClean="0"/>
              <a:t>הגרדיאנט</a:t>
            </a:r>
            <a:r>
              <a:rPr lang="he-IL" sz="1200" dirty="0" smtClean="0"/>
              <a:t> שוב לקריאת הסיגנל הספינים נכנסים לפאזה בדיוק בזמן ה- </a:t>
            </a:r>
            <a:r>
              <a:rPr lang="en-US" sz="1200" dirty="0" smtClean="0"/>
              <a:t>TE</a:t>
            </a:r>
            <a:r>
              <a:rPr lang="he-IL" sz="1200" dirty="0" smtClean="0"/>
              <a:t> . </a:t>
            </a:r>
            <a:endParaRPr lang="he-IL" sz="12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hlinkClick r:id="rId2"/>
          </p:cNvPr>
          <p:cNvPicPr>
            <a:picLocks noChangeAspect="1" noChangeArrowheads="1"/>
          </p:cNvPicPr>
          <p:nvPr/>
        </p:nvPicPr>
        <p:blipFill>
          <a:blip r:embed="rId3" cstate="print"/>
          <a:srcRect/>
          <a:stretch>
            <a:fillRect/>
          </a:stretch>
        </p:blipFill>
        <p:spPr bwMode="auto">
          <a:xfrm>
            <a:off x="0" y="476672"/>
            <a:ext cx="2880320" cy="2263109"/>
          </a:xfrm>
          <a:prstGeom prst="rect">
            <a:avLst/>
          </a:prstGeom>
          <a:noFill/>
          <a:ln w="9525">
            <a:noFill/>
            <a:miter lim="800000"/>
            <a:headEnd/>
            <a:tailEnd/>
          </a:ln>
        </p:spPr>
      </p:pic>
      <p:pic>
        <p:nvPicPr>
          <p:cNvPr id="3" name="Picture 5">
            <a:hlinkClick r:id="rId2"/>
          </p:cNvPr>
          <p:cNvPicPr>
            <a:picLocks noChangeAspect="1" noChangeArrowheads="1"/>
          </p:cNvPicPr>
          <p:nvPr/>
        </p:nvPicPr>
        <p:blipFill>
          <a:blip r:embed="rId4" cstate="print"/>
          <a:srcRect/>
          <a:stretch>
            <a:fillRect/>
          </a:stretch>
        </p:blipFill>
        <p:spPr bwMode="auto">
          <a:xfrm>
            <a:off x="2987824" y="476672"/>
            <a:ext cx="2982466" cy="2261870"/>
          </a:xfrm>
          <a:prstGeom prst="rect">
            <a:avLst/>
          </a:prstGeom>
          <a:noFill/>
          <a:ln w="9525">
            <a:noFill/>
            <a:miter lim="800000"/>
            <a:headEnd/>
            <a:tailEnd/>
          </a:ln>
        </p:spPr>
      </p:pic>
      <p:pic>
        <p:nvPicPr>
          <p:cNvPr id="4" name="Picture 6">
            <a:hlinkClick r:id="rId2"/>
          </p:cNvPr>
          <p:cNvPicPr>
            <a:picLocks noChangeAspect="1" noChangeArrowheads="1"/>
          </p:cNvPicPr>
          <p:nvPr/>
        </p:nvPicPr>
        <p:blipFill>
          <a:blip r:embed="rId5" cstate="print"/>
          <a:srcRect/>
          <a:stretch>
            <a:fillRect/>
          </a:stretch>
        </p:blipFill>
        <p:spPr bwMode="auto">
          <a:xfrm>
            <a:off x="6012160" y="476672"/>
            <a:ext cx="2962984" cy="2232248"/>
          </a:xfrm>
          <a:prstGeom prst="rect">
            <a:avLst/>
          </a:prstGeom>
          <a:noFill/>
          <a:ln w="9525">
            <a:noFill/>
            <a:miter lim="800000"/>
            <a:headEnd/>
            <a:tailEnd/>
          </a:ln>
        </p:spPr>
      </p:pic>
      <p:sp>
        <p:nvSpPr>
          <p:cNvPr id="5" name="TextBox 4"/>
          <p:cNvSpPr txBox="1"/>
          <p:nvPr/>
        </p:nvSpPr>
        <p:spPr>
          <a:xfrm>
            <a:off x="179512" y="2780928"/>
            <a:ext cx="8568952" cy="923330"/>
          </a:xfrm>
          <a:prstGeom prst="rect">
            <a:avLst/>
          </a:prstGeom>
          <a:noFill/>
        </p:spPr>
        <p:txBody>
          <a:bodyPr wrap="square" rtlCol="1">
            <a:spAutoFit/>
          </a:bodyPr>
          <a:lstStyle/>
          <a:p>
            <a:r>
              <a:rPr lang="he-IL" dirty="0" smtClean="0"/>
              <a:t>במישור האורכי הספינים שנמצאים למטה מבטלים את הספינים שנמצאים למעלה , אבל היות ויש למעלה יותר ספינים אנחנו נשארים עם מגנטיזציה אורכית </a:t>
            </a:r>
            <a:r>
              <a:rPr lang="en-US" dirty="0" smtClean="0"/>
              <a:t>longitudinal magnetization)</a:t>
            </a:r>
            <a:r>
              <a:rPr lang="he-IL" dirty="0" smtClean="0"/>
              <a:t> )</a:t>
            </a:r>
          </a:p>
          <a:p>
            <a:r>
              <a:rPr lang="he-IL" dirty="0" smtClean="0"/>
              <a:t>שהיא סך כל הספינים שלא התבטלו בכיוון השדה המגנטי הקבוע .</a:t>
            </a:r>
            <a:endParaRPr lang="he-IL" dirty="0"/>
          </a:p>
        </p:txBody>
      </p:sp>
      <p:pic>
        <p:nvPicPr>
          <p:cNvPr id="6" name="Picture 3">
            <a:hlinkClick r:id="rId6"/>
          </p:cNvPr>
          <p:cNvPicPr>
            <a:picLocks noChangeAspect="1" noChangeArrowheads="1"/>
          </p:cNvPicPr>
          <p:nvPr/>
        </p:nvPicPr>
        <p:blipFill>
          <a:blip r:embed="rId7" cstate="print"/>
          <a:srcRect/>
          <a:stretch>
            <a:fillRect/>
          </a:stretch>
        </p:blipFill>
        <p:spPr bwMode="auto">
          <a:xfrm>
            <a:off x="4499992" y="3933056"/>
            <a:ext cx="4095750" cy="2457450"/>
          </a:xfrm>
          <a:prstGeom prst="rect">
            <a:avLst/>
          </a:prstGeom>
          <a:noFill/>
          <a:ln w="9525">
            <a:noFill/>
            <a:miter lim="800000"/>
            <a:headEnd/>
            <a:tailEnd/>
          </a:ln>
        </p:spPr>
      </p:pic>
      <p:pic>
        <p:nvPicPr>
          <p:cNvPr id="7" name="Picture 2">
            <a:hlinkClick r:id="rId8"/>
          </p:cNvPr>
          <p:cNvPicPr>
            <a:picLocks noChangeAspect="1" noChangeArrowheads="1"/>
          </p:cNvPicPr>
          <p:nvPr/>
        </p:nvPicPr>
        <p:blipFill>
          <a:blip r:embed="rId9" cstate="print"/>
          <a:srcRect/>
          <a:stretch>
            <a:fillRect/>
          </a:stretch>
        </p:blipFill>
        <p:spPr bwMode="auto">
          <a:xfrm>
            <a:off x="899592" y="3933056"/>
            <a:ext cx="3096344" cy="2344516"/>
          </a:xfrm>
          <a:prstGeom prst="rect">
            <a:avLst/>
          </a:prstGeom>
          <a:noFill/>
          <a:ln w="9525">
            <a:noFill/>
            <a:miter lim="800000"/>
            <a:headEnd/>
            <a:tailEnd/>
          </a:ln>
        </p:spPr>
      </p:pic>
      <p:sp>
        <p:nvSpPr>
          <p:cNvPr id="8" name="מלבן 7"/>
          <p:cNvSpPr/>
          <p:nvPr/>
        </p:nvSpPr>
        <p:spPr>
          <a:xfrm>
            <a:off x="827584" y="6309320"/>
            <a:ext cx="7632848" cy="523220"/>
          </a:xfrm>
          <a:prstGeom prst="rect">
            <a:avLst/>
          </a:prstGeom>
        </p:spPr>
        <p:txBody>
          <a:bodyPr wrap="square">
            <a:spAutoFit/>
          </a:bodyPr>
          <a:lstStyle/>
          <a:p>
            <a:r>
              <a:rPr lang="he-IL" dirty="0" smtClean="0"/>
              <a:t>הווקטור הכולל של הפרש הספינים יוצר ווקטור מגנטי</a:t>
            </a:r>
            <a:r>
              <a:rPr lang="en-US" sz="1600" dirty="0" smtClean="0"/>
              <a:t>M</a:t>
            </a:r>
            <a:r>
              <a:rPr lang="en-US" sz="1200" dirty="0" smtClean="0"/>
              <a:t>Z </a:t>
            </a:r>
            <a:r>
              <a:rPr lang="he-IL" sz="1600" dirty="0" smtClean="0"/>
              <a:t> בכיוון השדה החיצוני </a:t>
            </a:r>
            <a:r>
              <a:rPr lang="en-US" sz="1600" dirty="0" smtClean="0"/>
              <a:t>B</a:t>
            </a:r>
            <a:r>
              <a:rPr lang="en-US" sz="1200" dirty="0" smtClean="0"/>
              <a:t>0</a:t>
            </a:r>
            <a:endParaRPr lang="he-IL" sz="1200" dirty="0" smtClean="0"/>
          </a:p>
          <a:p>
            <a:endParaRPr lang="he-IL" sz="1000" dirty="0"/>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hlinkClick r:id="rId2"/>
          </p:cNvPr>
          <p:cNvPicPr>
            <a:picLocks noChangeAspect="1" noChangeArrowheads="1"/>
          </p:cNvPicPr>
          <p:nvPr/>
        </p:nvPicPr>
        <p:blipFill>
          <a:blip r:embed="rId3" cstate="print"/>
          <a:srcRect/>
          <a:stretch>
            <a:fillRect/>
          </a:stretch>
        </p:blipFill>
        <p:spPr bwMode="auto">
          <a:xfrm>
            <a:off x="1691680" y="764704"/>
            <a:ext cx="5724525" cy="4829175"/>
          </a:xfrm>
          <a:prstGeom prst="rect">
            <a:avLst/>
          </a:prstGeom>
          <a:noFill/>
          <a:ln w="9525">
            <a:noFill/>
            <a:miter lim="800000"/>
            <a:headEnd/>
            <a:tailEnd/>
          </a:ln>
        </p:spPr>
      </p:pic>
      <p:sp>
        <p:nvSpPr>
          <p:cNvPr id="3" name="מלבן 2"/>
          <p:cNvSpPr/>
          <p:nvPr/>
        </p:nvSpPr>
        <p:spPr>
          <a:xfrm>
            <a:off x="1763688" y="5949280"/>
            <a:ext cx="4572000" cy="646331"/>
          </a:xfrm>
          <a:prstGeom prst="rect">
            <a:avLst/>
          </a:prstGeom>
        </p:spPr>
        <p:txBody>
          <a:bodyPr>
            <a:spAutoFit/>
          </a:bodyPr>
          <a:lstStyle/>
          <a:p>
            <a:r>
              <a:rPr lang="he-IL" sz="1200" dirty="0" smtClean="0"/>
              <a:t>אופציה אחרת לתכנון הפעלת </a:t>
            </a:r>
            <a:r>
              <a:rPr lang="he-IL" sz="1200" dirty="0" err="1" smtClean="0"/>
              <a:t>גרדיאנט</a:t>
            </a:r>
            <a:r>
              <a:rPr lang="he-IL" sz="1200" dirty="0" smtClean="0"/>
              <a:t> מקודד התדירות היא הפעלתו ההתחלתית אחרי פולס 180 ואז </a:t>
            </a:r>
            <a:r>
              <a:rPr lang="he-IL" sz="1200" dirty="0" err="1" smtClean="0"/>
              <a:t>הגרדיאנט</a:t>
            </a:r>
            <a:r>
              <a:rPr lang="he-IL" sz="1200" dirty="0" smtClean="0"/>
              <a:t> ההתחלתי אמור להיות שלילי. בכל </a:t>
            </a:r>
            <a:r>
              <a:rPr lang="en-US" sz="1200" dirty="0" smtClean="0"/>
              <a:t>TR</a:t>
            </a:r>
            <a:r>
              <a:rPr lang="he-IL" sz="1200" dirty="0" smtClean="0"/>
              <a:t> ה- </a:t>
            </a:r>
            <a:r>
              <a:rPr lang="en-US" sz="1200" dirty="0" smtClean="0"/>
              <a:t>RF , GR.sl , </a:t>
            </a:r>
            <a:r>
              <a:rPr lang="en-US" sz="1200" dirty="0" err="1" smtClean="0"/>
              <a:t>GR.f</a:t>
            </a:r>
            <a:r>
              <a:rPr lang="en-US" sz="1200" dirty="0" smtClean="0"/>
              <a:t>  </a:t>
            </a:r>
            <a:r>
              <a:rPr lang="he-IL" sz="1200" dirty="0" smtClean="0"/>
              <a:t> קבועים ומה שמשתנה זה רק </a:t>
            </a:r>
            <a:r>
              <a:rPr lang="en-US" sz="1200" dirty="0" smtClean="0"/>
              <a:t>GR.ph</a:t>
            </a:r>
            <a:r>
              <a:rPr lang="he-IL" sz="1200" dirty="0" smtClean="0"/>
              <a:t> .</a:t>
            </a:r>
            <a:endParaRPr lang="he-IL" sz="1200" dirty="0"/>
          </a:p>
        </p:txBody>
      </p:sp>
      <p:pic>
        <p:nvPicPr>
          <p:cNvPr id="1027" name="Picture 3"/>
          <p:cNvPicPr>
            <a:picLocks noChangeAspect="1" noChangeArrowheads="1"/>
          </p:cNvPicPr>
          <p:nvPr/>
        </p:nvPicPr>
        <p:blipFill>
          <a:blip r:embed="rId4" cstate="print"/>
          <a:srcRect/>
          <a:stretch>
            <a:fillRect/>
          </a:stretch>
        </p:blipFill>
        <p:spPr bwMode="auto">
          <a:xfrm>
            <a:off x="3419872" y="0"/>
            <a:ext cx="2419350" cy="419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a:hlinkClick r:id="rId2"/>
          </p:cNvPr>
          <p:cNvPicPr>
            <a:picLocks noChangeAspect="1" noChangeArrowheads="1"/>
          </p:cNvPicPr>
          <p:nvPr/>
        </p:nvPicPr>
        <p:blipFill>
          <a:blip r:embed="rId3" cstate="print"/>
          <a:srcRect/>
          <a:stretch>
            <a:fillRect/>
          </a:stretch>
        </p:blipFill>
        <p:spPr bwMode="auto">
          <a:xfrm>
            <a:off x="179512" y="90618"/>
            <a:ext cx="6120680" cy="4165954"/>
          </a:xfrm>
          <a:prstGeom prst="rect">
            <a:avLst/>
          </a:prstGeom>
          <a:noFill/>
          <a:ln w="9525">
            <a:noFill/>
            <a:miter lim="800000"/>
            <a:headEnd/>
            <a:tailEnd/>
          </a:ln>
        </p:spPr>
      </p:pic>
      <p:sp>
        <p:nvSpPr>
          <p:cNvPr id="3" name="TextBox 2"/>
          <p:cNvSpPr txBox="1"/>
          <p:nvPr/>
        </p:nvSpPr>
        <p:spPr>
          <a:xfrm>
            <a:off x="0" y="4221088"/>
            <a:ext cx="6336704" cy="1015663"/>
          </a:xfrm>
          <a:prstGeom prst="rect">
            <a:avLst/>
          </a:prstGeom>
          <a:noFill/>
        </p:spPr>
        <p:txBody>
          <a:bodyPr wrap="square" rtlCol="1">
            <a:spAutoFit/>
          </a:bodyPr>
          <a:lstStyle/>
          <a:p>
            <a:r>
              <a:rPr lang="he-IL" sz="1200" dirty="0" smtClean="0"/>
              <a:t>רצף </a:t>
            </a:r>
            <a:r>
              <a:rPr lang="he-IL" sz="1200" dirty="0" err="1" smtClean="0"/>
              <a:t>גרדיאנט</a:t>
            </a:r>
            <a:r>
              <a:rPr lang="he-IL" sz="1200" dirty="0" smtClean="0"/>
              <a:t> אקו מתחיל עם פולס </a:t>
            </a:r>
            <a:r>
              <a:rPr lang="en-US" sz="1200" dirty="0" smtClean="0"/>
              <a:t>RF</a:t>
            </a:r>
            <a:r>
              <a:rPr lang="he-IL" sz="1200" dirty="0" smtClean="0"/>
              <a:t> שבדרך כלל פחות מ- 90 שיחד איתו מופעל </a:t>
            </a:r>
            <a:r>
              <a:rPr lang="he-IL" sz="1200" dirty="0" err="1" smtClean="0"/>
              <a:t>גרדיאנט</a:t>
            </a:r>
            <a:r>
              <a:rPr lang="he-IL" sz="1200" dirty="0" smtClean="0"/>
              <a:t> בוחר החתך שגורם</a:t>
            </a:r>
            <a:r>
              <a:rPr lang="ar-SA" sz="1200" dirty="0" smtClean="0"/>
              <a:t> </a:t>
            </a:r>
            <a:r>
              <a:rPr lang="en-US" sz="1200" dirty="0" err="1" smtClean="0"/>
              <a:t>Dephasing</a:t>
            </a:r>
            <a:r>
              <a:rPr lang="en-US" sz="1200" dirty="0" smtClean="0"/>
              <a:t> </a:t>
            </a:r>
            <a:r>
              <a:rPr lang="he-IL" sz="1200" dirty="0" smtClean="0"/>
              <a:t> ולכן מופעל לאחר מכן </a:t>
            </a:r>
            <a:r>
              <a:rPr lang="he-IL" sz="1200" dirty="0" err="1" smtClean="0"/>
              <a:t>הגרדיאנט</a:t>
            </a:r>
            <a:r>
              <a:rPr lang="he-IL" sz="1200" dirty="0" smtClean="0"/>
              <a:t> בכיוון השלילי וגורם </a:t>
            </a:r>
            <a:r>
              <a:rPr lang="en-US" sz="1200" dirty="0" err="1" smtClean="0"/>
              <a:t>Rephasing</a:t>
            </a:r>
            <a:r>
              <a:rPr lang="he-IL" sz="1200" dirty="0" smtClean="0"/>
              <a:t> .</a:t>
            </a:r>
            <a:r>
              <a:rPr lang="he-IL" sz="1200" dirty="0" err="1" smtClean="0"/>
              <a:t>גרדיאנט</a:t>
            </a:r>
            <a:r>
              <a:rPr lang="he-IL" sz="1200" dirty="0" smtClean="0"/>
              <a:t> מקודד הפאזה מופעל כפי שמופעל בספין אקו ובאשר </a:t>
            </a:r>
            <a:r>
              <a:rPr lang="he-IL" sz="1200" dirty="0" err="1" smtClean="0"/>
              <a:t>לגרדיאנט</a:t>
            </a:r>
            <a:r>
              <a:rPr lang="he-IL" sz="1200" dirty="0" smtClean="0"/>
              <a:t> מקודד התדירות בגלל שאין פולס 180 , לפני שמופעל לקריאת הסיגנל הוא מופעל בכיוון השלילי מה שגורם ל </a:t>
            </a:r>
            <a:r>
              <a:rPr lang="en-US" sz="1200" dirty="0" err="1" smtClean="0"/>
              <a:t>Dephasing</a:t>
            </a:r>
            <a:r>
              <a:rPr lang="he-IL" sz="1200" dirty="0" smtClean="0"/>
              <a:t> והפעלתו בזמן הקריאה גורמת </a:t>
            </a:r>
            <a:r>
              <a:rPr lang="en-US" sz="1200" dirty="0" err="1" smtClean="0"/>
              <a:t>Rephasing</a:t>
            </a:r>
            <a:r>
              <a:rPr lang="en-US" sz="1200" dirty="0" smtClean="0"/>
              <a:t> </a:t>
            </a:r>
            <a:r>
              <a:rPr lang="he-IL" sz="1200" dirty="0" smtClean="0"/>
              <a:t> וכך בזמן קריאת הסיגנל אין </a:t>
            </a:r>
            <a:r>
              <a:rPr lang="en-US" sz="1200" dirty="0" err="1" smtClean="0"/>
              <a:t>Dephasing</a:t>
            </a:r>
            <a:r>
              <a:rPr lang="he-IL" sz="1200" dirty="0" smtClean="0"/>
              <a:t> בכיוון </a:t>
            </a:r>
            <a:r>
              <a:rPr lang="en-US" sz="1200" dirty="0" smtClean="0"/>
              <a:t>GR.SL</a:t>
            </a:r>
            <a:r>
              <a:rPr lang="he-IL" sz="1200" dirty="0" smtClean="0"/>
              <a:t> ולא בכיוון </a:t>
            </a:r>
            <a:r>
              <a:rPr lang="en-US" sz="1200" dirty="0" err="1" smtClean="0"/>
              <a:t>GR.f</a:t>
            </a:r>
            <a:r>
              <a:rPr lang="he-IL" sz="1200" dirty="0" smtClean="0"/>
              <a:t> </a:t>
            </a:r>
            <a:endParaRPr lang="he-IL" sz="1200" dirty="0"/>
          </a:p>
        </p:txBody>
      </p:sp>
      <p:pic>
        <p:nvPicPr>
          <p:cNvPr id="1026" name="Picture 2">
            <a:hlinkClick r:id="rId4"/>
          </p:cNvPr>
          <p:cNvPicPr>
            <a:picLocks noChangeAspect="1" noChangeArrowheads="1"/>
          </p:cNvPicPr>
          <p:nvPr/>
        </p:nvPicPr>
        <p:blipFill>
          <a:blip r:embed="rId5" cstate="print"/>
          <a:srcRect/>
          <a:stretch>
            <a:fillRect/>
          </a:stretch>
        </p:blipFill>
        <p:spPr bwMode="auto">
          <a:xfrm>
            <a:off x="6371010" y="0"/>
            <a:ext cx="2771403" cy="2099782"/>
          </a:xfrm>
          <a:prstGeom prst="rect">
            <a:avLst/>
          </a:prstGeom>
          <a:noFill/>
          <a:ln w="9525">
            <a:noFill/>
            <a:miter lim="800000"/>
            <a:headEnd/>
            <a:tailEnd/>
          </a:ln>
        </p:spPr>
      </p:pic>
      <p:sp>
        <p:nvSpPr>
          <p:cNvPr id="6" name="TextBox 5"/>
          <p:cNvSpPr txBox="1"/>
          <p:nvPr/>
        </p:nvSpPr>
        <p:spPr>
          <a:xfrm>
            <a:off x="6550125" y="2204864"/>
            <a:ext cx="2592288" cy="1754326"/>
          </a:xfrm>
          <a:prstGeom prst="rect">
            <a:avLst/>
          </a:prstGeom>
          <a:noFill/>
        </p:spPr>
        <p:txBody>
          <a:bodyPr wrap="square" rtlCol="1">
            <a:spAutoFit/>
          </a:bodyPr>
          <a:lstStyle/>
          <a:p>
            <a:r>
              <a:rPr lang="he-IL" sz="1200" dirty="0" err="1" smtClean="0"/>
              <a:t>גרדיאנט</a:t>
            </a:r>
            <a:r>
              <a:rPr lang="he-IL" sz="1200" dirty="0" smtClean="0"/>
              <a:t> שלילי גורם ליציאה מהירה מהפאזה של הספינים ( יותר מהירה מהיציאה הרגילה שלהם ) וזה מחסל את ה- </a:t>
            </a:r>
            <a:r>
              <a:rPr lang="en-US" sz="1200" dirty="0" smtClean="0"/>
              <a:t>FID</a:t>
            </a:r>
            <a:r>
              <a:rPr lang="he-IL" sz="1200" dirty="0" smtClean="0"/>
              <a:t> . ע"י היפוך הקוטביות של </a:t>
            </a:r>
            <a:r>
              <a:rPr lang="he-IL" sz="1200" dirty="0" err="1" smtClean="0"/>
              <a:t>הגרדיאנט</a:t>
            </a:r>
            <a:r>
              <a:rPr lang="he-IL" sz="1200" dirty="0" smtClean="0"/>
              <a:t> , לחיובי , הספינים נכנסים לפאזה מחודשת </a:t>
            </a:r>
            <a:r>
              <a:rPr lang="en-US" sz="1200" dirty="0" err="1" smtClean="0"/>
              <a:t>Rephasing</a:t>
            </a:r>
            <a:r>
              <a:rPr lang="he-IL" sz="1200" dirty="0" smtClean="0"/>
              <a:t> . קריאת הסיגנל מתרחשת  במהלך ה- </a:t>
            </a:r>
            <a:r>
              <a:rPr lang="en-US" sz="1200" dirty="0" err="1" smtClean="0"/>
              <a:t>Rephasing</a:t>
            </a:r>
            <a:r>
              <a:rPr lang="he-IL" sz="1200" dirty="0" smtClean="0"/>
              <a:t> . בגלל שהאקו נוצר ע"י </a:t>
            </a:r>
            <a:r>
              <a:rPr lang="he-IL" sz="1200" dirty="0" err="1" smtClean="0"/>
              <a:t>הגרדיאנט</a:t>
            </a:r>
            <a:r>
              <a:rPr lang="he-IL" sz="1200" dirty="0" smtClean="0"/>
              <a:t> הוא נקרא </a:t>
            </a:r>
            <a:r>
              <a:rPr lang="he-IL" sz="1200" dirty="0" err="1" smtClean="0"/>
              <a:t>גרדיאנט</a:t>
            </a:r>
            <a:r>
              <a:rPr lang="he-IL" sz="1200" dirty="0" smtClean="0"/>
              <a:t> </a:t>
            </a:r>
            <a:r>
              <a:rPr lang="he-IL" sz="1200" dirty="0" err="1" smtClean="0"/>
              <a:t>אקן</a:t>
            </a:r>
            <a:endParaRPr lang="he-IL" sz="1200" dirty="0"/>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19672" y="6165304"/>
            <a:ext cx="6192688" cy="461665"/>
          </a:xfrm>
          <a:prstGeom prst="rect">
            <a:avLst/>
          </a:prstGeom>
          <a:noFill/>
        </p:spPr>
        <p:txBody>
          <a:bodyPr wrap="square" rtlCol="1">
            <a:spAutoFit/>
          </a:bodyPr>
          <a:lstStyle/>
          <a:p>
            <a:r>
              <a:rPr lang="he-IL" sz="1200" dirty="0" smtClean="0"/>
              <a:t>ניתן לקבל ברצף אחד יותר מ- </a:t>
            </a:r>
            <a:r>
              <a:rPr lang="en-US" sz="1200" dirty="0" smtClean="0"/>
              <a:t>TE</a:t>
            </a:r>
            <a:r>
              <a:rPr lang="he-IL" sz="1200" dirty="0" smtClean="0"/>
              <a:t> אחד ע"י שידור שני פולסים או יותר של 180 ועם כל פולס לבחור </a:t>
            </a:r>
            <a:r>
              <a:rPr lang="en-US" sz="1200" dirty="0" smtClean="0"/>
              <a:t>TE</a:t>
            </a:r>
            <a:r>
              <a:rPr lang="he-IL" sz="1200" dirty="0" smtClean="0"/>
              <a:t> שונה . בדוגמא למעלה ניתן לראות שני קונטרסטים שונים של </a:t>
            </a:r>
            <a:r>
              <a:rPr lang="en-US" sz="1200" dirty="0" smtClean="0"/>
              <a:t>pd</a:t>
            </a:r>
            <a:r>
              <a:rPr lang="ar-SA" sz="1200" dirty="0" smtClean="0"/>
              <a:t> </a:t>
            </a:r>
            <a:r>
              <a:rPr lang="he-IL" sz="1200" dirty="0" smtClean="0"/>
              <a:t> וגם </a:t>
            </a:r>
            <a:r>
              <a:rPr lang="en-US" sz="1200" dirty="0" smtClean="0"/>
              <a:t>t2</a:t>
            </a:r>
            <a:r>
              <a:rPr lang="he-IL" sz="1200" dirty="0" smtClean="0"/>
              <a:t> .</a:t>
            </a:r>
            <a:endParaRPr lang="he-IL" sz="1200" dirty="0"/>
          </a:p>
        </p:txBody>
      </p:sp>
      <p:pic>
        <p:nvPicPr>
          <p:cNvPr id="3075" name="Picture 3"/>
          <p:cNvPicPr>
            <a:picLocks noChangeAspect="1" noChangeArrowheads="1"/>
          </p:cNvPicPr>
          <p:nvPr/>
        </p:nvPicPr>
        <p:blipFill>
          <a:blip r:embed="rId2" cstate="print"/>
          <a:srcRect/>
          <a:stretch>
            <a:fillRect/>
          </a:stretch>
        </p:blipFill>
        <p:spPr bwMode="auto">
          <a:xfrm>
            <a:off x="323528" y="188640"/>
            <a:ext cx="7034844" cy="3934743"/>
          </a:xfrm>
          <a:prstGeom prst="rect">
            <a:avLst/>
          </a:prstGeom>
          <a:noFill/>
          <a:ln w="9525">
            <a:noFill/>
            <a:miter lim="800000"/>
            <a:headEnd/>
            <a:tailEnd/>
          </a:ln>
        </p:spPr>
      </p:pic>
      <p:pic>
        <p:nvPicPr>
          <p:cNvPr id="3076" name="Picture 4"/>
          <p:cNvPicPr>
            <a:picLocks noChangeAspect="1" noChangeArrowheads="1"/>
          </p:cNvPicPr>
          <p:nvPr/>
        </p:nvPicPr>
        <p:blipFill>
          <a:blip r:embed="rId3" cstate="print"/>
          <a:srcRect/>
          <a:stretch>
            <a:fillRect/>
          </a:stretch>
        </p:blipFill>
        <p:spPr bwMode="auto">
          <a:xfrm>
            <a:off x="2267744" y="4077072"/>
            <a:ext cx="3900661" cy="2040559"/>
          </a:xfrm>
          <a:prstGeom prst="rect">
            <a:avLst/>
          </a:prstGeom>
          <a:noFill/>
          <a:ln w="9525">
            <a:noFill/>
            <a:miter lim="800000"/>
            <a:headEnd/>
            <a:tailEnd/>
          </a:ln>
        </p:spPr>
      </p:pic>
      <p:pic>
        <p:nvPicPr>
          <p:cNvPr id="1026" name="Picture 2">
            <a:hlinkClick r:id="rId4"/>
          </p:cNvPr>
          <p:cNvPicPr>
            <a:picLocks noChangeAspect="1" noChangeArrowheads="1"/>
          </p:cNvPicPr>
          <p:nvPr/>
        </p:nvPicPr>
        <p:blipFill>
          <a:blip r:embed="rId5" cstate="print"/>
          <a:srcRect/>
          <a:stretch>
            <a:fillRect/>
          </a:stretch>
        </p:blipFill>
        <p:spPr bwMode="auto">
          <a:xfrm>
            <a:off x="5868144" y="3645024"/>
            <a:ext cx="3089920" cy="203162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404664"/>
            <a:ext cx="4319899" cy="2875955"/>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4419802" y="260648"/>
            <a:ext cx="4660320" cy="3816424"/>
          </a:xfrm>
          <a:prstGeom prst="rect">
            <a:avLst/>
          </a:prstGeom>
          <a:noFill/>
          <a:ln w="9525">
            <a:noFill/>
            <a:miter lim="800000"/>
            <a:headEnd/>
            <a:tailEnd/>
          </a:ln>
        </p:spPr>
      </p:pic>
      <p:sp>
        <p:nvSpPr>
          <p:cNvPr id="5" name="TextBox 4"/>
          <p:cNvSpPr txBox="1"/>
          <p:nvPr/>
        </p:nvSpPr>
        <p:spPr>
          <a:xfrm>
            <a:off x="827584" y="4077072"/>
            <a:ext cx="7704856" cy="954107"/>
          </a:xfrm>
          <a:prstGeom prst="rect">
            <a:avLst/>
          </a:prstGeom>
          <a:noFill/>
        </p:spPr>
        <p:txBody>
          <a:bodyPr wrap="square" rtlCol="1">
            <a:spAutoFit/>
          </a:bodyPr>
          <a:lstStyle/>
          <a:p>
            <a:r>
              <a:rPr lang="he-IL" sz="1400" dirty="0" smtClean="0"/>
              <a:t>זמן ההד </a:t>
            </a:r>
            <a:r>
              <a:rPr lang="en-US" sz="1400" dirty="0" smtClean="0"/>
              <a:t>TE</a:t>
            </a:r>
            <a:r>
              <a:rPr lang="he-IL" sz="1400" dirty="0" smtClean="0"/>
              <a:t> בדרך כלל קצר באופן משמעותי מזמן החזרה </a:t>
            </a:r>
            <a:r>
              <a:rPr lang="en-US" sz="1400" dirty="0" smtClean="0"/>
              <a:t>TR</a:t>
            </a:r>
            <a:r>
              <a:rPr lang="he-IL" sz="1400" dirty="0" smtClean="0"/>
              <a:t> . במהלך מרווח הזמן בין קריאת הסיגנל לפולס ה- </a:t>
            </a:r>
            <a:r>
              <a:rPr lang="en-US" sz="1400" dirty="0" smtClean="0"/>
              <a:t>RF</a:t>
            </a:r>
            <a:r>
              <a:rPr lang="he-IL" sz="1400" dirty="0" smtClean="0"/>
              <a:t> הבא , אנחנו יכולים לעורר חתכים אחרים ( למשל </a:t>
            </a:r>
            <a:r>
              <a:rPr lang="en-US" sz="1400" dirty="0" smtClean="0"/>
              <a:t>Z1-Z4 </a:t>
            </a:r>
            <a:r>
              <a:rPr lang="he-IL" sz="1400" dirty="0" smtClean="0"/>
              <a:t> )</a:t>
            </a:r>
          </a:p>
          <a:p>
            <a:r>
              <a:rPr lang="he-IL" sz="1400" dirty="0" smtClean="0"/>
              <a:t>למשל : אם יש לנו </a:t>
            </a:r>
            <a:r>
              <a:rPr lang="en-US" sz="1400" dirty="0" smtClean="0"/>
              <a:t>TR</a:t>
            </a:r>
            <a:r>
              <a:rPr lang="he-IL" sz="1400" dirty="0" smtClean="0"/>
              <a:t> 400 יחד עם </a:t>
            </a:r>
            <a:r>
              <a:rPr lang="en-US" sz="1400" dirty="0" smtClean="0"/>
              <a:t>TE</a:t>
            </a:r>
            <a:r>
              <a:rPr lang="he-IL" sz="1400" dirty="0" smtClean="0"/>
              <a:t> 20 אז תיאורטית אנחנו יכולים לעורר 20 חתכים </a:t>
            </a:r>
            <a:r>
              <a:rPr lang="en-US" sz="1400" dirty="0" smtClean="0"/>
              <a:t>(400/20)</a:t>
            </a:r>
            <a:r>
              <a:rPr lang="he-IL" sz="1400" dirty="0" smtClean="0"/>
              <a:t>בזמן </a:t>
            </a:r>
            <a:r>
              <a:rPr lang="en-US" sz="1400" dirty="0" smtClean="0"/>
              <a:t>TR</a:t>
            </a:r>
            <a:r>
              <a:rPr lang="he-IL" sz="1400" dirty="0" smtClean="0"/>
              <a:t> אחד . בפועל פחות מעשרים כי כל חתך צריך יותר מ- </a:t>
            </a:r>
            <a:r>
              <a:rPr lang="en-US" sz="1400" dirty="0" smtClean="0"/>
              <a:t>20ms</a:t>
            </a:r>
            <a:r>
              <a:rPr lang="he-IL" sz="1400" dirty="0" smtClean="0"/>
              <a:t> .</a:t>
            </a:r>
          </a:p>
        </p:txBody>
      </p:sp>
      <p:sp>
        <p:nvSpPr>
          <p:cNvPr id="6" name="מלבן 5"/>
          <p:cNvSpPr/>
          <p:nvPr/>
        </p:nvSpPr>
        <p:spPr>
          <a:xfrm>
            <a:off x="3059832" y="0"/>
            <a:ext cx="2344231" cy="369332"/>
          </a:xfrm>
          <a:prstGeom prst="rect">
            <a:avLst/>
          </a:prstGeom>
        </p:spPr>
        <p:txBody>
          <a:bodyPr wrap="none">
            <a:spAutoFit/>
          </a:bodyPr>
          <a:lstStyle/>
          <a:p>
            <a:r>
              <a:rPr lang="en-US" dirty="0" smtClean="0"/>
              <a:t>MULTISLICE SEQUENCE</a:t>
            </a:r>
            <a:endParaRPr lang="he-IL" dirty="0"/>
          </a:p>
        </p:txBody>
      </p:sp>
      <p:pic>
        <p:nvPicPr>
          <p:cNvPr id="2052" name="Picture 4"/>
          <p:cNvPicPr>
            <a:picLocks noChangeAspect="1" noChangeArrowheads="1"/>
          </p:cNvPicPr>
          <p:nvPr/>
        </p:nvPicPr>
        <p:blipFill>
          <a:blip r:embed="rId4" cstate="print"/>
          <a:srcRect/>
          <a:stretch>
            <a:fillRect/>
          </a:stretch>
        </p:blipFill>
        <p:spPr bwMode="auto">
          <a:xfrm>
            <a:off x="683568" y="4941168"/>
            <a:ext cx="8077200" cy="1495425"/>
          </a:xfrm>
          <a:prstGeom prst="rect">
            <a:avLst/>
          </a:prstGeom>
          <a:noFill/>
          <a:ln w="9525">
            <a:noFill/>
            <a:miter lim="800000"/>
            <a:headEnd/>
            <a:tailEnd/>
          </a:ln>
        </p:spPr>
      </p:pic>
      <p:sp>
        <p:nvSpPr>
          <p:cNvPr id="8" name="TextBox 7"/>
          <p:cNvSpPr txBox="1"/>
          <p:nvPr/>
        </p:nvSpPr>
        <p:spPr>
          <a:xfrm>
            <a:off x="1043608" y="6487081"/>
            <a:ext cx="7272808" cy="276999"/>
          </a:xfrm>
          <a:prstGeom prst="rect">
            <a:avLst/>
          </a:prstGeom>
          <a:noFill/>
        </p:spPr>
        <p:txBody>
          <a:bodyPr wrap="square" rtlCol="1">
            <a:spAutoFit/>
          </a:bodyPr>
          <a:lstStyle/>
          <a:p>
            <a:r>
              <a:rPr lang="he-IL" sz="1200" dirty="0" smtClean="0"/>
              <a:t>ספין אקו קונבנציונלי הינו רצף ארוך מבחינת זמן לכן פותחו רצפי ספין אקו קצרים יותר</a:t>
            </a:r>
            <a:endParaRPr lang="he-IL" sz="1200" dirty="0"/>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a:hlinkClick r:id="rId2"/>
          </p:cNvPr>
          <p:cNvPicPr>
            <a:picLocks noChangeAspect="1" noChangeArrowheads="1"/>
          </p:cNvPicPr>
          <p:nvPr/>
        </p:nvPicPr>
        <p:blipFill>
          <a:blip r:embed="rId3" cstate="print"/>
          <a:srcRect/>
          <a:stretch>
            <a:fillRect/>
          </a:stretch>
        </p:blipFill>
        <p:spPr bwMode="auto">
          <a:xfrm>
            <a:off x="0" y="0"/>
            <a:ext cx="5196830" cy="3438753"/>
          </a:xfrm>
          <a:prstGeom prst="rect">
            <a:avLst/>
          </a:prstGeom>
          <a:noFill/>
          <a:ln w="9525">
            <a:noFill/>
            <a:miter lim="800000"/>
            <a:headEnd/>
            <a:tailEnd/>
          </a:ln>
        </p:spPr>
      </p:pic>
      <p:sp>
        <p:nvSpPr>
          <p:cNvPr id="5" name="TextBox 4"/>
          <p:cNvSpPr txBox="1"/>
          <p:nvPr/>
        </p:nvSpPr>
        <p:spPr>
          <a:xfrm>
            <a:off x="0" y="3501008"/>
            <a:ext cx="5148064" cy="1569660"/>
          </a:xfrm>
          <a:prstGeom prst="rect">
            <a:avLst/>
          </a:prstGeom>
          <a:noFill/>
        </p:spPr>
        <p:txBody>
          <a:bodyPr wrap="square" rtlCol="1">
            <a:spAutoFit/>
          </a:bodyPr>
          <a:lstStyle/>
          <a:p>
            <a:r>
              <a:rPr lang="en-US" sz="1200" dirty="0" smtClean="0"/>
              <a:t>Fast ( Turbo ) Spin Echo</a:t>
            </a:r>
            <a:r>
              <a:rPr lang="he-IL" sz="1200" dirty="0" smtClean="0"/>
              <a:t> הוא רצף ספין אקו ואחריו מספר 180 עוקבים כשכל פולס 180 מייצר אקו</a:t>
            </a:r>
            <a:r>
              <a:rPr lang="en-US" sz="1200" dirty="0" smtClean="0"/>
              <a:t> </a:t>
            </a:r>
            <a:r>
              <a:rPr lang="he-IL" sz="1200" dirty="0" smtClean="0"/>
              <a:t>. מספר האקואים במהלך </a:t>
            </a:r>
            <a:r>
              <a:rPr lang="en-US" sz="1200" dirty="0" smtClean="0"/>
              <a:t>TR</a:t>
            </a:r>
            <a:r>
              <a:rPr lang="he-IL" sz="1200" dirty="0" smtClean="0"/>
              <a:t> אחד נקרא </a:t>
            </a:r>
            <a:r>
              <a:rPr lang="en-US" sz="1200" dirty="0" smtClean="0"/>
              <a:t>Turbo Factor</a:t>
            </a:r>
            <a:r>
              <a:rPr lang="he-IL" sz="1200" dirty="0" smtClean="0"/>
              <a:t> או </a:t>
            </a:r>
            <a:r>
              <a:rPr lang="en-US" sz="1200" dirty="0" smtClean="0"/>
              <a:t>Echo Train Length ( ETL )</a:t>
            </a:r>
            <a:r>
              <a:rPr lang="he-IL" sz="1200" dirty="0" smtClean="0"/>
              <a:t> . הזמן בין אקו לאקו נקרא </a:t>
            </a:r>
            <a:r>
              <a:rPr lang="en-US" sz="1200" dirty="0" smtClean="0"/>
              <a:t>Echo Space </a:t>
            </a:r>
            <a:r>
              <a:rPr lang="he-IL" sz="1200" dirty="0" smtClean="0"/>
              <a:t> .</a:t>
            </a:r>
          </a:p>
          <a:p>
            <a:r>
              <a:rPr lang="he-IL" sz="1200" dirty="0" smtClean="0"/>
              <a:t>לכל אקו יש </a:t>
            </a:r>
            <a:r>
              <a:rPr lang="en-US" sz="1200" dirty="0" smtClean="0"/>
              <a:t>TE</a:t>
            </a:r>
            <a:r>
              <a:rPr lang="he-IL" sz="1200" dirty="0" smtClean="0"/>
              <a:t> שונה ומה שקובע את שקלול התמונה הוא האקו שממלא את מרכז מרחב </a:t>
            </a:r>
            <a:r>
              <a:rPr lang="en-US" sz="1200" dirty="0" smtClean="0"/>
              <a:t>K</a:t>
            </a:r>
            <a:r>
              <a:rPr lang="he-IL" sz="1200" dirty="0" smtClean="0"/>
              <a:t> , </a:t>
            </a:r>
            <a:r>
              <a:rPr lang="en-US" sz="1200" dirty="0" smtClean="0"/>
              <a:t>TE</a:t>
            </a:r>
            <a:r>
              <a:rPr lang="he-IL" sz="1200" dirty="0" smtClean="0"/>
              <a:t> זה נקרא </a:t>
            </a:r>
            <a:r>
              <a:rPr lang="en-US" sz="1200" dirty="0" smtClean="0"/>
              <a:t>Effective TE</a:t>
            </a:r>
            <a:r>
              <a:rPr lang="ar-SA" sz="1200" dirty="0" smtClean="0"/>
              <a:t> </a:t>
            </a:r>
            <a:r>
              <a:rPr lang="ar-SA" sz="1200" dirty="0" err="1" smtClean="0"/>
              <a:t>.</a:t>
            </a:r>
            <a:r>
              <a:rPr lang="ar-SA" sz="1200" dirty="0" smtClean="0"/>
              <a:t> </a:t>
            </a:r>
            <a:r>
              <a:rPr lang="he-IL" sz="1200" dirty="0" smtClean="0"/>
              <a:t>האקואים נראים שונים בגלל דרגת קידוד פאזה שונה . ה- </a:t>
            </a:r>
            <a:r>
              <a:rPr lang="en-US" sz="1200" dirty="0" smtClean="0"/>
              <a:t> Effective TE </a:t>
            </a:r>
            <a:r>
              <a:rPr lang="he-IL" sz="1200" dirty="0" smtClean="0"/>
              <a:t> שממלא מרכז מרחב </a:t>
            </a:r>
            <a:r>
              <a:rPr lang="en-US" sz="1200" dirty="0" smtClean="0"/>
              <a:t>K</a:t>
            </a:r>
            <a:r>
              <a:rPr lang="he-IL" sz="1200" dirty="0" smtClean="0"/>
              <a:t> וקובע את הקונטרסט נרכש </a:t>
            </a:r>
            <a:r>
              <a:rPr lang="he-IL" sz="1200" dirty="0" err="1" smtClean="0"/>
              <a:t>כשגרידאנט</a:t>
            </a:r>
            <a:r>
              <a:rPr lang="he-IL" sz="1200" dirty="0" smtClean="0"/>
              <a:t> הפאזה קרוב לאפס ולכן האמפליטודה של הסיגנל הכי מכסימלית .</a:t>
            </a:r>
          </a:p>
          <a:p>
            <a:r>
              <a:rPr lang="he-IL" sz="1200" dirty="0" smtClean="0"/>
              <a:t>רצף </a:t>
            </a:r>
            <a:r>
              <a:rPr lang="en-US" sz="1200" dirty="0" smtClean="0"/>
              <a:t>FSE</a:t>
            </a:r>
            <a:r>
              <a:rPr lang="he-IL" sz="1200" dirty="0" smtClean="0"/>
              <a:t> עם טורבו פקטור 8 קצר יותר מרצף ספין אקו קונבנציונאלי פי 8 .</a:t>
            </a:r>
            <a:endParaRPr lang="he-IL" sz="1200" dirty="0"/>
          </a:p>
        </p:txBody>
      </p:sp>
      <p:pic>
        <p:nvPicPr>
          <p:cNvPr id="6" name="Picture 2">
            <a:hlinkClick r:id="rId2"/>
          </p:cNvPr>
          <p:cNvPicPr>
            <a:picLocks noChangeAspect="1" noChangeArrowheads="1"/>
          </p:cNvPicPr>
          <p:nvPr/>
        </p:nvPicPr>
        <p:blipFill>
          <a:blip r:embed="rId4" cstate="print"/>
          <a:srcRect/>
          <a:stretch>
            <a:fillRect/>
          </a:stretch>
        </p:blipFill>
        <p:spPr bwMode="auto">
          <a:xfrm>
            <a:off x="5397275" y="0"/>
            <a:ext cx="3745138" cy="1863222"/>
          </a:xfrm>
          <a:prstGeom prst="rect">
            <a:avLst/>
          </a:prstGeom>
          <a:noFill/>
          <a:ln w="9525">
            <a:noFill/>
            <a:miter lim="800000"/>
            <a:headEnd/>
            <a:tailEnd/>
          </a:ln>
        </p:spPr>
      </p:pic>
      <p:pic>
        <p:nvPicPr>
          <p:cNvPr id="8" name="Picture 3">
            <a:hlinkClick r:id="rId5"/>
          </p:cNvPr>
          <p:cNvPicPr>
            <a:picLocks noChangeAspect="1" noChangeArrowheads="1"/>
          </p:cNvPicPr>
          <p:nvPr/>
        </p:nvPicPr>
        <p:blipFill>
          <a:blip r:embed="rId6" cstate="print"/>
          <a:srcRect/>
          <a:stretch>
            <a:fillRect/>
          </a:stretch>
        </p:blipFill>
        <p:spPr bwMode="auto">
          <a:xfrm>
            <a:off x="5292080" y="4221088"/>
            <a:ext cx="3649869" cy="1031485"/>
          </a:xfrm>
          <a:prstGeom prst="rect">
            <a:avLst/>
          </a:prstGeom>
          <a:noFill/>
          <a:ln w="9525">
            <a:noFill/>
            <a:miter lim="800000"/>
            <a:headEnd/>
            <a:tailEnd/>
          </a:ln>
        </p:spPr>
      </p:pic>
      <p:pic>
        <p:nvPicPr>
          <p:cNvPr id="4102" name="Picture 6">
            <a:hlinkClick r:id="rId7"/>
          </p:cNvPr>
          <p:cNvPicPr>
            <a:picLocks noChangeAspect="1" noChangeArrowheads="1"/>
          </p:cNvPicPr>
          <p:nvPr/>
        </p:nvPicPr>
        <p:blipFill>
          <a:blip r:embed="rId8" cstate="print"/>
          <a:srcRect/>
          <a:stretch>
            <a:fillRect/>
          </a:stretch>
        </p:blipFill>
        <p:spPr bwMode="auto">
          <a:xfrm>
            <a:off x="5220072" y="2348880"/>
            <a:ext cx="3796004" cy="143690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hlinkClick r:id="rId2"/>
          </p:cNvPr>
          <p:cNvPicPr>
            <a:picLocks noChangeAspect="1" noChangeArrowheads="1"/>
          </p:cNvPicPr>
          <p:nvPr/>
        </p:nvPicPr>
        <p:blipFill>
          <a:blip r:embed="rId3" cstate="print"/>
          <a:srcRect/>
          <a:stretch>
            <a:fillRect/>
          </a:stretch>
        </p:blipFill>
        <p:spPr bwMode="auto">
          <a:xfrm>
            <a:off x="4067944" y="116632"/>
            <a:ext cx="4896544" cy="3778343"/>
          </a:xfrm>
          <a:prstGeom prst="rect">
            <a:avLst/>
          </a:prstGeom>
          <a:noFill/>
          <a:ln w="9525">
            <a:noFill/>
            <a:miter lim="800000"/>
            <a:headEnd/>
            <a:tailEnd/>
          </a:ln>
        </p:spPr>
      </p:pic>
      <p:pic>
        <p:nvPicPr>
          <p:cNvPr id="5123" name="Picture 3">
            <a:hlinkClick r:id="rId4"/>
          </p:cNvPr>
          <p:cNvPicPr>
            <a:picLocks noChangeAspect="1" noChangeArrowheads="1"/>
          </p:cNvPicPr>
          <p:nvPr/>
        </p:nvPicPr>
        <p:blipFill>
          <a:blip r:embed="rId5" cstate="print"/>
          <a:srcRect/>
          <a:stretch>
            <a:fillRect/>
          </a:stretch>
        </p:blipFill>
        <p:spPr bwMode="auto">
          <a:xfrm>
            <a:off x="395536" y="188640"/>
            <a:ext cx="3467100" cy="3962400"/>
          </a:xfrm>
          <a:prstGeom prst="rect">
            <a:avLst/>
          </a:prstGeom>
          <a:noFill/>
          <a:ln w="9525">
            <a:noFill/>
            <a:miter lim="800000"/>
            <a:headEnd/>
            <a:tailEnd/>
          </a:ln>
        </p:spPr>
      </p:pic>
      <p:sp>
        <p:nvSpPr>
          <p:cNvPr id="8" name="TextBox 7"/>
          <p:cNvSpPr txBox="1"/>
          <p:nvPr/>
        </p:nvSpPr>
        <p:spPr>
          <a:xfrm>
            <a:off x="4067944" y="3933056"/>
            <a:ext cx="5074469" cy="461665"/>
          </a:xfrm>
          <a:prstGeom prst="rect">
            <a:avLst/>
          </a:prstGeom>
          <a:noFill/>
        </p:spPr>
        <p:txBody>
          <a:bodyPr wrap="square" rtlCol="1">
            <a:spAutoFit/>
          </a:bodyPr>
          <a:lstStyle/>
          <a:p>
            <a:r>
              <a:rPr lang="en-US" sz="1200" dirty="0" smtClean="0"/>
              <a:t>TE</a:t>
            </a:r>
            <a:r>
              <a:rPr lang="he-IL" sz="1200" dirty="0" smtClean="0"/>
              <a:t> האפקטיבי נרכש עם אמפליטודת </a:t>
            </a:r>
            <a:r>
              <a:rPr lang="he-IL" sz="1200" dirty="0" err="1" smtClean="0"/>
              <a:t>גרדיאנט</a:t>
            </a:r>
            <a:r>
              <a:rPr lang="he-IL" sz="1200" dirty="0" smtClean="0"/>
              <a:t> הפאזה הכי נמוכה ( אדום ) והוא ממלא את מרכז מרחב </a:t>
            </a:r>
            <a:r>
              <a:rPr lang="en-US" sz="1200" dirty="0" smtClean="0"/>
              <a:t>K</a:t>
            </a:r>
            <a:r>
              <a:rPr lang="he-IL" sz="1200" dirty="0" smtClean="0"/>
              <a:t> בעוד </a:t>
            </a:r>
            <a:r>
              <a:rPr lang="en-US" sz="1200" dirty="0" smtClean="0"/>
              <a:t>TE</a:t>
            </a:r>
            <a:r>
              <a:rPr lang="he-IL" sz="1200" dirty="0" smtClean="0"/>
              <a:t> שנרכש עם אמפליטודה גבוהה ממלא את הקצוות.</a:t>
            </a:r>
            <a:endParaRPr lang="he-IL" sz="1200" dirty="0"/>
          </a:p>
        </p:txBody>
      </p:sp>
      <p:sp>
        <p:nvSpPr>
          <p:cNvPr id="9" name="TextBox 8"/>
          <p:cNvSpPr txBox="1"/>
          <p:nvPr/>
        </p:nvSpPr>
        <p:spPr>
          <a:xfrm>
            <a:off x="0" y="4005064"/>
            <a:ext cx="3707904" cy="646331"/>
          </a:xfrm>
          <a:prstGeom prst="rect">
            <a:avLst/>
          </a:prstGeom>
          <a:noFill/>
        </p:spPr>
        <p:txBody>
          <a:bodyPr wrap="square" rtlCol="1">
            <a:spAutoFit/>
          </a:bodyPr>
          <a:lstStyle/>
          <a:p>
            <a:r>
              <a:rPr lang="he-IL" sz="1200" dirty="0" smtClean="0"/>
              <a:t>ככל שה-</a:t>
            </a:r>
            <a:r>
              <a:rPr lang="en-US" sz="1200" dirty="0" smtClean="0"/>
              <a:t>Echo Train </a:t>
            </a:r>
            <a:r>
              <a:rPr lang="he-IL" sz="1200" dirty="0" smtClean="0"/>
              <a:t> ארוך ככל שיש יותר דעיכת </a:t>
            </a:r>
            <a:r>
              <a:rPr lang="en-US" sz="1200" dirty="0" smtClean="0"/>
              <a:t>T2</a:t>
            </a:r>
            <a:r>
              <a:rPr lang="he-IL" sz="1200" dirty="0" smtClean="0"/>
              <a:t> מה שמשפיע על קונטרסט התמונה והתמונה תיראה מטושטשת בנוסף לכך השומן יראה יותר בהיר בהשוואה ל- </a:t>
            </a:r>
            <a:r>
              <a:rPr lang="en-US" sz="1200" dirty="0" smtClean="0"/>
              <a:t>SE</a:t>
            </a:r>
            <a:r>
              <a:rPr lang="he-IL" sz="1200" dirty="0" smtClean="0"/>
              <a:t> .</a:t>
            </a:r>
            <a:endParaRPr lang="he-IL" sz="1200" dirty="0"/>
          </a:p>
        </p:txBody>
      </p:sp>
      <p:sp>
        <p:nvSpPr>
          <p:cNvPr id="10" name="TextBox 9"/>
          <p:cNvSpPr txBox="1"/>
          <p:nvPr/>
        </p:nvSpPr>
        <p:spPr>
          <a:xfrm>
            <a:off x="1043608" y="5373216"/>
            <a:ext cx="7632848" cy="1200329"/>
          </a:xfrm>
          <a:prstGeom prst="rect">
            <a:avLst/>
          </a:prstGeom>
          <a:noFill/>
        </p:spPr>
        <p:txBody>
          <a:bodyPr wrap="square" rtlCol="1">
            <a:spAutoFit/>
          </a:bodyPr>
          <a:lstStyle/>
          <a:p>
            <a:r>
              <a:rPr lang="he-IL" dirty="0" smtClean="0"/>
              <a:t>החיסכון בזמן מאפשר שיפור הרזולוציה והוספת מיצועים כמו כן הרצף הזה פחות מושפע </a:t>
            </a:r>
            <a:r>
              <a:rPr lang="he-IL" dirty="0" err="1" smtClean="0"/>
              <a:t>מסוספטיביליות</a:t>
            </a:r>
            <a:r>
              <a:rPr lang="he-IL" dirty="0" smtClean="0"/>
              <a:t> מה שעושה אותו טוב להדגמת בסיס הגולגולת ואיברים עם מתכות אבל מצד שני היתרון הזה הוא חיסרון כשרוצים להדגים דימומים וקלסיפיקציות </a:t>
            </a:r>
          </a:p>
          <a:p>
            <a:r>
              <a:rPr lang="he-IL" dirty="0" smtClean="0"/>
              <a:t>חיסרון נוסף לרצף זה הוא </a:t>
            </a:r>
            <a:r>
              <a:rPr lang="en-US" dirty="0" smtClean="0"/>
              <a:t>SAR</a:t>
            </a:r>
            <a:r>
              <a:rPr lang="he-IL" dirty="0" smtClean="0"/>
              <a:t> גבוה .</a:t>
            </a:r>
            <a:endParaRPr lang="he-IL" dirty="0"/>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hlinkClick r:id="rId2"/>
          </p:cNvPr>
          <p:cNvPicPr>
            <a:picLocks noChangeAspect="1" noChangeArrowheads="1"/>
          </p:cNvPicPr>
          <p:nvPr/>
        </p:nvPicPr>
        <p:blipFill>
          <a:blip r:embed="rId3" cstate="print"/>
          <a:srcRect/>
          <a:stretch>
            <a:fillRect/>
          </a:stretch>
        </p:blipFill>
        <p:spPr bwMode="auto">
          <a:xfrm>
            <a:off x="5796136" y="836712"/>
            <a:ext cx="3224451" cy="1791362"/>
          </a:xfrm>
          <a:prstGeom prst="rect">
            <a:avLst/>
          </a:prstGeom>
          <a:noFill/>
          <a:ln w="9525">
            <a:noFill/>
            <a:miter lim="800000"/>
            <a:headEnd/>
            <a:tailEnd/>
          </a:ln>
        </p:spPr>
      </p:pic>
      <p:sp>
        <p:nvSpPr>
          <p:cNvPr id="4" name="מלבן 3"/>
          <p:cNvSpPr/>
          <p:nvPr/>
        </p:nvSpPr>
        <p:spPr>
          <a:xfrm>
            <a:off x="179512" y="4005064"/>
            <a:ext cx="5760640" cy="2308324"/>
          </a:xfrm>
          <a:prstGeom prst="rect">
            <a:avLst/>
          </a:prstGeom>
        </p:spPr>
        <p:txBody>
          <a:bodyPr wrap="square">
            <a:spAutoFit/>
          </a:bodyPr>
          <a:lstStyle/>
          <a:p>
            <a:r>
              <a:rPr lang="en-US" sz="1200" b="1" i="1" dirty="0" smtClean="0"/>
              <a:t>H</a:t>
            </a:r>
            <a:r>
              <a:rPr lang="en-US" sz="1200" dirty="0" smtClean="0"/>
              <a:t>alf-Fourier </a:t>
            </a:r>
            <a:r>
              <a:rPr lang="en-US" sz="1200" b="1" i="1" dirty="0" smtClean="0"/>
              <a:t>A</a:t>
            </a:r>
            <a:r>
              <a:rPr lang="en-US" sz="1200" dirty="0" smtClean="0"/>
              <a:t>cquisition </a:t>
            </a:r>
            <a:r>
              <a:rPr lang="en-US" sz="1200" b="1" i="1" dirty="0" smtClean="0"/>
              <a:t>S</a:t>
            </a:r>
            <a:r>
              <a:rPr lang="en-US" sz="1200" dirty="0" smtClean="0"/>
              <a:t>ingle-shot </a:t>
            </a:r>
            <a:r>
              <a:rPr lang="en-US" sz="1200" b="1" i="1" dirty="0" smtClean="0"/>
              <a:t>T</a:t>
            </a:r>
            <a:r>
              <a:rPr lang="en-US" sz="1200" dirty="0" smtClean="0"/>
              <a:t>urbo spin </a:t>
            </a:r>
            <a:r>
              <a:rPr lang="en-US" sz="1200" b="1" i="1" dirty="0" smtClean="0"/>
              <a:t>E</a:t>
            </a:r>
            <a:r>
              <a:rPr lang="en-US" sz="1200" dirty="0" smtClean="0"/>
              <a:t>cho /(Single-shot fast spin echo, </a:t>
            </a:r>
            <a:r>
              <a:rPr lang="en-US" sz="1200" b="1" i="1" dirty="0" smtClean="0"/>
              <a:t>SS-FSE</a:t>
            </a:r>
            <a:r>
              <a:rPr lang="en-US" sz="1200" dirty="0" smtClean="0"/>
              <a:t>)</a:t>
            </a:r>
            <a:endParaRPr lang="he-IL" sz="1200" dirty="0" smtClean="0"/>
          </a:p>
          <a:p>
            <a:r>
              <a:rPr lang="he-IL" sz="1200" dirty="0" smtClean="0"/>
              <a:t>היא שיטה שבה ממלאים את מרחב </a:t>
            </a:r>
            <a:r>
              <a:rPr lang="en-US" sz="1200" dirty="0" smtClean="0"/>
              <a:t>K</a:t>
            </a:r>
            <a:r>
              <a:rPr lang="he-IL" sz="1200" dirty="0" smtClean="0"/>
              <a:t> של התמונה עם </a:t>
            </a:r>
            <a:r>
              <a:rPr lang="en-US" sz="1200" dirty="0" smtClean="0"/>
              <a:t>TR</a:t>
            </a:r>
            <a:r>
              <a:rPr lang="he-IL" sz="1200" dirty="0" smtClean="0"/>
              <a:t> אחד וזה מצריך </a:t>
            </a:r>
            <a:r>
              <a:rPr lang="en-US" sz="1200" dirty="0" smtClean="0"/>
              <a:t> Echo Train</a:t>
            </a:r>
            <a:r>
              <a:rPr lang="he-IL" sz="1200" dirty="0" smtClean="0"/>
              <a:t> ארוך 128 , 256 ואפילו יותר . </a:t>
            </a:r>
            <a:r>
              <a:rPr lang="en-US" sz="1200" dirty="0" smtClean="0"/>
              <a:t>FSE</a:t>
            </a:r>
            <a:r>
              <a:rPr lang="he-IL" sz="1200" dirty="0" smtClean="0"/>
              <a:t> היא טכניקת </a:t>
            </a:r>
            <a:r>
              <a:rPr lang="en-US" sz="1200" dirty="0" smtClean="0"/>
              <a:t>Multi Shot</a:t>
            </a:r>
            <a:r>
              <a:rPr lang="he-IL" sz="1200" dirty="0" smtClean="0"/>
              <a:t> כלומר על מנת למלא את מרח </a:t>
            </a:r>
            <a:r>
              <a:rPr lang="en-US" sz="1200" dirty="0" smtClean="0"/>
              <a:t>K</a:t>
            </a:r>
            <a:r>
              <a:rPr lang="he-IL" sz="1200" dirty="0" smtClean="0"/>
              <a:t> יש צורך בכמה </a:t>
            </a:r>
            <a:r>
              <a:rPr lang="en-US" sz="1200" dirty="0" smtClean="0"/>
              <a:t>TR</a:t>
            </a:r>
            <a:r>
              <a:rPr lang="he-IL" sz="1200" dirty="0" smtClean="0"/>
              <a:t> בעוד ב- </a:t>
            </a:r>
            <a:r>
              <a:rPr lang="en-US" sz="1200" dirty="0" smtClean="0"/>
              <a:t>HASTE</a:t>
            </a:r>
            <a:r>
              <a:rPr lang="he-IL" sz="1200" dirty="0" smtClean="0"/>
              <a:t> ב- </a:t>
            </a:r>
            <a:r>
              <a:rPr lang="en-US" sz="1200" dirty="0" smtClean="0"/>
              <a:t>TR</a:t>
            </a:r>
            <a:r>
              <a:rPr lang="he-IL" sz="1200" dirty="0" smtClean="0"/>
              <a:t> אחד ממלאים את מרחב </a:t>
            </a:r>
            <a:r>
              <a:rPr lang="en-US" sz="1200" dirty="0" smtClean="0"/>
              <a:t>K</a:t>
            </a:r>
            <a:r>
              <a:rPr lang="he-IL" sz="1200" dirty="0" smtClean="0"/>
              <a:t> .</a:t>
            </a:r>
          </a:p>
          <a:p>
            <a:r>
              <a:rPr lang="he-IL" sz="1200" dirty="0" smtClean="0"/>
              <a:t>כדי למזער את מספר השורות הנדגמות ב- </a:t>
            </a:r>
            <a:r>
              <a:rPr lang="en-US" sz="1200" dirty="0" smtClean="0"/>
              <a:t>HASTE</a:t>
            </a:r>
            <a:r>
              <a:rPr lang="he-IL" sz="1200" dirty="0" smtClean="0"/>
              <a:t> , דוגמים קצת יותר ממחצית מרחב </a:t>
            </a:r>
            <a:r>
              <a:rPr lang="en-US" sz="1200" dirty="0" smtClean="0"/>
              <a:t>K</a:t>
            </a:r>
            <a:r>
              <a:rPr lang="he-IL" sz="1200" dirty="0" smtClean="0"/>
              <a:t> ומנצלים את הסימטריות של מרחב </a:t>
            </a:r>
            <a:r>
              <a:rPr lang="en-US" sz="1200" dirty="0" smtClean="0"/>
              <a:t>K</a:t>
            </a:r>
            <a:r>
              <a:rPr lang="he-IL" sz="1200" dirty="0" smtClean="0"/>
              <a:t> </a:t>
            </a:r>
            <a:r>
              <a:rPr lang="en-US" sz="1200" dirty="0" smtClean="0"/>
              <a:t>( Half Fourier )</a:t>
            </a:r>
            <a:r>
              <a:rPr lang="he-IL" sz="1200" dirty="0" smtClean="0"/>
              <a:t> .</a:t>
            </a:r>
          </a:p>
          <a:p>
            <a:r>
              <a:rPr lang="he-IL" sz="1200" dirty="0" smtClean="0"/>
              <a:t>רצף זה הוא בעיקר בשקלול </a:t>
            </a:r>
            <a:r>
              <a:rPr lang="en-US" sz="1200" dirty="0" smtClean="0"/>
              <a:t>T2</a:t>
            </a:r>
            <a:r>
              <a:rPr lang="he-IL" sz="1200" dirty="0" smtClean="0"/>
              <a:t> כבד כי רוב מרחב </a:t>
            </a:r>
            <a:r>
              <a:rPr lang="en-US" sz="1200" dirty="0" smtClean="0"/>
              <a:t>K</a:t>
            </a:r>
            <a:r>
              <a:rPr lang="he-IL" sz="1200" dirty="0" smtClean="0"/>
              <a:t> מתמלא ב- </a:t>
            </a:r>
            <a:r>
              <a:rPr lang="en-US" sz="1200" dirty="0" smtClean="0"/>
              <a:t>TEs</a:t>
            </a:r>
            <a:r>
              <a:rPr lang="he-IL" sz="1200" dirty="0" smtClean="0"/>
              <a:t> ארוכים , רצף זה עם שיטת </a:t>
            </a:r>
            <a:r>
              <a:rPr lang="en-US" sz="1200" dirty="0" smtClean="0"/>
              <a:t>IR</a:t>
            </a:r>
            <a:r>
              <a:rPr lang="he-IL" sz="1200" dirty="0" smtClean="0"/>
              <a:t> יכול להשיג במידה מסוימת </a:t>
            </a:r>
            <a:r>
              <a:rPr lang="en-US" sz="1200" dirty="0" smtClean="0"/>
              <a:t>T1</a:t>
            </a:r>
            <a:r>
              <a:rPr lang="he-IL" sz="1200" dirty="0" smtClean="0"/>
              <a:t> ו- </a:t>
            </a:r>
            <a:r>
              <a:rPr lang="en-US" sz="1200" dirty="0" smtClean="0"/>
              <a:t>PD</a:t>
            </a:r>
            <a:r>
              <a:rPr lang="he-IL" sz="1200" dirty="0" smtClean="0"/>
              <a:t> .</a:t>
            </a:r>
          </a:p>
          <a:p>
            <a:r>
              <a:rPr lang="he-IL" sz="1200" dirty="0" smtClean="0"/>
              <a:t>רצף זה טוב להדגמת איברי הבטן ושימושי להדגמת דרכי המרה ,דרכי השתן ועוברים .</a:t>
            </a:r>
          </a:p>
          <a:p>
            <a:r>
              <a:rPr lang="he-IL" sz="1200" dirty="0" err="1" smtClean="0"/>
              <a:t>החסרון</a:t>
            </a:r>
            <a:r>
              <a:rPr lang="he-IL" sz="1200" dirty="0" smtClean="0"/>
              <a:t> של שיטה זו , </a:t>
            </a:r>
            <a:r>
              <a:rPr lang="en-US" sz="1200" dirty="0" smtClean="0"/>
              <a:t>SAR</a:t>
            </a:r>
            <a:r>
              <a:rPr lang="he-IL" sz="1200" dirty="0" smtClean="0"/>
              <a:t> גבוה</a:t>
            </a:r>
            <a:r>
              <a:rPr lang="en-US" sz="1200" dirty="0" smtClean="0"/>
              <a:t> </a:t>
            </a:r>
            <a:r>
              <a:rPr lang="he-IL" sz="1200" dirty="0" smtClean="0"/>
              <a:t>, רזולוציה נמוכה ותמונה קצת מטושטשת כתוצאה מ- </a:t>
            </a:r>
            <a:r>
              <a:rPr lang="en-US" sz="1200" dirty="0" smtClean="0"/>
              <a:t>Echo Train  </a:t>
            </a:r>
            <a:r>
              <a:rPr lang="ar-SA" sz="1200" dirty="0" smtClean="0"/>
              <a:t> </a:t>
            </a:r>
            <a:r>
              <a:rPr lang="en-US" sz="1200" dirty="0" smtClean="0"/>
              <a:t>) </a:t>
            </a:r>
            <a:r>
              <a:rPr lang="he-IL" sz="1200" dirty="0" smtClean="0"/>
              <a:t>בקצה </a:t>
            </a:r>
            <a:r>
              <a:rPr lang="en-US" sz="1200" dirty="0" smtClean="0"/>
              <a:t>SNR</a:t>
            </a:r>
            <a:r>
              <a:rPr lang="he-IL" sz="1200" dirty="0" smtClean="0"/>
              <a:t> נמוך כתוצאה מ- </a:t>
            </a:r>
            <a:r>
              <a:rPr lang="en-US" sz="1200" dirty="0" smtClean="0"/>
              <a:t>T2</a:t>
            </a:r>
            <a:r>
              <a:rPr lang="he-IL" sz="1200" dirty="0" smtClean="0"/>
              <a:t> ולכן הסיגנל פוחת עם הזמן והגבולות לא ברורים ) .</a:t>
            </a:r>
          </a:p>
          <a:p>
            <a:endParaRPr lang="he-IL" sz="1200" dirty="0"/>
          </a:p>
        </p:txBody>
      </p:sp>
      <p:sp>
        <p:nvSpPr>
          <p:cNvPr id="5" name="מלבן 4"/>
          <p:cNvSpPr/>
          <p:nvPr/>
        </p:nvSpPr>
        <p:spPr>
          <a:xfrm>
            <a:off x="4211960" y="116632"/>
            <a:ext cx="1514709" cy="369332"/>
          </a:xfrm>
          <a:prstGeom prst="rect">
            <a:avLst/>
          </a:prstGeom>
        </p:spPr>
        <p:txBody>
          <a:bodyPr wrap="none">
            <a:spAutoFit/>
          </a:bodyPr>
          <a:lstStyle/>
          <a:p>
            <a:r>
              <a:rPr lang="en-US" b="1" dirty="0" smtClean="0"/>
              <a:t>HASTE/SS-FSE</a:t>
            </a:r>
            <a:endParaRPr lang="en-US" b="1" dirty="0"/>
          </a:p>
        </p:txBody>
      </p:sp>
      <p:pic>
        <p:nvPicPr>
          <p:cNvPr id="1026" name="Picture 2">
            <a:hlinkClick r:id="rId2"/>
          </p:cNvPr>
          <p:cNvPicPr>
            <a:picLocks noChangeAspect="1" noChangeArrowheads="1"/>
          </p:cNvPicPr>
          <p:nvPr/>
        </p:nvPicPr>
        <p:blipFill>
          <a:blip r:embed="rId4" cstate="print"/>
          <a:srcRect/>
          <a:stretch>
            <a:fillRect/>
          </a:stretch>
        </p:blipFill>
        <p:spPr bwMode="auto">
          <a:xfrm>
            <a:off x="179512" y="548680"/>
            <a:ext cx="5534025" cy="2971800"/>
          </a:xfrm>
          <a:prstGeom prst="rect">
            <a:avLst/>
          </a:prstGeom>
          <a:noFill/>
          <a:ln w="9525">
            <a:noFill/>
            <a:miter lim="800000"/>
            <a:headEnd/>
            <a:tailEnd/>
          </a:ln>
        </p:spPr>
      </p:pic>
      <p:pic>
        <p:nvPicPr>
          <p:cNvPr id="1027" name="Picture 3">
            <a:hlinkClick r:id="rId5"/>
          </p:cNvPr>
          <p:cNvPicPr>
            <a:picLocks noChangeAspect="1" noChangeArrowheads="1"/>
          </p:cNvPicPr>
          <p:nvPr/>
        </p:nvPicPr>
        <p:blipFill>
          <a:blip r:embed="rId6" cstate="print"/>
          <a:srcRect/>
          <a:stretch>
            <a:fillRect/>
          </a:stretch>
        </p:blipFill>
        <p:spPr bwMode="auto">
          <a:xfrm>
            <a:off x="6012160" y="3212976"/>
            <a:ext cx="1391869" cy="1372025"/>
          </a:xfrm>
          <a:prstGeom prst="rect">
            <a:avLst/>
          </a:prstGeom>
          <a:noFill/>
          <a:ln w="9525">
            <a:noFill/>
            <a:miter lim="800000"/>
            <a:headEnd/>
            <a:tailEnd/>
          </a:ln>
        </p:spPr>
      </p:pic>
      <p:pic>
        <p:nvPicPr>
          <p:cNvPr id="1028" name="Picture 4">
            <a:hlinkClick r:id="rId7"/>
          </p:cNvPr>
          <p:cNvPicPr>
            <a:picLocks noChangeAspect="1" noChangeArrowheads="1"/>
          </p:cNvPicPr>
          <p:nvPr/>
        </p:nvPicPr>
        <p:blipFill>
          <a:blip r:embed="rId8" cstate="print"/>
          <a:srcRect/>
          <a:stretch>
            <a:fillRect/>
          </a:stretch>
        </p:blipFill>
        <p:spPr bwMode="auto">
          <a:xfrm>
            <a:off x="7452320" y="3068960"/>
            <a:ext cx="1547813" cy="3043238"/>
          </a:xfrm>
          <a:prstGeom prst="rect">
            <a:avLst/>
          </a:prstGeom>
          <a:noFill/>
          <a:ln w="9525">
            <a:noFill/>
            <a:miter lim="800000"/>
            <a:headEnd/>
            <a:tailEnd/>
          </a:ln>
        </p:spPr>
      </p:pic>
      <p:sp>
        <p:nvSpPr>
          <p:cNvPr id="8" name="מלבן 7"/>
          <p:cNvSpPr/>
          <p:nvPr/>
        </p:nvSpPr>
        <p:spPr>
          <a:xfrm>
            <a:off x="7524328" y="6093296"/>
            <a:ext cx="1212190" cy="253916"/>
          </a:xfrm>
          <a:prstGeom prst="rect">
            <a:avLst/>
          </a:prstGeom>
        </p:spPr>
        <p:txBody>
          <a:bodyPr wrap="none">
            <a:spAutoFit/>
          </a:bodyPr>
          <a:lstStyle/>
          <a:p>
            <a:r>
              <a:rPr lang="en-US" sz="1050" dirty="0" smtClean="0"/>
              <a:t>Horseshoe kidney </a:t>
            </a:r>
            <a:endParaRPr lang="en-US" sz="1050" dirty="0"/>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hlinkClick r:id="rId2"/>
          </p:cNvPr>
          <p:cNvPicPr>
            <a:picLocks noChangeAspect="1" noChangeArrowheads="1"/>
          </p:cNvPicPr>
          <p:nvPr/>
        </p:nvPicPr>
        <p:blipFill>
          <a:blip r:embed="rId3" cstate="print"/>
          <a:srcRect/>
          <a:stretch>
            <a:fillRect/>
          </a:stretch>
        </p:blipFill>
        <p:spPr bwMode="auto">
          <a:xfrm>
            <a:off x="251521" y="594488"/>
            <a:ext cx="6120680" cy="4537987"/>
          </a:xfrm>
          <a:prstGeom prst="rect">
            <a:avLst/>
          </a:prstGeom>
          <a:noFill/>
          <a:ln w="9525">
            <a:noFill/>
            <a:miter lim="800000"/>
            <a:headEnd/>
            <a:tailEnd/>
          </a:ln>
        </p:spPr>
      </p:pic>
      <p:sp>
        <p:nvSpPr>
          <p:cNvPr id="3" name="TextBox 2"/>
          <p:cNvSpPr txBox="1"/>
          <p:nvPr/>
        </p:nvSpPr>
        <p:spPr>
          <a:xfrm>
            <a:off x="1619672" y="5445224"/>
            <a:ext cx="6768752" cy="954107"/>
          </a:xfrm>
          <a:prstGeom prst="rect">
            <a:avLst/>
          </a:prstGeom>
          <a:noFill/>
        </p:spPr>
        <p:txBody>
          <a:bodyPr wrap="square" rtlCol="1">
            <a:spAutoFit/>
          </a:bodyPr>
          <a:lstStyle/>
          <a:p>
            <a:r>
              <a:rPr lang="he-IL" sz="1400" dirty="0" smtClean="0"/>
              <a:t>שיטת </a:t>
            </a:r>
            <a:r>
              <a:rPr lang="en-US" sz="1400" dirty="0" smtClean="0"/>
              <a:t>Inversion Recovery</a:t>
            </a:r>
            <a:r>
              <a:rPr lang="he-IL" sz="1400" dirty="0" smtClean="0"/>
              <a:t> מכפילה את המרחק להתאוששות </a:t>
            </a:r>
            <a:r>
              <a:rPr lang="en-US" sz="1400" dirty="0" smtClean="0"/>
              <a:t>Recovery</a:t>
            </a:r>
            <a:r>
              <a:rPr lang="he-IL" sz="1400" dirty="0" smtClean="0"/>
              <a:t> של הספינים מה שמאפשר יותר זמן להבדלי </a:t>
            </a:r>
            <a:r>
              <a:rPr lang="en-US" sz="1400" dirty="0" smtClean="0"/>
              <a:t>T1</a:t>
            </a:r>
            <a:r>
              <a:rPr lang="he-IL" sz="1400" dirty="0" smtClean="0"/>
              <a:t> .</a:t>
            </a:r>
          </a:p>
          <a:p>
            <a:r>
              <a:rPr lang="he-IL" sz="1400" dirty="0" smtClean="0"/>
              <a:t>פולס 180 הראשון הופך את וקטור המגנטיזציה האורכי מ- </a:t>
            </a:r>
            <a:r>
              <a:rPr lang="en-US" sz="1400" dirty="0" smtClean="0"/>
              <a:t>+Z </a:t>
            </a:r>
            <a:r>
              <a:rPr lang="he-IL" sz="1400" dirty="0" smtClean="0"/>
              <a:t> ל- </a:t>
            </a:r>
            <a:r>
              <a:rPr lang="en-US" sz="1400" dirty="0" smtClean="0"/>
              <a:t>-Z</a:t>
            </a:r>
            <a:r>
              <a:rPr lang="he-IL" sz="1400" dirty="0" smtClean="0"/>
              <a:t> לפני שידור פולס 90 .</a:t>
            </a:r>
          </a:p>
          <a:p>
            <a:r>
              <a:rPr lang="he-IL" sz="1400" dirty="0" smtClean="0"/>
              <a:t>פולס 90 משודר לאחר 0.69 מזמן </a:t>
            </a:r>
            <a:r>
              <a:rPr lang="en-US" sz="1400" dirty="0" smtClean="0"/>
              <a:t>T1</a:t>
            </a:r>
            <a:r>
              <a:rPr lang="he-IL" sz="1400" dirty="0" smtClean="0"/>
              <a:t> של הרקמה שמעוניינים לדכא אותה.</a:t>
            </a:r>
            <a:endParaRPr lang="he-IL" sz="1400" dirty="0"/>
          </a:p>
        </p:txBody>
      </p:sp>
      <p:pic>
        <p:nvPicPr>
          <p:cNvPr id="1026" name="Picture 2">
            <a:hlinkClick r:id="rId4"/>
          </p:cNvPr>
          <p:cNvPicPr>
            <a:picLocks noChangeAspect="1" noChangeArrowheads="1"/>
          </p:cNvPicPr>
          <p:nvPr/>
        </p:nvPicPr>
        <p:blipFill>
          <a:blip r:embed="rId5" cstate="print"/>
          <a:srcRect/>
          <a:stretch>
            <a:fillRect/>
          </a:stretch>
        </p:blipFill>
        <p:spPr bwMode="auto">
          <a:xfrm>
            <a:off x="6435419" y="3356992"/>
            <a:ext cx="2706994" cy="195661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hlinkClick r:id="rId2"/>
          </p:cNvPr>
          <p:cNvPicPr>
            <a:picLocks noChangeAspect="1" noChangeArrowheads="1"/>
          </p:cNvPicPr>
          <p:nvPr/>
        </p:nvPicPr>
        <p:blipFill>
          <a:blip r:embed="rId3" cstate="print"/>
          <a:srcRect/>
          <a:stretch>
            <a:fillRect/>
          </a:stretch>
        </p:blipFill>
        <p:spPr bwMode="auto">
          <a:xfrm>
            <a:off x="6012159" y="1130758"/>
            <a:ext cx="3130253" cy="2079589"/>
          </a:xfrm>
          <a:prstGeom prst="rect">
            <a:avLst/>
          </a:prstGeom>
          <a:noFill/>
          <a:ln w="9525">
            <a:noFill/>
            <a:miter lim="800000"/>
            <a:headEnd/>
            <a:tailEnd/>
          </a:ln>
        </p:spPr>
      </p:pic>
      <p:sp>
        <p:nvSpPr>
          <p:cNvPr id="3" name="מלבן 2"/>
          <p:cNvSpPr/>
          <p:nvPr/>
        </p:nvSpPr>
        <p:spPr>
          <a:xfrm>
            <a:off x="-22019" y="6025416"/>
            <a:ext cx="9164432" cy="830997"/>
          </a:xfrm>
          <a:prstGeom prst="rect">
            <a:avLst/>
          </a:prstGeom>
        </p:spPr>
        <p:txBody>
          <a:bodyPr wrap="none">
            <a:spAutoFit/>
          </a:bodyPr>
          <a:lstStyle/>
          <a:p>
            <a:r>
              <a:rPr lang="en-US" sz="1200" dirty="0" smtClean="0"/>
              <a:t> </a:t>
            </a:r>
            <a:r>
              <a:rPr lang="he-IL" sz="1200" dirty="0" smtClean="0"/>
              <a:t> </a:t>
            </a:r>
            <a:r>
              <a:rPr lang="en-US" sz="1200" dirty="0" smtClean="0"/>
              <a:t>STIR (Short TI Inversion Recovery)</a:t>
            </a:r>
            <a:r>
              <a:rPr lang="he-IL" sz="1200" dirty="0" smtClean="0"/>
              <a:t> , רצף זה הוא ספין אקו שקודם לו פולס 180. פולס 180 הופך את המגנטיזציה האורכית שאחר כך מתחילה לחזור</a:t>
            </a:r>
          </a:p>
          <a:p>
            <a:r>
              <a:rPr lang="he-IL" sz="1200" dirty="0" smtClean="0"/>
              <a:t>לשיווי המשקל שלה (</a:t>
            </a:r>
            <a:r>
              <a:rPr lang="en-US" sz="1200" dirty="0" smtClean="0"/>
              <a:t>M0</a:t>
            </a:r>
            <a:r>
              <a:rPr lang="he-IL" sz="1200" dirty="0" smtClean="0"/>
              <a:t>) לפי </a:t>
            </a:r>
            <a:r>
              <a:rPr lang="he-IL" sz="1200" dirty="0" err="1" smtClean="0"/>
              <a:t>רלקסצית</a:t>
            </a:r>
            <a:r>
              <a:rPr lang="he-IL" sz="1200" dirty="0" smtClean="0"/>
              <a:t> </a:t>
            </a:r>
            <a:r>
              <a:rPr lang="en-US" sz="1200" dirty="0" smtClean="0"/>
              <a:t>T1</a:t>
            </a:r>
            <a:r>
              <a:rPr lang="he-IL" sz="1200" dirty="0" smtClean="0"/>
              <a:t> . הזמן בין פולס 180 ההתחלתי לפולס 90 נקרא </a:t>
            </a:r>
            <a:r>
              <a:rPr lang="en-US" sz="1200" dirty="0" smtClean="0"/>
              <a:t>Inversion Time ( TI )</a:t>
            </a:r>
            <a:r>
              <a:rPr lang="he-IL" sz="1200" dirty="0" smtClean="0"/>
              <a:t> וזה הזמן שבו השומן חוצה נקודת האפס</a:t>
            </a:r>
          </a:p>
          <a:p>
            <a:r>
              <a:rPr lang="he-IL" sz="1200" dirty="0" smtClean="0"/>
              <a:t>כך שכאשר פולס 90 מופעל לא תהיה מגנטיזציה אורכית של השומן שתוטה למישור הרוחבי ולכן נקבל סיגנל מכל הרקמות מלבד השומן ולכן רצף זה</a:t>
            </a:r>
          </a:p>
          <a:p>
            <a:r>
              <a:rPr lang="he-IL" sz="1200" dirty="0" smtClean="0"/>
              <a:t>משמש לביטול סיגנל מהשומן . היות וזמני </a:t>
            </a:r>
            <a:r>
              <a:rPr lang="he-IL" sz="1200" dirty="0" err="1" smtClean="0"/>
              <a:t>הרלקסציה</a:t>
            </a:r>
            <a:r>
              <a:rPr lang="he-IL" sz="1200" dirty="0" smtClean="0"/>
              <a:t> </a:t>
            </a:r>
            <a:r>
              <a:rPr lang="en-US" sz="1200" dirty="0" smtClean="0"/>
              <a:t>T1</a:t>
            </a:r>
            <a:r>
              <a:rPr lang="he-IL" sz="1200" dirty="0" smtClean="0"/>
              <a:t> תלויים בשדה המגנטי ה- </a:t>
            </a:r>
            <a:r>
              <a:rPr lang="en-US" sz="1200" dirty="0" smtClean="0"/>
              <a:t>TI</a:t>
            </a:r>
            <a:r>
              <a:rPr lang="he-IL" sz="1200" dirty="0" smtClean="0"/>
              <a:t> במכשיר 1.5 </a:t>
            </a:r>
            <a:r>
              <a:rPr lang="he-IL" sz="1200" dirty="0" err="1" smtClean="0"/>
              <a:t>טסלה</a:t>
            </a:r>
            <a:r>
              <a:rPr lang="he-IL" sz="1200" dirty="0" smtClean="0"/>
              <a:t> בערך </a:t>
            </a:r>
            <a:r>
              <a:rPr lang="en-US" sz="1200" dirty="0" smtClean="0"/>
              <a:t>160-180 </a:t>
            </a:r>
            <a:r>
              <a:rPr lang="en-US" sz="1200" dirty="0" err="1" smtClean="0"/>
              <a:t>msec</a:t>
            </a:r>
            <a:r>
              <a:rPr lang="he-IL" sz="1200" dirty="0" smtClean="0"/>
              <a:t> . </a:t>
            </a:r>
            <a:r>
              <a:rPr lang="en-US" sz="1200" dirty="0" smtClean="0"/>
              <a:t>( 0,69 x 260 ) </a:t>
            </a:r>
            <a:r>
              <a:rPr lang="he-IL" sz="1200" dirty="0" smtClean="0"/>
              <a:t>.</a:t>
            </a:r>
            <a:endParaRPr lang="he-IL" sz="1200" dirty="0"/>
          </a:p>
        </p:txBody>
      </p:sp>
      <p:pic>
        <p:nvPicPr>
          <p:cNvPr id="4" name="Picture 2">
            <a:hlinkClick r:id="rId2"/>
          </p:cNvPr>
          <p:cNvPicPr>
            <a:picLocks noChangeAspect="1" noChangeArrowheads="1"/>
          </p:cNvPicPr>
          <p:nvPr/>
        </p:nvPicPr>
        <p:blipFill>
          <a:blip r:embed="rId4" cstate="print"/>
          <a:srcRect/>
          <a:stretch>
            <a:fillRect/>
          </a:stretch>
        </p:blipFill>
        <p:spPr bwMode="auto">
          <a:xfrm>
            <a:off x="0" y="158594"/>
            <a:ext cx="4355976" cy="3917388"/>
          </a:xfrm>
          <a:prstGeom prst="rect">
            <a:avLst/>
          </a:prstGeom>
          <a:noFill/>
          <a:ln w="9525">
            <a:noFill/>
            <a:miter lim="800000"/>
            <a:headEnd/>
            <a:tailEnd/>
          </a:ln>
        </p:spPr>
      </p:pic>
      <p:pic>
        <p:nvPicPr>
          <p:cNvPr id="2051" name="Picture 3">
            <a:hlinkClick r:id="rId2"/>
          </p:cNvPr>
          <p:cNvPicPr>
            <a:picLocks noChangeAspect="1" noChangeArrowheads="1"/>
          </p:cNvPicPr>
          <p:nvPr/>
        </p:nvPicPr>
        <p:blipFill>
          <a:blip r:embed="rId5" cstate="print"/>
          <a:srcRect/>
          <a:stretch>
            <a:fillRect/>
          </a:stretch>
        </p:blipFill>
        <p:spPr bwMode="auto">
          <a:xfrm>
            <a:off x="3707904" y="980728"/>
            <a:ext cx="2350213" cy="2154362"/>
          </a:xfrm>
          <a:prstGeom prst="rect">
            <a:avLst/>
          </a:prstGeom>
          <a:noFill/>
          <a:ln w="9525">
            <a:noFill/>
            <a:miter lim="800000"/>
            <a:headEnd/>
            <a:tailEnd/>
          </a:ln>
        </p:spPr>
      </p:pic>
      <p:pic>
        <p:nvPicPr>
          <p:cNvPr id="7" name="Picture 2">
            <a:hlinkClick r:id="rId6"/>
          </p:cNvPr>
          <p:cNvPicPr>
            <a:picLocks noChangeAspect="1" noChangeArrowheads="1"/>
          </p:cNvPicPr>
          <p:nvPr/>
        </p:nvPicPr>
        <p:blipFill>
          <a:blip r:embed="rId7" cstate="print"/>
          <a:srcRect/>
          <a:stretch>
            <a:fillRect/>
          </a:stretch>
        </p:blipFill>
        <p:spPr bwMode="auto">
          <a:xfrm>
            <a:off x="3995936" y="3772989"/>
            <a:ext cx="4942731" cy="2135562"/>
          </a:xfrm>
          <a:prstGeom prst="rect">
            <a:avLst/>
          </a:prstGeom>
          <a:noFill/>
          <a:ln w="9525">
            <a:noFill/>
            <a:miter lim="800000"/>
            <a:headEnd/>
            <a:tailEnd/>
          </a:ln>
        </p:spPr>
      </p:pic>
      <p:sp>
        <p:nvSpPr>
          <p:cNvPr id="8" name="TextBox 7"/>
          <p:cNvSpPr txBox="1"/>
          <p:nvPr/>
        </p:nvSpPr>
        <p:spPr>
          <a:xfrm>
            <a:off x="4499992" y="0"/>
            <a:ext cx="1152128" cy="646331"/>
          </a:xfrm>
          <a:prstGeom prst="rect">
            <a:avLst/>
          </a:prstGeom>
          <a:noFill/>
        </p:spPr>
        <p:txBody>
          <a:bodyPr wrap="square" rtlCol="1">
            <a:spAutoFit/>
          </a:bodyPr>
          <a:lstStyle/>
          <a:p>
            <a:r>
              <a:rPr lang="en-US" sz="3600" dirty="0" smtClean="0"/>
              <a:t>STIR</a:t>
            </a:r>
            <a:endParaRPr lang="he-IL" sz="3600" dirty="0"/>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0" y="0"/>
            <a:ext cx="6876256" cy="5205910"/>
          </a:xfrm>
          <a:prstGeom prst="rect">
            <a:avLst/>
          </a:prstGeom>
          <a:noFill/>
          <a:ln w="9525">
            <a:noFill/>
            <a:miter lim="800000"/>
            <a:headEnd/>
            <a:tailEnd/>
          </a:ln>
        </p:spPr>
      </p:pic>
      <p:sp>
        <p:nvSpPr>
          <p:cNvPr id="3" name="TextBox 2"/>
          <p:cNvSpPr txBox="1"/>
          <p:nvPr/>
        </p:nvSpPr>
        <p:spPr>
          <a:xfrm>
            <a:off x="899592" y="5589240"/>
            <a:ext cx="6912768" cy="369332"/>
          </a:xfrm>
          <a:prstGeom prst="rect">
            <a:avLst/>
          </a:prstGeom>
          <a:noFill/>
        </p:spPr>
        <p:txBody>
          <a:bodyPr wrap="square" rtlCol="1">
            <a:spAutoFit/>
          </a:bodyPr>
          <a:lstStyle/>
          <a:p>
            <a:r>
              <a:rPr lang="he-IL" dirty="0" smtClean="0"/>
              <a:t>בניגוד לשקלול </a:t>
            </a:r>
            <a:r>
              <a:rPr lang="en-US" dirty="0" smtClean="0"/>
              <a:t>T1</a:t>
            </a:r>
            <a:r>
              <a:rPr lang="he-IL" dirty="0" smtClean="0"/>
              <a:t> רגיל רקמות עם </a:t>
            </a:r>
            <a:r>
              <a:rPr lang="en-US" dirty="0" smtClean="0"/>
              <a:t>T1</a:t>
            </a:r>
            <a:r>
              <a:rPr lang="he-IL" dirty="0" smtClean="0"/>
              <a:t> ארוך מייצרות את הסיגנל הכי גבוה </a:t>
            </a:r>
            <a:endParaRPr lang="he-IL" dirty="0"/>
          </a:p>
        </p:txBody>
      </p:sp>
      <p:pic>
        <p:nvPicPr>
          <p:cNvPr id="5122" name="Picture 2">
            <a:hlinkClick r:id="rId3"/>
          </p:cNvPr>
          <p:cNvPicPr>
            <a:picLocks noChangeAspect="1" noChangeArrowheads="1"/>
          </p:cNvPicPr>
          <p:nvPr/>
        </p:nvPicPr>
        <p:blipFill>
          <a:blip r:embed="rId4" cstate="print"/>
          <a:srcRect/>
          <a:stretch>
            <a:fillRect/>
          </a:stretch>
        </p:blipFill>
        <p:spPr bwMode="auto">
          <a:xfrm>
            <a:off x="7020272" y="260648"/>
            <a:ext cx="1944216" cy="2065730"/>
          </a:xfrm>
          <a:prstGeom prst="rect">
            <a:avLst/>
          </a:prstGeom>
          <a:noFill/>
          <a:ln w="9525">
            <a:noFill/>
            <a:miter lim="800000"/>
            <a:headEnd/>
            <a:tailEnd/>
          </a:ln>
        </p:spPr>
      </p:pic>
      <p:pic>
        <p:nvPicPr>
          <p:cNvPr id="5123" name="Picture 3">
            <a:hlinkClick r:id="rId5"/>
          </p:cNvPr>
          <p:cNvPicPr>
            <a:picLocks noChangeAspect="1" noChangeArrowheads="1"/>
          </p:cNvPicPr>
          <p:nvPr/>
        </p:nvPicPr>
        <p:blipFill>
          <a:blip r:embed="rId6" cstate="print"/>
          <a:srcRect/>
          <a:stretch>
            <a:fillRect/>
          </a:stretch>
        </p:blipFill>
        <p:spPr bwMode="auto">
          <a:xfrm>
            <a:off x="6948264" y="2925289"/>
            <a:ext cx="2051720" cy="2056640"/>
          </a:xfrm>
          <a:prstGeom prst="rect">
            <a:avLst/>
          </a:prstGeom>
          <a:noFill/>
          <a:ln w="9525">
            <a:noFill/>
            <a:miter lim="800000"/>
            <a:headEnd/>
            <a:tailEnd/>
          </a:ln>
        </p:spPr>
      </p:pic>
      <p:sp>
        <p:nvSpPr>
          <p:cNvPr id="6" name="TextBox 5"/>
          <p:cNvSpPr txBox="1"/>
          <p:nvPr/>
        </p:nvSpPr>
        <p:spPr>
          <a:xfrm>
            <a:off x="7596336" y="2348880"/>
            <a:ext cx="720080" cy="369332"/>
          </a:xfrm>
          <a:prstGeom prst="rect">
            <a:avLst/>
          </a:prstGeom>
          <a:noFill/>
        </p:spPr>
        <p:txBody>
          <a:bodyPr wrap="square" rtlCol="1">
            <a:spAutoFit/>
          </a:bodyPr>
          <a:lstStyle/>
          <a:p>
            <a:r>
              <a:rPr lang="en-US" dirty="0" smtClean="0"/>
              <a:t>STIR</a:t>
            </a:r>
            <a:endParaRPr lang="he-IL" dirty="0"/>
          </a:p>
        </p:txBody>
      </p:sp>
      <p:sp>
        <p:nvSpPr>
          <p:cNvPr id="7" name="מלבן 6"/>
          <p:cNvSpPr/>
          <p:nvPr/>
        </p:nvSpPr>
        <p:spPr>
          <a:xfrm>
            <a:off x="7380312" y="4941168"/>
            <a:ext cx="915635" cy="369332"/>
          </a:xfrm>
          <a:prstGeom prst="rect">
            <a:avLst/>
          </a:prstGeom>
        </p:spPr>
        <p:txBody>
          <a:bodyPr wrap="none">
            <a:spAutoFit/>
          </a:bodyPr>
          <a:lstStyle/>
          <a:p>
            <a:r>
              <a:rPr lang="en-US" dirty="0" smtClean="0"/>
              <a:t>T1</a:t>
            </a:r>
            <a:r>
              <a:rPr lang="he-IL" dirty="0" smtClean="0"/>
              <a:t> רגיל </a:t>
            </a:r>
            <a:endParaRPr lang="he-IL"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p:cNvSpPr/>
          <p:nvPr/>
        </p:nvSpPr>
        <p:spPr>
          <a:xfrm>
            <a:off x="395536" y="2780928"/>
            <a:ext cx="7416824" cy="646331"/>
          </a:xfrm>
          <a:prstGeom prst="rect">
            <a:avLst/>
          </a:prstGeom>
        </p:spPr>
        <p:txBody>
          <a:bodyPr wrap="square">
            <a:spAutoFit/>
          </a:bodyPr>
          <a:lstStyle/>
          <a:p>
            <a:r>
              <a:rPr lang="he-IL" dirty="0" smtClean="0"/>
              <a:t>את ווקטור המגנטיזציה ניתן להציב על מערכת צירים </a:t>
            </a:r>
            <a:r>
              <a:rPr lang="en-US" dirty="0" smtClean="0"/>
              <a:t>X,Y,Z </a:t>
            </a:r>
            <a:r>
              <a:rPr lang="he-IL" dirty="0" smtClean="0"/>
              <a:t>כשהוא מונח על ציר </a:t>
            </a:r>
            <a:r>
              <a:rPr lang="en-US" dirty="0" smtClean="0"/>
              <a:t>Z </a:t>
            </a:r>
            <a:r>
              <a:rPr lang="he-IL" dirty="0" smtClean="0"/>
              <a:t> .</a:t>
            </a:r>
          </a:p>
          <a:p>
            <a:endParaRPr lang="he-IL" dirty="0" smtClean="0"/>
          </a:p>
        </p:txBody>
      </p:sp>
      <p:pic>
        <p:nvPicPr>
          <p:cNvPr id="3" name="Picture 2">
            <a:hlinkClick r:id="rId2"/>
          </p:cNvPr>
          <p:cNvPicPr>
            <a:picLocks noChangeAspect="1" noChangeArrowheads="1"/>
          </p:cNvPicPr>
          <p:nvPr/>
        </p:nvPicPr>
        <p:blipFill>
          <a:blip r:embed="rId3" cstate="print"/>
          <a:srcRect/>
          <a:stretch>
            <a:fillRect/>
          </a:stretch>
        </p:blipFill>
        <p:spPr bwMode="auto">
          <a:xfrm>
            <a:off x="0" y="548680"/>
            <a:ext cx="3684623" cy="2290192"/>
          </a:xfrm>
          <a:prstGeom prst="rect">
            <a:avLst/>
          </a:prstGeom>
          <a:noFill/>
          <a:ln w="9525">
            <a:noFill/>
            <a:miter lim="800000"/>
            <a:headEnd/>
            <a:tailEnd/>
          </a:ln>
        </p:spPr>
      </p:pic>
      <p:pic>
        <p:nvPicPr>
          <p:cNvPr id="4" name="Picture 2">
            <a:hlinkClick r:id="rId4"/>
          </p:cNvPr>
          <p:cNvPicPr>
            <a:picLocks noChangeAspect="1" noChangeArrowheads="1"/>
          </p:cNvPicPr>
          <p:nvPr/>
        </p:nvPicPr>
        <p:blipFill>
          <a:blip r:embed="rId5" cstate="print"/>
          <a:srcRect/>
          <a:stretch>
            <a:fillRect/>
          </a:stretch>
        </p:blipFill>
        <p:spPr bwMode="auto">
          <a:xfrm>
            <a:off x="5868144" y="404664"/>
            <a:ext cx="3096344" cy="2344516"/>
          </a:xfrm>
          <a:prstGeom prst="rect">
            <a:avLst/>
          </a:prstGeom>
          <a:noFill/>
          <a:ln w="9525">
            <a:noFill/>
            <a:miter lim="800000"/>
            <a:headEnd/>
            <a:tailEnd/>
          </a:ln>
        </p:spPr>
      </p:pic>
      <p:pic>
        <p:nvPicPr>
          <p:cNvPr id="3074" name="Picture 2"/>
          <p:cNvPicPr>
            <a:picLocks noChangeAspect="1" noChangeArrowheads="1"/>
          </p:cNvPicPr>
          <p:nvPr/>
        </p:nvPicPr>
        <p:blipFill>
          <a:blip r:embed="rId6" cstate="print"/>
          <a:srcRect/>
          <a:stretch>
            <a:fillRect/>
          </a:stretch>
        </p:blipFill>
        <p:spPr bwMode="auto">
          <a:xfrm>
            <a:off x="2627784" y="3573016"/>
            <a:ext cx="3295650" cy="1933575"/>
          </a:xfrm>
          <a:prstGeom prst="rect">
            <a:avLst/>
          </a:prstGeom>
          <a:noFill/>
          <a:ln w="9525">
            <a:noFill/>
            <a:miter lim="800000"/>
            <a:headEnd/>
            <a:tailEnd/>
          </a:ln>
        </p:spPr>
      </p:pic>
      <p:sp>
        <p:nvSpPr>
          <p:cNvPr id="6" name="TextBox 5"/>
          <p:cNvSpPr txBox="1"/>
          <p:nvPr/>
        </p:nvSpPr>
        <p:spPr>
          <a:xfrm>
            <a:off x="1115616" y="5733256"/>
            <a:ext cx="7344816" cy="923330"/>
          </a:xfrm>
          <a:prstGeom prst="rect">
            <a:avLst/>
          </a:prstGeom>
          <a:noFill/>
        </p:spPr>
        <p:txBody>
          <a:bodyPr wrap="square" rtlCol="1">
            <a:spAutoFit/>
          </a:bodyPr>
          <a:lstStyle/>
          <a:p>
            <a:r>
              <a:rPr lang="he-IL" dirty="0" smtClean="0"/>
              <a:t>המגנטיזציה האורכית היא סך כל הווקטורים המגנטיים לאורך קווי השדה החיצוני</a:t>
            </a:r>
          </a:p>
          <a:p>
            <a:r>
              <a:rPr lang="he-IL" dirty="0" smtClean="0"/>
              <a:t>המגנטיזציה הרוחבית </a:t>
            </a:r>
            <a:r>
              <a:rPr lang="en-US" dirty="0" err="1" smtClean="0"/>
              <a:t>Mxy</a:t>
            </a:r>
            <a:r>
              <a:rPr lang="he-IL" dirty="0" smtClean="0"/>
              <a:t> היא אפס בגלל שהספינים נמצאים בפאזה אקראית</a:t>
            </a:r>
          </a:p>
          <a:p>
            <a:r>
              <a:rPr lang="he-IL" dirty="0" smtClean="0"/>
              <a:t>במישור הרוחבי ולכן מבטלים אחד את השני במישור הרוחבי .</a:t>
            </a:r>
            <a:endParaRPr lang="he-IL" dirty="0"/>
          </a:p>
        </p:txBody>
      </p:sp>
      <p:pic>
        <p:nvPicPr>
          <p:cNvPr id="3075" name="Picture 3">
            <a:hlinkClick r:id="rId7"/>
          </p:cNvPr>
          <p:cNvPicPr>
            <a:picLocks noChangeAspect="1" noChangeArrowheads="1"/>
          </p:cNvPicPr>
          <p:nvPr/>
        </p:nvPicPr>
        <p:blipFill>
          <a:blip r:embed="rId8" cstate="print"/>
          <a:srcRect/>
          <a:stretch>
            <a:fillRect/>
          </a:stretch>
        </p:blipFill>
        <p:spPr bwMode="auto">
          <a:xfrm>
            <a:off x="395536" y="3573016"/>
            <a:ext cx="1971675" cy="1866900"/>
          </a:xfrm>
          <a:prstGeom prst="rect">
            <a:avLst/>
          </a:prstGeom>
          <a:noFill/>
          <a:ln w="9525">
            <a:noFill/>
            <a:miter lim="800000"/>
            <a:headEnd/>
            <a:tailEnd/>
          </a:ln>
        </p:spPr>
      </p:pic>
      <p:pic>
        <p:nvPicPr>
          <p:cNvPr id="3077" name="Picture 5">
            <a:hlinkClick r:id="rId9"/>
          </p:cNvPr>
          <p:cNvPicPr>
            <a:picLocks noChangeAspect="1" noChangeArrowheads="1"/>
          </p:cNvPicPr>
          <p:nvPr/>
        </p:nvPicPr>
        <p:blipFill>
          <a:blip r:embed="rId10" cstate="print"/>
          <a:srcRect/>
          <a:stretch>
            <a:fillRect/>
          </a:stretch>
        </p:blipFill>
        <p:spPr bwMode="auto">
          <a:xfrm>
            <a:off x="6084168" y="3284984"/>
            <a:ext cx="2376264" cy="2508805"/>
          </a:xfrm>
          <a:prstGeom prst="rect">
            <a:avLst/>
          </a:prstGeom>
          <a:noFill/>
          <a:ln w="9525">
            <a:noFill/>
            <a:miter lim="800000"/>
            <a:headEnd/>
            <a:tailEnd/>
          </a:ln>
        </p:spPr>
      </p:pic>
      <p:pic>
        <p:nvPicPr>
          <p:cNvPr id="2051" name="Picture 3">
            <a:hlinkClick r:id="rId11"/>
          </p:cNvPr>
          <p:cNvPicPr>
            <a:picLocks noChangeAspect="1" noChangeArrowheads="1"/>
          </p:cNvPicPr>
          <p:nvPr/>
        </p:nvPicPr>
        <p:blipFill>
          <a:blip r:embed="rId12" cstate="print"/>
          <a:srcRect/>
          <a:stretch>
            <a:fillRect/>
          </a:stretch>
        </p:blipFill>
        <p:spPr bwMode="auto">
          <a:xfrm>
            <a:off x="3649342" y="908720"/>
            <a:ext cx="2073867" cy="19523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3568" y="4365104"/>
            <a:ext cx="7344816" cy="2585323"/>
          </a:xfrm>
          <a:prstGeom prst="rect">
            <a:avLst/>
          </a:prstGeom>
          <a:noFill/>
        </p:spPr>
        <p:txBody>
          <a:bodyPr wrap="square" rtlCol="1">
            <a:spAutoFit/>
          </a:bodyPr>
          <a:lstStyle/>
          <a:p>
            <a:r>
              <a:rPr lang="he-IL" dirty="0" smtClean="0"/>
              <a:t>דיכוי השומן ע"י </a:t>
            </a:r>
            <a:r>
              <a:rPr lang="en-US" dirty="0" smtClean="0"/>
              <a:t>STIR </a:t>
            </a:r>
            <a:r>
              <a:rPr lang="he-IL" dirty="0" smtClean="0"/>
              <a:t> יחסית אחיד והוא פחות מושפע מאי הומוגניות של השדה ולכן יש לו עדיפות על שיטות דיכוי שומן שונות כמו </a:t>
            </a:r>
            <a:r>
              <a:rPr lang="en-US" dirty="0" smtClean="0"/>
              <a:t>Fat Sat</a:t>
            </a:r>
            <a:r>
              <a:rPr lang="he-IL" dirty="0" smtClean="0"/>
              <a:t> במיוחד כשיש מתכות או מעבר רקמה אוויר כמו בסינוסים או כשמצלמים שטח גדול . </a:t>
            </a:r>
          </a:p>
          <a:p>
            <a:r>
              <a:rPr lang="en-US" dirty="0" smtClean="0"/>
              <a:t>STIR</a:t>
            </a:r>
            <a:r>
              <a:rPr lang="he-IL" dirty="0" smtClean="0"/>
              <a:t> לא יכול לשמש לדיכוי שומן אחרי מתן חומר ניגוד כי הוא אינו מדכא רק שומן אלא כל רקמה שה- </a:t>
            </a:r>
            <a:r>
              <a:rPr lang="en-US" dirty="0" smtClean="0"/>
              <a:t>T1</a:t>
            </a:r>
            <a:r>
              <a:rPr lang="he-IL" dirty="0" smtClean="0"/>
              <a:t> שלה קרוב לשומן והיות וגדוליניום מקצר </a:t>
            </a:r>
            <a:r>
              <a:rPr lang="en-US" dirty="0" smtClean="0"/>
              <a:t>T1</a:t>
            </a:r>
            <a:r>
              <a:rPr lang="he-IL" dirty="0" smtClean="0"/>
              <a:t> אז גם פתולוגיות עלולות לעבור דיכוי ואז לא לראות אותן .</a:t>
            </a:r>
            <a:endParaRPr lang="en-US" dirty="0" smtClean="0"/>
          </a:p>
          <a:p>
            <a:r>
              <a:rPr lang="he-IL" dirty="0" smtClean="0"/>
              <a:t>באופן כללי בשיטת </a:t>
            </a:r>
            <a:r>
              <a:rPr lang="en-US" dirty="0" smtClean="0"/>
              <a:t>IR</a:t>
            </a:r>
            <a:r>
              <a:rPr lang="he-IL" dirty="0" smtClean="0"/>
              <a:t> ניתן לדכא שומן , מים , סיליקון , </a:t>
            </a:r>
            <a:r>
              <a:rPr lang="he-IL" dirty="0" err="1" smtClean="0"/>
              <a:t>סליין</a:t>
            </a:r>
            <a:r>
              <a:rPr lang="he-IL" dirty="0" smtClean="0"/>
              <a:t> ועוד .</a:t>
            </a:r>
          </a:p>
          <a:p>
            <a:r>
              <a:rPr lang="he-IL" dirty="0" smtClean="0"/>
              <a:t>בגלל דיכוי הסיגנל מהשומן ה- </a:t>
            </a:r>
            <a:r>
              <a:rPr lang="en-US" dirty="0" smtClean="0"/>
              <a:t>SNR</a:t>
            </a:r>
            <a:r>
              <a:rPr lang="he-IL" dirty="0" smtClean="0"/>
              <a:t> של רצף זה יחסית נמוך . כמו כן זמן הסריקה ארוך יחסית והרזולוציה יחסית נמוכה וברצף הזה יש ארטיפקט זרימה .</a:t>
            </a:r>
            <a:endParaRPr lang="he-IL" dirty="0"/>
          </a:p>
        </p:txBody>
      </p:sp>
      <p:pic>
        <p:nvPicPr>
          <p:cNvPr id="3075" name="Picture 3">
            <a:hlinkClick r:id="rId2"/>
          </p:cNvPr>
          <p:cNvPicPr>
            <a:picLocks noChangeAspect="1" noChangeArrowheads="1"/>
          </p:cNvPicPr>
          <p:nvPr/>
        </p:nvPicPr>
        <p:blipFill>
          <a:blip r:embed="rId3" cstate="print"/>
          <a:srcRect/>
          <a:stretch>
            <a:fillRect/>
          </a:stretch>
        </p:blipFill>
        <p:spPr bwMode="auto">
          <a:xfrm>
            <a:off x="1763688" y="0"/>
            <a:ext cx="5616624" cy="409758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1187624" y="764704"/>
            <a:ext cx="5426322" cy="3565178"/>
          </a:xfrm>
          <a:prstGeom prst="rect">
            <a:avLst/>
          </a:prstGeom>
          <a:noFill/>
          <a:ln w="9525">
            <a:noFill/>
            <a:miter lim="800000"/>
            <a:headEnd/>
            <a:tailEnd/>
          </a:ln>
        </p:spPr>
      </p:pic>
      <p:pic>
        <p:nvPicPr>
          <p:cNvPr id="7171" name="Picture 3">
            <a:hlinkClick r:id="rId3"/>
          </p:cNvPr>
          <p:cNvPicPr>
            <a:picLocks noChangeAspect="1" noChangeArrowheads="1"/>
          </p:cNvPicPr>
          <p:nvPr/>
        </p:nvPicPr>
        <p:blipFill>
          <a:blip r:embed="rId4" cstate="print"/>
          <a:srcRect/>
          <a:stretch>
            <a:fillRect/>
          </a:stretch>
        </p:blipFill>
        <p:spPr bwMode="auto">
          <a:xfrm>
            <a:off x="6948264" y="692696"/>
            <a:ext cx="1905000" cy="3771900"/>
          </a:xfrm>
          <a:prstGeom prst="rect">
            <a:avLst/>
          </a:prstGeom>
          <a:noFill/>
          <a:ln w="9525">
            <a:noFill/>
            <a:miter lim="800000"/>
            <a:headEnd/>
            <a:tailEnd/>
          </a:ln>
        </p:spPr>
      </p:pic>
      <p:sp>
        <p:nvSpPr>
          <p:cNvPr id="4" name="TextBox 3"/>
          <p:cNvSpPr txBox="1"/>
          <p:nvPr/>
        </p:nvSpPr>
        <p:spPr>
          <a:xfrm>
            <a:off x="1547664" y="5013176"/>
            <a:ext cx="6984776" cy="1200329"/>
          </a:xfrm>
          <a:prstGeom prst="rect">
            <a:avLst/>
          </a:prstGeom>
          <a:noFill/>
        </p:spPr>
        <p:txBody>
          <a:bodyPr wrap="square" rtlCol="1">
            <a:spAutoFit/>
          </a:bodyPr>
          <a:lstStyle/>
          <a:p>
            <a:r>
              <a:rPr lang="en-US" dirty="0" smtClean="0"/>
              <a:t>(FLAIR)</a:t>
            </a:r>
            <a:r>
              <a:rPr lang="he-IL" dirty="0" smtClean="0"/>
              <a:t> </a:t>
            </a:r>
            <a:r>
              <a:rPr lang="en-US" dirty="0" smtClean="0"/>
              <a:t> fluid-attenuated inversion recovery </a:t>
            </a:r>
            <a:r>
              <a:rPr lang="he-IL" dirty="0" smtClean="0"/>
              <a:t>עוד וריאציה של </a:t>
            </a:r>
            <a:r>
              <a:rPr lang="en-US" dirty="0" smtClean="0"/>
              <a:t>IR</a:t>
            </a:r>
            <a:r>
              <a:rPr lang="he-IL" dirty="0" smtClean="0"/>
              <a:t> . ברצף זה הסיגנל מהנוזל מדוכא ע"י </a:t>
            </a:r>
            <a:r>
              <a:rPr lang="en-US" dirty="0" smtClean="0"/>
              <a:t>TI</a:t>
            </a:r>
            <a:r>
              <a:rPr lang="he-IL" dirty="0" smtClean="0"/>
              <a:t> ארוך </a:t>
            </a:r>
          </a:p>
          <a:p>
            <a:r>
              <a:rPr lang="he-IL" dirty="0" smtClean="0"/>
              <a:t>רצף זה שימושי בהדמיית המוח ועמוד השדרה משום שהסיגנל מה- </a:t>
            </a:r>
            <a:r>
              <a:rPr lang="en-US" dirty="0" smtClean="0"/>
              <a:t>CSF</a:t>
            </a:r>
            <a:r>
              <a:rPr lang="he-IL" dirty="0" smtClean="0"/>
              <a:t> מדוכא וכך רואים את </a:t>
            </a:r>
            <a:r>
              <a:rPr lang="he-IL" dirty="0" err="1" smtClean="0"/>
              <a:t>הלזיות</a:t>
            </a:r>
            <a:r>
              <a:rPr lang="he-IL" dirty="0" smtClean="0"/>
              <a:t> שצמודות ל- </a:t>
            </a:r>
            <a:r>
              <a:rPr lang="en-US" dirty="0" smtClean="0"/>
              <a:t>CSF</a:t>
            </a:r>
            <a:r>
              <a:rPr lang="he-IL" dirty="0" smtClean="0"/>
              <a:t>.</a:t>
            </a:r>
            <a:endParaRPr lang="he-IL" dirty="0"/>
          </a:p>
        </p:txBody>
      </p:sp>
      <p:sp>
        <p:nvSpPr>
          <p:cNvPr id="5" name="מלבן 4"/>
          <p:cNvSpPr/>
          <p:nvPr/>
        </p:nvSpPr>
        <p:spPr>
          <a:xfrm>
            <a:off x="3474960" y="0"/>
            <a:ext cx="1225015" cy="646331"/>
          </a:xfrm>
          <a:prstGeom prst="rect">
            <a:avLst/>
          </a:prstGeom>
        </p:spPr>
        <p:txBody>
          <a:bodyPr wrap="none">
            <a:spAutoFit/>
          </a:bodyPr>
          <a:lstStyle/>
          <a:p>
            <a:r>
              <a:rPr lang="en-US" sz="3600" dirty="0" smtClean="0"/>
              <a:t>FLAIR</a:t>
            </a:r>
            <a:endParaRPr lang="he-IL" sz="3600" dirty="0"/>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a:hlinkClick r:id="rId2"/>
          </p:cNvPr>
          <p:cNvPicPr>
            <a:picLocks noChangeAspect="1" noChangeArrowheads="1"/>
          </p:cNvPicPr>
          <p:nvPr/>
        </p:nvPicPr>
        <p:blipFill>
          <a:blip r:embed="rId3" cstate="print"/>
          <a:srcRect/>
          <a:stretch>
            <a:fillRect/>
          </a:stretch>
        </p:blipFill>
        <p:spPr bwMode="auto">
          <a:xfrm>
            <a:off x="2987824" y="260648"/>
            <a:ext cx="2232248" cy="3160613"/>
          </a:xfrm>
          <a:prstGeom prst="rect">
            <a:avLst/>
          </a:prstGeom>
          <a:noFill/>
          <a:ln w="9525">
            <a:noFill/>
            <a:miter lim="800000"/>
            <a:headEnd/>
            <a:tailEnd/>
          </a:ln>
        </p:spPr>
      </p:pic>
      <p:pic>
        <p:nvPicPr>
          <p:cNvPr id="8195" name="Picture 3">
            <a:hlinkClick r:id="rId2"/>
          </p:cNvPr>
          <p:cNvPicPr>
            <a:picLocks noChangeAspect="1" noChangeArrowheads="1"/>
          </p:cNvPicPr>
          <p:nvPr/>
        </p:nvPicPr>
        <p:blipFill>
          <a:blip r:embed="rId4" cstate="print"/>
          <a:srcRect/>
          <a:stretch>
            <a:fillRect/>
          </a:stretch>
        </p:blipFill>
        <p:spPr bwMode="auto">
          <a:xfrm>
            <a:off x="251520" y="260648"/>
            <a:ext cx="2628900" cy="3095625"/>
          </a:xfrm>
          <a:prstGeom prst="rect">
            <a:avLst/>
          </a:prstGeom>
          <a:noFill/>
          <a:ln w="9525">
            <a:noFill/>
            <a:miter lim="800000"/>
            <a:headEnd/>
            <a:tailEnd/>
          </a:ln>
        </p:spPr>
      </p:pic>
      <p:pic>
        <p:nvPicPr>
          <p:cNvPr id="8196" name="Picture 4">
            <a:hlinkClick r:id="rId2"/>
          </p:cNvPr>
          <p:cNvPicPr>
            <a:picLocks noChangeAspect="1" noChangeArrowheads="1"/>
          </p:cNvPicPr>
          <p:nvPr/>
        </p:nvPicPr>
        <p:blipFill>
          <a:blip r:embed="rId5" cstate="print"/>
          <a:srcRect/>
          <a:stretch>
            <a:fillRect/>
          </a:stretch>
        </p:blipFill>
        <p:spPr bwMode="auto">
          <a:xfrm>
            <a:off x="2873393" y="3573016"/>
            <a:ext cx="2632099" cy="2664296"/>
          </a:xfrm>
          <a:prstGeom prst="rect">
            <a:avLst/>
          </a:prstGeom>
          <a:noFill/>
          <a:ln w="9525">
            <a:noFill/>
            <a:miter lim="800000"/>
            <a:headEnd/>
            <a:tailEnd/>
          </a:ln>
        </p:spPr>
      </p:pic>
      <p:pic>
        <p:nvPicPr>
          <p:cNvPr id="60418" name="Picture 2" descr="https://mrimaster.com/images/POSSITION%20BUTTON/PLANNING/ORBITS/orbits%20image/mri%20orbits%20coronal%20stir%20%20image%202.jpg">
            <a:hlinkClick r:id="rId6"/>
          </p:cNvPr>
          <p:cNvPicPr>
            <a:picLocks noChangeAspect="1" noChangeArrowheads="1"/>
          </p:cNvPicPr>
          <p:nvPr/>
        </p:nvPicPr>
        <p:blipFill>
          <a:blip r:embed="rId7" cstate="print"/>
          <a:srcRect/>
          <a:stretch>
            <a:fillRect/>
          </a:stretch>
        </p:blipFill>
        <p:spPr bwMode="auto">
          <a:xfrm>
            <a:off x="179512" y="3573016"/>
            <a:ext cx="2520280" cy="2500118"/>
          </a:xfrm>
          <a:prstGeom prst="rect">
            <a:avLst/>
          </a:prstGeom>
          <a:noFill/>
        </p:spPr>
      </p:pic>
      <p:sp>
        <p:nvSpPr>
          <p:cNvPr id="7" name="TextBox 6"/>
          <p:cNvSpPr txBox="1"/>
          <p:nvPr/>
        </p:nvSpPr>
        <p:spPr>
          <a:xfrm>
            <a:off x="827584" y="6093296"/>
            <a:ext cx="864096" cy="369332"/>
          </a:xfrm>
          <a:prstGeom prst="rect">
            <a:avLst/>
          </a:prstGeom>
          <a:noFill/>
        </p:spPr>
        <p:txBody>
          <a:bodyPr wrap="square" rtlCol="1">
            <a:spAutoFit/>
          </a:bodyPr>
          <a:lstStyle/>
          <a:p>
            <a:r>
              <a:rPr lang="en-US" dirty="0" smtClean="0"/>
              <a:t>STIR T2</a:t>
            </a:r>
            <a:endParaRPr lang="he-IL" dirty="0"/>
          </a:p>
        </p:txBody>
      </p:sp>
      <p:sp>
        <p:nvSpPr>
          <p:cNvPr id="8" name="TextBox 7"/>
          <p:cNvSpPr txBox="1"/>
          <p:nvPr/>
        </p:nvSpPr>
        <p:spPr>
          <a:xfrm>
            <a:off x="3491880" y="6237312"/>
            <a:ext cx="864096" cy="369332"/>
          </a:xfrm>
          <a:prstGeom prst="rect">
            <a:avLst/>
          </a:prstGeom>
          <a:noFill/>
        </p:spPr>
        <p:txBody>
          <a:bodyPr wrap="square" rtlCol="1">
            <a:spAutoFit/>
          </a:bodyPr>
          <a:lstStyle/>
          <a:p>
            <a:r>
              <a:rPr lang="en-US" dirty="0" smtClean="0"/>
              <a:t>STIR T1</a:t>
            </a:r>
            <a:endParaRPr lang="he-IL" dirty="0"/>
          </a:p>
        </p:txBody>
      </p:sp>
      <p:pic>
        <p:nvPicPr>
          <p:cNvPr id="2" name="Picture 2" descr="T1-FLAIR">
            <a:hlinkClick r:id="rId8"/>
          </p:cNvPr>
          <p:cNvPicPr>
            <a:picLocks noChangeAspect="1" noChangeArrowheads="1"/>
          </p:cNvPicPr>
          <p:nvPr/>
        </p:nvPicPr>
        <p:blipFill>
          <a:blip r:embed="rId9" cstate="print"/>
          <a:srcRect/>
          <a:stretch>
            <a:fillRect/>
          </a:stretch>
        </p:blipFill>
        <p:spPr bwMode="auto">
          <a:xfrm>
            <a:off x="5364088" y="332656"/>
            <a:ext cx="3456384" cy="2172584"/>
          </a:xfrm>
          <a:prstGeom prst="rect">
            <a:avLst/>
          </a:prstGeom>
          <a:noFill/>
        </p:spPr>
      </p:pic>
      <p:sp>
        <p:nvSpPr>
          <p:cNvPr id="10" name="TextBox 9"/>
          <p:cNvSpPr txBox="1"/>
          <p:nvPr/>
        </p:nvSpPr>
        <p:spPr>
          <a:xfrm>
            <a:off x="5436096" y="2996952"/>
            <a:ext cx="3490293" cy="2677656"/>
          </a:xfrm>
          <a:prstGeom prst="rect">
            <a:avLst/>
          </a:prstGeom>
          <a:noFill/>
        </p:spPr>
        <p:txBody>
          <a:bodyPr wrap="square" rtlCol="1">
            <a:spAutoFit/>
          </a:bodyPr>
          <a:lstStyle/>
          <a:p>
            <a:r>
              <a:rPr lang="he-IL" sz="1400" dirty="0" smtClean="0"/>
              <a:t>בשיטת </a:t>
            </a:r>
            <a:r>
              <a:rPr lang="en-US" sz="1400" dirty="0" smtClean="0"/>
              <a:t>IR</a:t>
            </a:r>
            <a:r>
              <a:rPr lang="he-IL" sz="1400" dirty="0" smtClean="0"/>
              <a:t> ניתן לקבל </a:t>
            </a:r>
            <a:r>
              <a:rPr lang="en-US" sz="1400" dirty="0" smtClean="0"/>
              <a:t>T1</a:t>
            </a:r>
            <a:r>
              <a:rPr lang="he-IL" sz="1400" dirty="0" smtClean="0"/>
              <a:t> או </a:t>
            </a:r>
            <a:r>
              <a:rPr lang="en-US" sz="1400" dirty="0" smtClean="0"/>
              <a:t>T2 FLAIR</a:t>
            </a:r>
            <a:r>
              <a:rPr lang="he-IL" sz="1400" dirty="0" smtClean="0"/>
              <a:t> , תלוי ב- </a:t>
            </a:r>
            <a:r>
              <a:rPr lang="en-US" sz="1400" dirty="0" smtClean="0"/>
              <a:t>TR</a:t>
            </a:r>
            <a:r>
              <a:rPr lang="he-IL" sz="1400" dirty="0" smtClean="0"/>
              <a:t> , </a:t>
            </a:r>
            <a:r>
              <a:rPr lang="en-US" sz="1400" dirty="0" smtClean="0"/>
              <a:t>TI</a:t>
            </a:r>
            <a:r>
              <a:rPr lang="he-IL" sz="1400" dirty="0" smtClean="0"/>
              <a:t> , </a:t>
            </a:r>
            <a:r>
              <a:rPr lang="en-US" sz="1400" dirty="0" smtClean="0"/>
              <a:t>TE</a:t>
            </a:r>
            <a:r>
              <a:rPr lang="he-IL" sz="1400" dirty="0" smtClean="0"/>
              <a:t> הנבחר. </a:t>
            </a:r>
          </a:p>
          <a:p>
            <a:r>
              <a:rPr lang="he-IL" sz="1400" dirty="0" smtClean="0"/>
              <a:t>ה- </a:t>
            </a:r>
            <a:r>
              <a:rPr lang="en-US" sz="1400" dirty="0" smtClean="0"/>
              <a:t>TI</a:t>
            </a:r>
            <a:r>
              <a:rPr lang="he-IL" sz="1400" dirty="0" smtClean="0"/>
              <a:t> תלוי ב- </a:t>
            </a:r>
            <a:r>
              <a:rPr lang="en-US" sz="1400" dirty="0" smtClean="0"/>
              <a:t>TR</a:t>
            </a:r>
            <a:r>
              <a:rPr lang="he-IL" sz="1400" dirty="0" smtClean="0"/>
              <a:t> . לכן צריך להימנע מהורדת </a:t>
            </a:r>
            <a:r>
              <a:rPr lang="en-US" sz="1400" dirty="0" smtClean="0"/>
              <a:t>TR</a:t>
            </a:r>
            <a:r>
              <a:rPr lang="he-IL" sz="1400" dirty="0" smtClean="0"/>
              <a:t> ב- </a:t>
            </a:r>
            <a:r>
              <a:rPr lang="en-US" sz="1400" dirty="0" smtClean="0"/>
              <a:t>FLAIR</a:t>
            </a:r>
            <a:r>
              <a:rPr lang="he-IL" sz="1400" dirty="0" smtClean="0"/>
              <a:t> על מנת לקצר זמן הסריקה כי זה משנה את הקונטרסט של התמונה . ב- </a:t>
            </a:r>
            <a:r>
              <a:rPr lang="en-US" sz="1400" dirty="0" smtClean="0"/>
              <a:t>T1 FLAIR </a:t>
            </a:r>
            <a:r>
              <a:rPr lang="he-IL" sz="1400" dirty="0" smtClean="0"/>
              <a:t> ה- </a:t>
            </a:r>
            <a:r>
              <a:rPr lang="en-US" sz="1400" dirty="0" smtClean="0"/>
              <a:t>TE</a:t>
            </a:r>
            <a:r>
              <a:rPr lang="he-IL" sz="1400" dirty="0" smtClean="0"/>
              <a:t> </a:t>
            </a:r>
            <a:r>
              <a:rPr lang="he-IL" sz="1400" dirty="0" err="1" smtClean="0"/>
              <a:t>וה</a:t>
            </a:r>
            <a:r>
              <a:rPr lang="he-IL" sz="1400" dirty="0" smtClean="0"/>
              <a:t>- </a:t>
            </a:r>
            <a:r>
              <a:rPr lang="en-US" sz="1400" dirty="0" smtClean="0"/>
              <a:t>TR</a:t>
            </a:r>
            <a:r>
              <a:rPr lang="he-IL" sz="1400" dirty="0" smtClean="0"/>
              <a:t> יחסית קצרים על מנת להקטין </a:t>
            </a:r>
            <a:r>
              <a:rPr lang="en-US" sz="1400" dirty="0" smtClean="0"/>
              <a:t>T2</a:t>
            </a:r>
            <a:r>
              <a:rPr lang="he-IL" sz="1400" dirty="0" smtClean="0"/>
              <a:t> .במכשיר 1.5 </a:t>
            </a:r>
            <a:r>
              <a:rPr lang="en-US" sz="1400" dirty="0" smtClean="0"/>
              <a:t>FLAIR T1</a:t>
            </a:r>
            <a:r>
              <a:rPr lang="he-IL" sz="1400" dirty="0" smtClean="0"/>
              <a:t> , </a:t>
            </a:r>
            <a:r>
              <a:rPr lang="en-US" sz="1400" dirty="0" smtClean="0"/>
              <a:t>TR 2000 TE10 T1 900</a:t>
            </a:r>
            <a:r>
              <a:rPr lang="he-IL" sz="1400" dirty="0" smtClean="0"/>
              <a:t>    . </a:t>
            </a:r>
            <a:r>
              <a:rPr lang="en-US" sz="1400" dirty="0" smtClean="0"/>
              <a:t>FLAIR T2</a:t>
            </a:r>
            <a:r>
              <a:rPr lang="he-IL" sz="1400" dirty="0" smtClean="0"/>
              <a:t> , </a:t>
            </a:r>
            <a:r>
              <a:rPr lang="en-US" sz="1400" dirty="0" smtClean="0"/>
              <a:t>TR 9000 TE 100 TI 2500</a:t>
            </a:r>
            <a:r>
              <a:rPr lang="he-IL" sz="1400" dirty="0" smtClean="0"/>
              <a:t> .</a:t>
            </a:r>
          </a:p>
          <a:p>
            <a:r>
              <a:rPr lang="he-IL" sz="1400" dirty="0" smtClean="0"/>
              <a:t>כמו כן ניתן לקבל </a:t>
            </a:r>
            <a:r>
              <a:rPr lang="en-US" sz="1400" dirty="0" smtClean="0"/>
              <a:t>STIR T1</a:t>
            </a:r>
            <a:r>
              <a:rPr lang="he-IL" sz="1400" dirty="0" smtClean="0"/>
              <a:t> או </a:t>
            </a:r>
            <a:r>
              <a:rPr lang="en-US" sz="1400" dirty="0" smtClean="0"/>
              <a:t>T2</a:t>
            </a:r>
            <a:r>
              <a:rPr lang="he-IL" sz="1400" dirty="0" smtClean="0"/>
              <a:t> . ב- </a:t>
            </a:r>
            <a:r>
              <a:rPr lang="en-US" sz="1400" dirty="0" smtClean="0"/>
              <a:t>STIR</a:t>
            </a:r>
            <a:r>
              <a:rPr lang="he-IL" sz="1400" dirty="0" smtClean="0"/>
              <a:t> </a:t>
            </a:r>
          </a:p>
          <a:p>
            <a:r>
              <a:rPr lang="en-US" sz="1400" dirty="0" smtClean="0"/>
              <a:t> TR + TI </a:t>
            </a:r>
            <a:r>
              <a:rPr lang="he-IL" sz="1400" dirty="0" smtClean="0"/>
              <a:t> של </a:t>
            </a:r>
            <a:r>
              <a:rPr lang="en-US" sz="1400" dirty="0" smtClean="0"/>
              <a:t>STIR T1 </a:t>
            </a:r>
            <a:r>
              <a:rPr lang="he-IL" sz="1400" dirty="0" smtClean="0"/>
              <a:t> או </a:t>
            </a:r>
            <a:r>
              <a:rPr lang="en-US" sz="1400" dirty="0" smtClean="0"/>
              <a:t>T2</a:t>
            </a:r>
            <a:r>
              <a:rPr lang="he-IL" sz="1400" dirty="0" smtClean="0"/>
              <a:t> די קרובים </a:t>
            </a:r>
          </a:p>
          <a:p>
            <a:r>
              <a:rPr lang="en-US" sz="1400" dirty="0" smtClean="0"/>
              <a:t> TR&gt;3000</a:t>
            </a:r>
            <a:r>
              <a:rPr lang="he-IL" sz="1400" dirty="0" smtClean="0"/>
              <a:t> </a:t>
            </a:r>
            <a:r>
              <a:rPr lang="he-IL" sz="1400" dirty="0" err="1" smtClean="0"/>
              <a:t>וה</a:t>
            </a:r>
            <a:r>
              <a:rPr lang="he-IL" sz="1400" dirty="0" smtClean="0"/>
              <a:t>- </a:t>
            </a:r>
            <a:r>
              <a:rPr lang="en-US" sz="1400" dirty="0" smtClean="0"/>
              <a:t>TI </a:t>
            </a:r>
            <a:r>
              <a:rPr lang="he-IL" sz="1400" dirty="0" smtClean="0"/>
              <a:t> בסביבות 160 וההבדל ב- </a:t>
            </a:r>
            <a:r>
              <a:rPr lang="en-US" sz="1400" dirty="0" smtClean="0"/>
              <a:t>TE</a:t>
            </a:r>
            <a:r>
              <a:rPr lang="he-IL" sz="1400" dirty="0" smtClean="0"/>
              <a:t> . בערך 30 לעומת 90</a:t>
            </a:r>
            <a:endParaRPr lang="he-IL" sz="1400" dirty="0"/>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hlinkClick r:id="rId2"/>
          </p:cNvPr>
          <p:cNvPicPr>
            <a:picLocks noChangeAspect="1" noChangeArrowheads="1"/>
          </p:cNvPicPr>
          <p:nvPr/>
        </p:nvPicPr>
        <p:blipFill>
          <a:blip r:embed="rId3" cstate="print"/>
          <a:srcRect/>
          <a:stretch>
            <a:fillRect/>
          </a:stretch>
        </p:blipFill>
        <p:spPr bwMode="auto">
          <a:xfrm>
            <a:off x="251520" y="332656"/>
            <a:ext cx="3305721" cy="4283160"/>
          </a:xfrm>
          <a:prstGeom prst="rect">
            <a:avLst/>
          </a:prstGeom>
          <a:noFill/>
          <a:ln w="9525">
            <a:noFill/>
            <a:miter lim="800000"/>
            <a:headEnd/>
            <a:tailEnd/>
          </a:ln>
        </p:spPr>
      </p:pic>
      <p:pic>
        <p:nvPicPr>
          <p:cNvPr id="1027" name="Picture 3">
            <a:hlinkClick r:id="rId4"/>
          </p:cNvPr>
          <p:cNvPicPr>
            <a:picLocks noChangeAspect="1" noChangeArrowheads="1"/>
          </p:cNvPicPr>
          <p:nvPr/>
        </p:nvPicPr>
        <p:blipFill>
          <a:blip r:embed="rId5" cstate="print"/>
          <a:srcRect/>
          <a:stretch>
            <a:fillRect/>
          </a:stretch>
        </p:blipFill>
        <p:spPr bwMode="auto">
          <a:xfrm>
            <a:off x="3707904" y="1916832"/>
            <a:ext cx="2160240" cy="2403173"/>
          </a:xfrm>
          <a:prstGeom prst="rect">
            <a:avLst/>
          </a:prstGeom>
          <a:noFill/>
          <a:ln w="9525">
            <a:noFill/>
            <a:miter lim="800000"/>
            <a:headEnd/>
            <a:tailEnd/>
          </a:ln>
        </p:spPr>
      </p:pic>
      <p:pic>
        <p:nvPicPr>
          <p:cNvPr id="1028" name="Picture 4">
            <a:hlinkClick r:id="rId6"/>
          </p:cNvPr>
          <p:cNvPicPr>
            <a:picLocks noChangeAspect="1" noChangeArrowheads="1"/>
          </p:cNvPicPr>
          <p:nvPr/>
        </p:nvPicPr>
        <p:blipFill>
          <a:blip r:embed="rId7" cstate="print"/>
          <a:srcRect/>
          <a:stretch>
            <a:fillRect/>
          </a:stretch>
        </p:blipFill>
        <p:spPr bwMode="auto">
          <a:xfrm>
            <a:off x="6084168" y="2708920"/>
            <a:ext cx="2844154" cy="1246752"/>
          </a:xfrm>
          <a:prstGeom prst="rect">
            <a:avLst/>
          </a:prstGeom>
          <a:noFill/>
          <a:ln w="9525">
            <a:noFill/>
            <a:miter lim="800000"/>
            <a:headEnd/>
            <a:tailEnd/>
          </a:ln>
        </p:spPr>
      </p:pic>
      <p:sp>
        <p:nvSpPr>
          <p:cNvPr id="5" name="TextBox 4"/>
          <p:cNvSpPr txBox="1"/>
          <p:nvPr/>
        </p:nvSpPr>
        <p:spPr>
          <a:xfrm>
            <a:off x="6406109" y="4077072"/>
            <a:ext cx="2736304" cy="461665"/>
          </a:xfrm>
          <a:prstGeom prst="rect">
            <a:avLst/>
          </a:prstGeom>
          <a:noFill/>
        </p:spPr>
        <p:txBody>
          <a:bodyPr wrap="square" rtlCol="1">
            <a:spAutoFit/>
          </a:bodyPr>
          <a:lstStyle/>
          <a:p>
            <a:r>
              <a:rPr lang="he-IL" sz="1200" dirty="0" smtClean="0"/>
              <a:t>ניתן לראות בבירור את נגע הטרשת הנפוצה בתמונת </a:t>
            </a:r>
            <a:r>
              <a:rPr lang="en-US" sz="1200" dirty="0" smtClean="0"/>
              <a:t>FLAIR</a:t>
            </a:r>
            <a:r>
              <a:rPr lang="he-IL" sz="1200" dirty="0" smtClean="0"/>
              <a:t> אך ב- </a:t>
            </a:r>
            <a:r>
              <a:rPr lang="en-US" sz="1200" dirty="0" smtClean="0"/>
              <a:t>DIR</a:t>
            </a:r>
            <a:r>
              <a:rPr lang="he-IL" sz="1200" dirty="0" smtClean="0"/>
              <a:t> עוד יותר</a:t>
            </a:r>
            <a:endParaRPr lang="he-IL" sz="1200" dirty="0"/>
          </a:p>
        </p:txBody>
      </p:sp>
      <p:sp>
        <p:nvSpPr>
          <p:cNvPr id="6" name="TextBox 5"/>
          <p:cNvSpPr txBox="1"/>
          <p:nvPr/>
        </p:nvSpPr>
        <p:spPr>
          <a:xfrm>
            <a:off x="323528" y="5013176"/>
            <a:ext cx="8640960" cy="1384995"/>
          </a:xfrm>
          <a:prstGeom prst="rect">
            <a:avLst/>
          </a:prstGeom>
          <a:noFill/>
        </p:spPr>
        <p:txBody>
          <a:bodyPr wrap="square" rtlCol="1">
            <a:spAutoFit/>
          </a:bodyPr>
          <a:lstStyle/>
          <a:p>
            <a:r>
              <a:rPr lang="he-IL" sz="1200" dirty="0" smtClean="0"/>
              <a:t>וריאנט אחר של </a:t>
            </a:r>
            <a:r>
              <a:rPr lang="en-US" sz="1200" dirty="0" smtClean="0"/>
              <a:t>IR</a:t>
            </a:r>
            <a:r>
              <a:rPr lang="he-IL" sz="1200" dirty="0" smtClean="0"/>
              <a:t> הוא </a:t>
            </a:r>
            <a:r>
              <a:rPr lang="en-US" sz="1200" dirty="0" smtClean="0"/>
              <a:t>Double Inversion Recovery ( DIR )</a:t>
            </a:r>
            <a:r>
              <a:rPr lang="he-IL" sz="1200" dirty="0" smtClean="0"/>
              <a:t> , כאן משתמשים בשני פולסי היפוך של 180 עוקבים ולא סלקטיביים , כלומר שהופכים את וקטור המגנטיזציה לכלל הרקמות , ובמקרה הזה מיועד לדיכוי שתי הרקמות </a:t>
            </a:r>
            <a:r>
              <a:rPr lang="en-US" sz="1200" dirty="0" smtClean="0"/>
              <a:t>CSF</a:t>
            </a:r>
            <a:r>
              <a:rPr lang="he-IL" sz="1200" dirty="0" smtClean="0"/>
              <a:t> והחומר הלבן , רצף זה מוצלח כששתי הרקמות המדוכאות בעלות זמני </a:t>
            </a:r>
            <a:r>
              <a:rPr lang="en-US" sz="1200" dirty="0" smtClean="0"/>
              <a:t>T1</a:t>
            </a:r>
            <a:r>
              <a:rPr lang="he-IL" sz="1200" dirty="0" smtClean="0"/>
              <a:t> שונים .ורצף זה מתאים למגנט </a:t>
            </a:r>
            <a:r>
              <a:rPr lang="en-US" sz="1200" dirty="0" smtClean="0"/>
              <a:t>3T</a:t>
            </a:r>
            <a:r>
              <a:rPr lang="he-IL" sz="1200" dirty="0" smtClean="0"/>
              <a:t> ולא </a:t>
            </a:r>
            <a:r>
              <a:rPr lang="en-US" sz="1200" dirty="0" smtClean="0"/>
              <a:t>1.5T </a:t>
            </a:r>
            <a:r>
              <a:rPr lang="he-IL" sz="1200" dirty="0" smtClean="0"/>
              <a:t> בגלל </a:t>
            </a:r>
            <a:r>
              <a:rPr lang="en-US" sz="1200" dirty="0" smtClean="0"/>
              <a:t>SNR</a:t>
            </a:r>
            <a:r>
              <a:rPr lang="he-IL" sz="1200" dirty="0" smtClean="0"/>
              <a:t> נמוך כתוצאה משני פולסי ההיפוך .</a:t>
            </a:r>
          </a:p>
          <a:p>
            <a:r>
              <a:rPr lang="he-IL" sz="1200" dirty="0" smtClean="0"/>
              <a:t>זמני </a:t>
            </a:r>
            <a:r>
              <a:rPr lang="en-US" sz="1200" dirty="0" smtClean="0"/>
              <a:t>TI</a:t>
            </a:r>
            <a:r>
              <a:rPr lang="he-IL" sz="1200" dirty="0" smtClean="0"/>
              <a:t> של החומר הלבן בשלושה </a:t>
            </a:r>
            <a:r>
              <a:rPr lang="he-IL" sz="1200" dirty="0" err="1" smtClean="0"/>
              <a:t>טסלה</a:t>
            </a:r>
            <a:r>
              <a:rPr lang="he-IL" sz="1200" dirty="0" smtClean="0"/>
              <a:t> , </a:t>
            </a:r>
            <a:r>
              <a:rPr lang="en-US" sz="1200" dirty="0" smtClean="0"/>
              <a:t>830 ms</a:t>
            </a:r>
            <a:r>
              <a:rPr lang="he-IL" sz="1200" dirty="0" smtClean="0"/>
              <a:t> , החומר האפור </a:t>
            </a:r>
            <a:r>
              <a:rPr lang="en-US" sz="1200" dirty="0" smtClean="0"/>
              <a:t>1250 ms</a:t>
            </a:r>
            <a:r>
              <a:rPr lang="he-IL" sz="1200" dirty="0" smtClean="0"/>
              <a:t> , </a:t>
            </a:r>
            <a:r>
              <a:rPr lang="en-US" sz="1200" dirty="0" smtClean="0"/>
              <a:t>CSF 4300 ms</a:t>
            </a:r>
            <a:r>
              <a:rPr lang="he-IL" sz="1200" dirty="0" smtClean="0"/>
              <a:t> . אחרי פולס 180 הראשון המגנטיזציה האורכית של החומר הלבן והאפור כמעט משתקמת לגמרי בעוד של </a:t>
            </a:r>
            <a:r>
              <a:rPr lang="en-US" sz="1200" dirty="0" smtClean="0"/>
              <a:t>CSF</a:t>
            </a:r>
            <a:r>
              <a:rPr lang="he-IL" sz="1200" dirty="0" smtClean="0"/>
              <a:t> משתקמת חלקית . פולס 180 השני מיועד לדיכוי המגנטיזציה של החומר הלבן וצריך להיות מתוזמן למעבר </a:t>
            </a:r>
            <a:r>
              <a:rPr lang="en-US" sz="1200" dirty="0" smtClean="0"/>
              <a:t>CSF</a:t>
            </a:r>
            <a:r>
              <a:rPr lang="he-IL" sz="1200" dirty="0" smtClean="0"/>
              <a:t> והחומר הלבן בנקודת האפס . לחומר האפור יש זמן </a:t>
            </a:r>
            <a:r>
              <a:rPr lang="en-US" sz="1200" dirty="0" smtClean="0"/>
              <a:t>T1</a:t>
            </a:r>
            <a:r>
              <a:rPr lang="he-IL" sz="1200" dirty="0" smtClean="0"/>
              <a:t> ארוך יחסית ללבן ונשאר שלילי ומייצר סיגנל כשפולס 90 משודר .רוב השימוש ברצף זה להדמיית המוח ועמוד השדרה לזיהוי תהליכים דלקתיים כגון טרשת נפוצה .</a:t>
            </a:r>
            <a:endParaRPr lang="he-IL" sz="1200" dirty="0"/>
          </a:p>
        </p:txBody>
      </p:sp>
      <p:pic>
        <p:nvPicPr>
          <p:cNvPr id="1030" name="Picture 6" descr="Double IR">
            <a:hlinkClick r:id="rId8"/>
          </p:cNvPr>
          <p:cNvPicPr>
            <a:picLocks noChangeAspect="1" noChangeArrowheads="1"/>
          </p:cNvPicPr>
          <p:nvPr/>
        </p:nvPicPr>
        <p:blipFill>
          <a:blip r:embed="rId9" cstate="print"/>
          <a:srcRect/>
          <a:stretch>
            <a:fillRect/>
          </a:stretch>
        </p:blipFill>
        <p:spPr bwMode="auto">
          <a:xfrm>
            <a:off x="4932040" y="332656"/>
            <a:ext cx="3823159" cy="1542679"/>
          </a:xfrm>
          <a:prstGeom prst="rect">
            <a:avLst/>
          </a:prstGeom>
          <a:noFill/>
        </p:spPr>
      </p:pic>
      <p:sp>
        <p:nvSpPr>
          <p:cNvPr id="8" name="מלבן 7"/>
          <p:cNvSpPr/>
          <p:nvPr/>
        </p:nvSpPr>
        <p:spPr>
          <a:xfrm>
            <a:off x="3513810" y="0"/>
            <a:ext cx="2781402" cy="369332"/>
          </a:xfrm>
          <a:prstGeom prst="rect">
            <a:avLst/>
          </a:prstGeom>
        </p:spPr>
        <p:txBody>
          <a:bodyPr wrap="none">
            <a:spAutoFit/>
          </a:bodyPr>
          <a:lstStyle/>
          <a:p>
            <a:r>
              <a:rPr lang="en-US" b="1" dirty="0" smtClean="0"/>
              <a:t>Double Inversion Recovery </a:t>
            </a:r>
            <a:endParaRPr lang="he-IL" b="1" dirty="0"/>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3861048"/>
            <a:ext cx="8208912" cy="1200329"/>
          </a:xfrm>
          <a:prstGeom prst="rect">
            <a:avLst/>
          </a:prstGeom>
          <a:noFill/>
        </p:spPr>
        <p:txBody>
          <a:bodyPr wrap="square" rtlCol="1">
            <a:spAutoFit/>
          </a:bodyPr>
          <a:lstStyle/>
          <a:p>
            <a:r>
              <a:rPr lang="he-IL" sz="1200" dirty="0" smtClean="0"/>
              <a:t>טכניקת </a:t>
            </a:r>
            <a:r>
              <a:rPr lang="en-US" sz="1200" dirty="0" smtClean="0"/>
              <a:t>DIR</a:t>
            </a:r>
            <a:r>
              <a:rPr lang="he-IL" sz="1200" dirty="0" smtClean="0"/>
              <a:t> אחרת משמשת בד"כ להדמיית הלב וכלי הדם . בשיטה זו משודרים שני פולסי היפוך עוקבים בזמן קצר אחד אחרי השני , הפולס הראשון לא סלקטיבי ,כלומר הפולס הופך את המגנטיזציה לכל החתכים בתוך הנפח המצולם , הפולס השני הוא סלקטיבי , כלומר הוא מחזיר את המגנטיזציה של הרקמות בחתך </a:t>
            </a:r>
            <a:r>
              <a:rPr lang="he-IL" sz="1200" dirty="0" err="1" smtClean="0"/>
              <a:t>הספיציפי</a:t>
            </a:r>
            <a:r>
              <a:rPr lang="he-IL" sz="1200" dirty="0" smtClean="0"/>
              <a:t> לכיוון </a:t>
            </a:r>
            <a:r>
              <a:rPr lang="en-US" sz="1200" dirty="0" smtClean="0"/>
              <a:t>Z</a:t>
            </a:r>
            <a:r>
              <a:rPr lang="he-IL" sz="1200" dirty="0" smtClean="0"/>
              <a:t>+ כך ששריר הלב ורקמות יחסית נייחות הסיגנל שלהם נשמר בעוד הסיגנל מהדם שזורם מדוכא ומופיע שחור בתמונה ,( דם שחור , </a:t>
            </a:r>
            <a:r>
              <a:rPr lang="en-US" sz="1200" dirty="0" smtClean="0"/>
              <a:t>Dark Blood</a:t>
            </a:r>
            <a:r>
              <a:rPr lang="he-IL" sz="1200" dirty="0" smtClean="0"/>
              <a:t> ).</a:t>
            </a:r>
          </a:p>
          <a:p>
            <a:r>
              <a:rPr lang="he-IL" sz="1200" dirty="0" smtClean="0"/>
              <a:t>למרות שמשתמשים בשני פולסי 180 , האמת היא שרק חומר אחד ( הדם ) מדוכא ולכן יש רק </a:t>
            </a:r>
            <a:r>
              <a:rPr lang="en-US" sz="1200" dirty="0" smtClean="0"/>
              <a:t>TI</a:t>
            </a:r>
            <a:r>
              <a:rPr lang="he-IL" sz="1200" dirty="0" smtClean="0"/>
              <a:t> אחד כך שרצף זה מתנהג יותר כמו </a:t>
            </a:r>
            <a:r>
              <a:rPr lang="en-US" sz="1200" dirty="0" smtClean="0"/>
              <a:t>IR</a:t>
            </a:r>
            <a:r>
              <a:rPr lang="he-IL" sz="1200" dirty="0" smtClean="0"/>
              <a:t> בודד ולא </a:t>
            </a:r>
            <a:r>
              <a:rPr lang="en-US" sz="1200" dirty="0" smtClean="0"/>
              <a:t>DIR</a:t>
            </a:r>
            <a:r>
              <a:rPr lang="he-IL" sz="1200" dirty="0" smtClean="0"/>
              <a:t> כמו שבמוח .</a:t>
            </a:r>
          </a:p>
        </p:txBody>
      </p:sp>
      <p:pic>
        <p:nvPicPr>
          <p:cNvPr id="4097" name="Picture 1"/>
          <p:cNvPicPr>
            <a:picLocks noChangeAspect="1" noChangeArrowheads="1"/>
          </p:cNvPicPr>
          <p:nvPr/>
        </p:nvPicPr>
        <p:blipFill>
          <a:blip r:embed="rId2" cstate="print"/>
          <a:srcRect/>
          <a:stretch>
            <a:fillRect/>
          </a:stretch>
        </p:blipFill>
        <p:spPr bwMode="auto">
          <a:xfrm>
            <a:off x="1043608" y="908720"/>
            <a:ext cx="2628900" cy="2971800"/>
          </a:xfrm>
          <a:prstGeom prst="rect">
            <a:avLst/>
          </a:prstGeom>
          <a:noFill/>
          <a:ln w="9525">
            <a:noFill/>
            <a:miter lim="800000"/>
            <a:headEnd/>
            <a:tailEnd/>
          </a:ln>
        </p:spPr>
      </p:pic>
      <p:sp>
        <p:nvSpPr>
          <p:cNvPr id="4" name="מלבן 3"/>
          <p:cNvSpPr/>
          <p:nvPr/>
        </p:nvSpPr>
        <p:spPr>
          <a:xfrm>
            <a:off x="3225842" y="0"/>
            <a:ext cx="2728504" cy="923330"/>
          </a:xfrm>
          <a:prstGeom prst="rect">
            <a:avLst/>
          </a:prstGeom>
        </p:spPr>
        <p:txBody>
          <a:bodyPr wrap="none">
            <a:spAutoFit/>
          </a:bodyPr>
          <a:lstStyle/>
          <a:p>
            <a:r>
              <a:rPr lang="en-US" b="1" dirty="0" smtClean="0"/>
              <a:t>Double Inversion Recovery</a:t>
            </a:r>
          </a:p>
          <a:p>
            <a:pPr algn="l"/>
            <a:r>
              <a:rPr lang="en-US" b="1" dirty="0" smtClean="0"/>
              <a:t>           ( Dark Blood )</a:t>
            </a:r>
          </a:p>
          <a:p>
            <a:r>
              <a:rPr lang="en-US" b="1" dirty="0" smtClean="0"/>
              <a:t>    </a:t>
            </a:r>
            <a:endParaRPr lang="he-IL" b="1" dirty="0"/>
          </a:p>
        </p:txBody>
      </p:sp>
      <p:pic>
        <p:nvPicPr>
          <p:cNvPr id="2050" name="Picture 2">
            <a:hlinkClick r:id="rId3"/>
          </p:cNvPr>
          <p:cNvPicPr>
            <a:picLocks noChangeAspect="1" noChangeArrowheads="1"/>
          </p:cNvPicPr>
          <p:nvPr/>
        </p:nvPicPr>
        <p:blipFill>
          <a:blip r:embed="rId4" cstate="print"/>
          <a:srcRect/>
          <a:stretch>
            <a:fillRect/>
          </a:stretch>
        </p:blipFill>
        <p:spPr bwMode="auto">
          <a:xfrm>
            <a:off x="3995936" y="980728"/>
            <a:ext cx="4086225" cy="2819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p:cNvSpPr/>
          <p:nvPr/>
        </p:nvSpPr>
        <p:spPr>
          <a:xfrm>
            <a:off x="899592" y="5902306"/>
            <a:ext cx="8136904" cy="954107"/>
          </a:xfrm>
          <a:prstGeom prst="rect">
            <a:avLst/>
          </a:prstGeom>
        </p:spPr>
        <p:txBody>
          <a:bodyPr wrap="square">
            <a:spAutoFit/>
          </a:bodyPr>
          <a:lstStyle/>
          <a:p>
            <a:r>
              <a:rPr lang="he-IL" sz="1400" dirty="0" smtClean="0"/>
              <a:t>ניתן להשתמש בפולס  </a:t>
            </a:r>
            <a:r>
              <a:rPr lang="he-IL" sz="1400" dirty="0" err="1" smtClean="0"/>
              <a:t>180</a:t>
            </a:r>
            <a:r>
              <a:rPr lang="he-IL" sz="1400" dirty="0" smtClean="0"/>
              <a:t>° שלישי מה שמייצר </a:t>
            </a:r>
            <a:r>
              <a:rPr lang="en-US" sz="1400" b="1" i="1" dirty="0" smtClean="0"/>
              <a:t>triple inversion recovery (TIR) </a:t>
            </a:r>
            <a:r>
              <a:rPr lang="he-IL" sz="1400" dirty="0" smtClean="0"/>
              <a:t>שמשמש </a:t>
            </a:r>
            <a:r>
              <a:rPr lang="he-IL" sz="1400" i="1" dirty="0" smtClean="0"/>
              <a:t>בדרך</a:t>
            </a:r>
            <a:r>
              <a:rPr lang="he-IL" sz="1400" dirty="0" smtClean="0"/>
              <a:t> כלל לדיכוי שומן קרום הלב </a:t>
            </a:r>
            <a:r>
              <a:rPr lang="en-US" sz="1400" dirty="0" smtClean="0"/>
              <a:t>pericardial fat</a:t>
            </a:r>
            <a:r>
              <a:rPr lang="he-IL" sz="1400" dirty="0" smtClean="0"/>
              <a:t> שזה שילוב של תמונת </a:t>
            </a:r>
            <a:r>
              <a:rPr lang="en-US" sz="1400" dirty="0" smtClean="0"/>
              <a:t>STIR</a:t>
            </a:r>
            <a:r>
              <a:rPr lang="he-IL" sz="1400" dirty="0" smtClean="0"/>
              <a:t> + </a:t>
            </a:r>
            <a:r>
              <a:rPr lang="en-US" sz="1400" dirty="0" smtClean="0"/>
              <a:t>DIR</a:t>
            </a:r>
            <a:r>
              <a:rPr lang="he-IL" sz="1400" dirty="0" smtClean="0"/>
              <a:t> . ברצף זה יש שני </a:t>
            </a:r>
            <a:r>
              <a:rPr lang="en-US" sz="1400" dirty="0" smtClean="0"/>
              <a:t>TI</a:t>
            </a:r>
            <a:r>
              <a:rPr lang="he-IL" sz="1400" dirty="0" smtClean="0"/>
              <a:t> , הראשון לדיכוי הסיגנל מהדם והשני לדיכוי הסיגנל מהשומן.</a:t>
            </a:r>
          </a:p>
          <a:p>
            <a:endParaRPr lang="en-US" sz="1400" dirty="0" smtClean="0"/>
          </a:p>
        </p:txBody>
      </p:sp>
      <p:pic>
        <p:nvPicPr>
          <p:cNvPr id="4098" name="Picture 2">
            <a:hlinkClick r:id="rId2"/>
          </p:cNvPr>
          <p:cNvPicPr>
            <a:picLocks noChangeAspect="1" noChangeArrowheads="1"/>
          </p:cNvPicPr>
          <p:nvPr/>
        </p:nvPicPr>
        <p:blipFill>
          <a:blip r:embed="rId3" cstate="print"/>
          <a:srcRect/>
          <a:stretch>
            <a:fillRect/>
          </a:stretch>
        </p:blipFill>
        <p:spPr bwMode="auto">
          <a:xfrm>
            <a:off x="1619672" y="764704"/>
            <a:ext cx="5934075" cy="2447925"/>
          </a:xfrm>
          <a:prstGeom prst="rect">
            <a:avLst/>
          </a:prstGeom>
          <a:noFill/>
          <a:ln w="9525">
            <a:noFill/>
            <a:miter lim="800000"/>
            <a:headEnd/>
            <a:tailEnd/>
          </a:ln>
        </p:spPr>
      </p:pic>
      <p:pic>
        <p:nvPicPr>
          <p:cNvPr id="4099" name="Picture 3">
            <a:hlinkClick r:id="rId2"/>
          </p:cNvPr>
          <p:cNvPicPr>
            <a:picLocks noChangeAspect="1" noChangeArrowheads="1"/>
          </p:cNvPicPr>
          <p:nvPr/>
        </p:nvPicPr>
        <p:blipFill>
          <a:blip r:embed="rId4" cstate="print"/>
          <a:srcRect/>
          <a:stretch>
            <a:fillRect/>
          </a:stretch>
        </p:blipFill>
        <p:spPr bwMode="auto">
          <a:xfrm>
            <a:off x="1331640" y="3356992"/>
            <a:ext cx="6543675" cy="2409825"/>
          </a:xfrm>
          <a:prstGeom prst="rect">
            <a:avLst/>
          </a:prstGeom>
          <a:noFill/>
          <a:ln w="9525">
            <a:noFill/>
            <a:miter lim="800000"/>
            <a:headEnd/>
            <a:tailEnd/>
          </a:ln>
        </p:spPr>
      </p:pic>
      <p:sp>
        <p:nvSpPr>
          <p:cNvPr id="5" name="מלבן 4"/>
          <p:cNvSpPr/>
          <p:nvPr/>
        </p:nvSpPr>
        <p:spPr>
          <a:xfrm>
            <a:off x="3275856" y="0"/>
            <a:ext cx="3312368" cy="646331"/>
          </a:xfrm>
          <a:prstGeom prst="rect">
            <a:avLst/>
          </a:prstGeom>
        </p:spPr>
        <p:txBody>
          <a:bodyPr wrap="square">
            <a:spAutoFit/>
          </a:bodyPr>
          <a:lstStyle/>
          <a:p>
            <a:r>
              <a:rPr lang="en-US" b="1" dirty="0" smtClean="0"/>
              <a:t>Triple Inversion Recovery</a:t>
            </a:r>
            <a:br>
              <a:rPr lang="en-US" b="1" dirty="0" smtClean="0"/>
            </a:br>
            <a:endParaRPr lang="he-IL" dirty="0"/>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a:hlinkClick r:id="rId2"/>
          </p:cNvPr>
          <p:cNvPicPr>
            <a:picLocks noChangeAspect="1" noChangeArrowheads="1"/>
          </p:cNvPicPr>
          <p:nvPr/>
        </p:nvPicPr>
        <p:blipFill>
          <a:blip r:embed="rId3" cstate="print"/>
          <a:srcRect/>
          <a:stretch>
            <a:fillRect/>
          </a:stretch>
        </p:blipFill>
        <p:spPr bwMode="auto">
          <a:xfrm>
            <a:off x="3203848" y="3861048"/>
            <a:ext cx="2905125" cy="1809750"/>
          </a:xfrm>
          <a:prstGeom prst="rect">
            <a:avLst/>
          </a:prstGeom>
          <a:noFill/>
          <a:ln w="9525">
            <a:noFill/>
            <a:miter lim="800000"/>
            <a:headEnd/>
            <a:tailEnd/>
          </a:ln>
        </p:spPr>
      </p:pic>
      <p:sp>
        <p:nvSpPr>
          <p:cNvPr id="3" name="TextBox 2"/>
          <p:cNvSpPr txBox="1"/>
          <p:nvPr/>
        </p:nvSpPr>
        <p:spPr>
          <a:xfrm>
            <a:off x="1547664" y="5949280"/>
            <a:ext cx="6048672" cy="738664"/>
          </a:xfrm>
          <a:prstGeom prst="rect">
            <a:avLst/>
          </a:prstGeom>
          <a:noFill/>
        </p:spPr>
        <p:txBody>
          <a:bodyPr wrap="square" rtlCol="1">
            <a:spAutoFit/>
          </a:bodyPr>
          <a:lstStyle/>
          <a:p>
            <a:r>
              <a:rPr lang="he-IL" sz="1400" dirty="0" smtClean="0"/>
              <a:t>השימוש בזוית קטנה </a:t>
            </a:r>
            <a:r>
              <a:rPr lang="he-IL" sz="1400" dirty="0" err="1" smtClean="0"/>
              <a:t>וגרדיאנט</a:t>
            </a:r>
            <a:r>
              <a:rPr lang="he-IL" sz="1400" dirty="0" smtClean="0"/>
              <a:t> במקום פולס 180 ו- </a:t>
            </a:r>
            <a:r>
              <a:rPr lang="en-US" sz="1400" dirty="0" smtClean="0"/>
              <a:t>TR</a:t>
            </a:r>
            <a:r>
              <a:rPr lang="he-IL" sz="1400" dirty="0" smtClean="0"/>
              <a:t> קצר מאפשר שימוש נרחב בסריקות  מהירות כולל סריקות בתלת מימד . ישנן הרבה וריאציות ברצף זה והוא שימושי מאד במיוחד בסריקות החזה , הבטן והאגן , </a:t>
            </a:r>
            <a:r>
              <a:rPr lang="he-IL" sz="1400" dirty="0" err="1" smtClean="0"/>
              <a:t>באנגיוגרפיה</a:t>
            </a:r>
            <a:r>
              <a:rPr lang="he-IL" sz="1400" dirty="0" smtClean="0"/>
              <a:t>  ובדיקות דינמיות</a:t>
            </a:r>
            <a:endParaRPr lang="he-IL" sz="1400" dirty="0"/>
          </a:p>
        </p:txBody>
      </p:sp>
      <p:pic>
        <p:nvPicPr>
          <p:cNvPr id="5123" name="Picture 3">
            <a:hlinkClick r:id="rId4"/>
          </p:cNvPr>
          <p:cNvPicPr>
            <a:picLocks noChangeAspect="1" noChangeArrowheads="1"/>
          </p:cNvPicPr>
          <p:nvPr/>
        </p:nvPicPr>
        <p:blipFill>
          <a:blip r:embed="rId5" cstate="print"/>
          <a:srcRect/>
          <a:stretch>
            <a:fillRect/>
          </a:stretch>
        </p:blipFill>
        <p:spPr bwMode="auto">
          <a:xfrm>
            <a:off x="2195736" y="0"/>
            <a:ext cx="4499992" cy="38873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p:cNvSpPr/>
          <p:nvPr/>
        </p:nvSpPr>
        <p:spPr>
          <a:xfrm>
            <a:off x="3579726" y="0"/>
            <a:ext cx="2615460" cy="523220"/>
          </a:xfrm>
          <a:prstGeom prst="rect">
            <a:avLst/>
          </a:prstGeom>
        </p:spPr>
        <p:txBody>
          <a:bodyPr wrap="none">
            <a:spAutoFit/>
          </a:bodyPr>
          <a:lstStyle/>
          <a:p>
            <a:r>
              <a:rPr lang="en-US" sz="2800" dirty="0" smtClean="0"/>
              <a:t>The Steady State</a:t>
            </a:r>
            <a:endParaRPr lang="he-IL" sz="2800" dirty="0"/>
          </a:p>
        </p:txBody>
      </p:sp>
      <p:pic>
        <p:nvPicPr>
          <p:cNvPr id="6146" name="Picture 2"/>
          <p:cNvPicPr>
            <a:picLocks noChangeAspect="1" noChangeArrowheads="1"/>
          </p:cNvPicPr>
          <p:nvPr/>
        </p:nvPicPr>
        <p:blipFill>
          <a:blip r:embed="rId2" cstate="print"/>
          <a:srcRect/>
          <a:stretch>
            <a:fillRect/>
          </a:stretch>
        </p:blipFill>
        <p:spPr bwMode="auto">
          <a:xfrm>
            <a:off x="251520" y="548680"/>
            <a:ext cx="4395290" cy="1873283"/>
          </a:xfrm>
          <a:prstGeom prst="rect">
            <a:avLst/>
          </a:prstGeom>
          <a:noFill/>
          <a:ln w="9525">
            <a:noFill/>
            <a:miter lim="800000"/>
            <a:headEnd/>
            <a:tailEnd/>
          </a:ln>
        </p:spPr>
      </p:pic>
      <p:sp>
        <p:nvSpPr>
          <p:cNvPr id="4" name="TextBox 3"/>
          <p:cNvSpPr txBox="1"/>
          <p:nvPr/>
        </p:nvSpPr>
        <p:spPr>
          <a:xfrm>
            <a:off x="323528" y="4005064"/>
            <a:ext cx="8136904" cy="2677656"/>
          </a:xfrm>
          <a:prstGeom prst="rect">
            <a:avLst/>
          </a:prstGeom>
          <a:noFill/>
        </p:spPr>
        <p:txBody>
          <a:bodyPr wrap="square" rtlCol="1">
            <a:spAutoFit/>
          </a:bodyPr>
          <a:lstStyle/>
          <a:p>
            <a:r>
              <a:rPr lang="he-IL" sz="1400" dirty="0" smtClean="0"/>
              <a:t>זהו שלב שבו ה- </a:t>
            </a:r>
            <a:r>
              <a:rPr lang="en-US" sz="1400" dirty="0" smtClean="0"/>
              <a:t>TR</a:t>
            </a:r>
            <a:r>
              <a:rPr lang="he-IL" sz="1400" dirty="0" smtClean="0"/>
              <a:t> קצר מזמני </a:t>
            </a:r>
            <a:r>
              <a:rPr lang="en-US" sz="1400" dirty="0" smtClean="0"/>
              <a:t>T1</a:t>
            </a:r>
            <a:r>
              <a:rPr lang="he-IL" sz="1400" dirty="0" smtClean="0"/>
              <a:t>, </a:t>
            </a:r>
            <a:r>
              <a:rPr lang="en-US" sz="1400" dirty="0" smtClean="0"/>
              <a:t>T2</a:t>
            </a:r>
            <a:r>
              <a:rPr lang="he-IL" sz="1400" dirty="0" smtClean="0"/>
              <a:t> של הרקמות . אין זמן למגנטיזציה הרוחבית לדעוך לגמרי לפני פולס </a:t>
            </a:r>
            <a:r>
              <a:rPr lang="en-US" sz="1400" dirty="0" smtClean="0"/>
              <a:t>RF</a:t>
            </a:r>
            <a:r>
              <a:rPr lang="he-IL" sz="1400" dirty="0" smtClean="0"/>
              <a:t> הבא ולכן במצב זה המגנטיזציה הרוחבית והאורכית קיימות יחד כל הזמן .</a:t>
            </a:r>
            <a:r>
              <a:rPr lang="en-US" sz="1400" dirty="0" smtClean="0"/>
              <a:t> 30</a:t>
            </a:r>
            <a:r>
              <a:rPr lang="en-US" sz="1400" baseline="30000" dirty="0" smtClean="0"/>
              <a:t>0</a:t>
            </a:r>
            <a:r>
              <a:rPr lang="en-US" sz="1400" dirty="0" smtClean="0"/>
              <a:t> - 45</a:t>
            </a:r>
            <a:r>
              <a:rPr lang="en-US" sz="1400" baseline="30000" dirty="0" smtClean="0"/>
              <a:t>0</a:t>
            </a:r>
            <a:r>
              <a:rPr lang="he-IL" sz="1400" dirty="0" smtClean="0"/>
              <a:t> </a:t>
            </a:r>
            <a:r>
              <a:rPr lang="en-US" sz="1400" dirty="0" smtClean="0"/>
              <a:t>Flip Angle</a:t>
            </a:r>
            <a:r>
              <a:rPr lang="he-IL" sz="1400" dirty="0" smtClean="0"/>
              <a:t> יחד עם  </a:t>
            </a:r>
            <a:r>
              <a:rPr lang="en-US" sz="1400" dirty="0" smtClean="0"/>
              <a:t>TR 20 - 50  </a:t>
            </a:r>
            <a:r>
              <a:rPr lang="he-IL" sz="1400" dirty="0" smtClean="0"/>
              <a:t> מביא למצב זה</a:t>
            </a:r>
            <a:r>
              <a:rPr lang="en-US" sz="1400" dirty="0" smtClean="0"/>
              <a:t> </a:t>
            </a:r>
            <a:r>
              <a:rPr lang="he-IL" sz="1400" dirty="0" smtClean="0"/>
              <a:t> . מגנטיזציה רוחבית זאת נקראת (</a:t>
            </a:r>
            <a:r>
              <a:rPr lang="en-US" sz="1400" dirty="0" smtClean="0"/>
              <a:t>residual transverse magnetization(RTM</a:t>
            </a:r>
            <a:r>
              <a:rPr lang="he-IL" sz="1400" dirty="0" smtClean="0"/>
              <a:t> והיא משפיעה על קונטרסט התמונה וגורמת לרקמות עם </a:t>
            </a:r>
            <a:r>
              <a:rPr lang="en-US" sz="1400" dirty="0" smtClean="0"/>
              <a:t>T2</a:t>
            </a:r>
            <a:r>
              <a:rPr lang="he-IL" sz="1400" dirty="0" smtClean="0"/>
              <a:t> ארוך להיראות בהירות בתמונה כי לרקמות עם </a:t>
            </a:r>
            <a:r>
              <a:rPr lang="en-US" sz="1400" dirty="0" smtClean="0"/>
              <a:t>T2</a:t>
            </a:r>
            <a:r>
              <a:rPr lang="he-IL" sz="1400" dirty="0" smtClean="0"/>
              <a:t> ארוך יש יותר </a:t>
            </a:r>
            <a:r>
              <a:rPr lang="en-US" sz="1400" dirty="0" smtClean="0"/>
              <a:t>RTM</a:t>
            </a:r>
            <a:r>
              <a:rPr lang="he-IL" sz="1400" dirty="0" smtClean="0"/>
              <a:t>.</a:t>
            </a:r>
            <a:endParaRPr lang="en-US" sz="1400" dirty="0" smtClean="0"/>
          </a:p>
          <a:p>
            <a:r>
              <a:rPr lang="he-IL" sz="1400" dirty="0" smtClean="0"/>
              <a:t>רצפי </a:t>
            </a:r>
            <a:r>
              <a:rPr lang="he-IL" sz="1400" dirty="0" err="1" smtClean="0"/>
              <a:t>גרדיאנט</a:t>
            </a:r>
            <a:r>
              <a:rPr lang="he-IL" sz="1400" dirty="0" smtClean="0"/>
              <a:t> אקו מסווגים לפי האם </a:t>
            </a:r>
            <a:r>
              <a:rPr lang="en-US" sz="1400" dirty="0" smtClean="0"/>
              <a:t>RTM</a:t>
            </a:r>
            <a:r>
              <a:rPr lang="he-IL" sz="1400" dirty="0" smtClean="0"/>
              <a:t> בפאזה </a:t>
            </a:r>
            <a:r>
              <a:rPr lang="en-US" sz="1400" dirty="0" smtClean="0"/>
              <a:t>in phase (coherent)</a:t>
            </a:r>
            <a:r>
              <a:rPr lang="he-IL" sz="1400" dirty="0" smtClean="0"/>
              <a:t> או ללא פאזה </a:t>
            </a:r>
            <a:r>
              <a:rPr lang="en-US" sz="1400" dirty="0" smtClean="0"/>
              <a:t>out of phase (incoherent).</a:t>
            </a:r>
            <a:r>
              <a:rPr lang="he-IL" sz="1400" dirty="0" smtClean="0"/>
              <a:t> .</a:t>
            </a:r>
          </a:p>
          <a:p>
            <a:r>
              <a:rPr lang="en-US" sz="1400" dirty="0" smtClean="0"/>
              <a:t>Coherent Gradient Echo </a:t>
            </a:r>
            <a:r>
              <a:rPr lang="he-IL" sz="1400" dirty="0" smtClean="0"/>
              <a:t> מייצר בעיקר תמונות בשקלול </a:t>
            </a:r>
            <a:r>
              <a:rPr lang="en-US" sz="1400" dirty="0" smtClean="0"/>
              <a:t>T2*</a:t>
            </a:r>
            <a:r>
              <a:rPr lang="he-IL" sz="1400" dirty="0" smtClean="0"/>
              <a:t> , בגלל שהנוזל בהיר רצפים מסוג זה נותנים אפקט </a:t>
            </a:r>
            <a:r>
              <a:rPr lang="he-IL" sz="1400" dirty="0" err="1" smtClean="0"/>
              <a:t>אנגיוגרפי</a:t>
            </a:r>
            <a:r>
              <a:rPr lang="he-IL" sz="1400" dirty="0" smtClean="0"/>
              <a:t> , </a:t>
            </a:r>
            <a:r>
              <a:rPr lang="he-IL" sz="1400" dirty="0" err="1" smtClean="0"/>
              <a:t>מילוגרפי</a:t>
            </a:r>
            <a:r>
              <a:rPr lang="he-IL" sz="1400" dirty="0" smtClean="0"/>
              <a:t> </a:t>
            </a:r>
            <a:r>
              <a:rPr lang="he-IL" sz="1400" dirty="0" err="1" smtClean="0"/>
              <a:t>וארטרוגרפי</a:t>
            </a:r>
            <a:r>
              <a:rPr lang="he-IL" sz="1400" dirty="0" smtClean="0"/>
              <a:t> .</a:t>
            </a:r>
          </a:p>
          <a:p>
            <a:pPr marL="0" lvl="1"/>
            <a:r>
              <a:rPr lang="en-US" sz="1400" dirty="0" smtClean="0"/>
              <a:t>Incoherent(Spoiled) RTM </a:t>
            </a:r>
            <a:r>
              <a:rPr lang="he-IL" sz="1400" dirty="0" smtClean="0"/>
              <a:t> , ישנן שתי שיטות לקלקול </a:t>
            </a:r>
            <a:r>
              <a:rPr lang="en-US" sz="1400" dirty="0" smtClean="0"/>
              <a:t>RTM</a:t>
            </a:r>
            <a:r>
              <a:rPr lang="he-IL" sz="1400" dirty="0" smtClean="0"/>
              <a:t> , </a:t>
            </a:r>
            <a:r>
              <a:rPr lang="en-US" sz="1400" dirty="0" smtClean="0"/>
              <a:t>RF spoiling</a:t>
            </a:r>
            <a:r>
              <a:rPr lang="he-IL" sz="1400" dirty="0" smtClean="0"/>
              <a:t> או </a:t>
            </a:r>
            <a:r>
              <a:rPr lang="en-US" sz="1400" dirty="0" smtClean="0"/>
              <a:t>Gradient spoiling</a:t>
            </a:r>
            <a:r>
              <a:rPr lang="he-IL" sz="1400" dirty="0" smtClean="0"/>
              <a:t> והמטרה שהשפעת </a:t>
            </a:r>
            <a:r>
              <a:rPr lang="en-US" sz="1400" dirty="0" smtClean="0"/>
              <a:t>RTM</a:t>
            </a:r>
            <a:r>
              <a:rPr lang="he-IL" sz="1400" dirty="0" smtClean="0"/>
              <a:t> תהיה מינימאלית על קונטרסט התמונה ולכן בשיטה זו מקבלים בעיקר תמונות בשקלול </a:t>
            </a:r>
            <a:r>
              <a:rPr lang="en-US" sz="1400" dirty="0" smtClean="0"/>
              <a:t>T1</a:t>
            </a:r>
            <a:r>
              <a:rPr lang="he-IL" sz="1400" dirty="0" smtClean="0"/>
              <a:t> ועם </a:t>
            </a:r>
            <a:r>
              <a:rPr lang="en-US" sz="1400" dirty="0" smtClean="0"/>
              <a:t>Gradient Spoiling </a:t>
            </a:r>
            <a:r>
              <a:rPr lang="he-IL" sz="1400" dirty="0" smtClean="0"/>
              <a:t> ניתן להשיג גם תמונות בשקלול </a:t>
            </a:r>
            <a:r>
              <a:rPr lang="en-US" sz="1400" dirty="0" smtClean="0"/>
              <a:t>T2*</a:t>
            </a:r>
            <a:r>
              <a:rPr lang="he-IL" sz="1400" dirty="0" smtClean="0"/>
              <a:t> ( כי </a:t>
            </a:r>
            <a:r>
              <a:rPr lang="en-US" sz="1400" dirty="0" smtClean="0"/>
              <a:t>GS</a:t>
            </a:r>
            <a:r>
              <a:rPr lang="he-IL" sz="1400" dirty="0" smtClean="0"/>
              <a:t> פחות יעיל מאשר </a:t>
            </a:r>
            <a:r>
              <a:rPr lang="en-US" sz="1400" dirty="0" smtClean="0"/>
              <a:t>RF Spoiling</a:t>
            </a:r>
            <a:r>
              <a:rPr lang="he-IL" sz="1400" dirty="0" smtClean="0"/>
              <a:t> ויותר </a:t>
            </a:r>
            <a:r>
              <a:rPr lang="en-US" sz="1400" dirty="0" smtClean="0"/>
              <a:t>T2*</a:t>
            </a:r>
            <a:r>
              <a:rPr lang="he-IL" sz="1400" dirty="0" smtClean="0"/>
              <a:t> קיים בסיגנל ).</a:t>
            </a:r>
            <a:endParaRPr lang="en-US" sz="1400" dirty="0" smtClean="0"/>
          </a:p>
          <a:p>
            <a:endParaRPr lang="en-US" sz="1400" dirty="0" smtClean="0"/>
          </a:p>
          <a:p>
            <a:endParaRPr lang="he-IL" sz="1400" dirty="0"/>
          </a:p>
        </p:txBody>
      </p:sp>
      <p:pic>
        <p:nvPicPr>
          <p:cNvPr id="5" name="Picture 2">
            <a:hlinkClick r:id="rId3"/>
          </p:cNvPr>
          <p:cNvPicPr>
            <a:picLocks noChangeAspect="1" noChangeArrowheads="1"/>
          </p:cNvPicPr>
          <p:nvPr/>
        </p:nvPicPr>
        <p:blipFill>
          <a:blip r:embed="rId4" cstate="print"/>
          <a:srcRect/>
          <a:stretch>
            <a:fillRect/>
          </a:stretch>
        </p:blipFill>
        <p:spPr bwMode="auto">
          <a:xfrm>
            <a:off x="4644008" y="476672"/>
            <a:ext cx="3869183" cy="339087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a:hlinkClick r:id="rId2"/>
          </p:cNvPr>
          <p:cNvPicPr>
            <a:picLocks noChangeAspect="1" noChangeArrowheads="1"/>
          </p:cNvPicPr>
          <p:nvPr/>
        </p:nvPicPr>
        <p:blipFill>
          <a:blip r:embed="rId3" cstate="print"/>
          <a:srcRect/>
          <a:stretch>
            <a:fillRect/>
          </a:stretch>
        </p:blipFill>
        <p:spPr bwMode="auto">
          <a:xfrm>
            <a:off x="179512" y="1124744"/>
            <a:ext cx="4649085" cy="3464024"/>
          </a:xfrm>
          <a:prstGeom prst="rect">
            <a:avLst/>
          </a:prstGeom>
          <a:noFill/>
          <a:ln w="9525">
            <a:noFill/>
            <a:miter lim="800000"/>
            <a:headEnd/>
            <a:tailEnd/>
          </a:ln>
        </p:spPr>
      </p:pic>
      <p:pic>
        <p:nvPicPr>
          <p:cNvPr id="3075" name="Picture 3">
            <a:hlinkClick r:id="rId2"/>
          </p:cNvPr>
          <p:cNvPicPr>
            <a:picLocks noChangeAspect="1" noChangeArrowheads="1"/>
          </p:cNvPicPr>
          <p:nvPr/>
        </p:nvPicPr>
        <p:blipFill>
          <a:blip r:embed="rId4" cstate="print"/>
          <a:srcRect/>
          <a:stretch>
            <a:fillRect/>
          </a:stretch>
        </p:blipFill>
        <p:spPr bwMode="auto">
          <a:xfrm>
            <a:off x="5004048" y="1196752"/>
            <a:ext cx="3952875" cy="2657475"/>
          </a:xfrm>
          <a:prstGeom prst="rect">
            <a:avLst/>
          </a:prstGeom>
          <a:noFill/>
          <a:ln w="9525">
            <a:noFill/>
            <a:miter lim="800000"/>
            <a:headEnd/>
            <a:tailEnd/>
          </a:ln>
        </p:spPr>
      </p:pic>
      <p:pic>
        <p:nvPicPr>
          <p:cNvPr id="3076" name="Picture 4">
            <a:hlinkClick r:id="rId2"/>
          </p:cNvPr>
          <p:cNvPicPr>
            <a:picLocks noChangeAspect="1" noChangeArrowheads="1"/>
          </p:cNvPicPr>
          <p:nvPr/>
        </p:nvPicPr>
        <p:blipFill>
          <a:blip r:embed="rId5" cstate="print"/>
          <a:srcRect/>
          <a:stretch>
            <a:fillRect/>
          </a:stretch>
        </p:blipFill>
        <p:spPr bwMode="auto">
          <a:xfrm>
            <a:off x="5004048" y="3933056"/>
            <a:ext cx="3752850" cy="2066925"/>
          </a:xfrm>
          <a:prstGeom prst="rect">
            <a:avLst/>
          </a:prstGeom>
          <a:noFill/>
          <a:ln w="9525">
            <a:noFill/>
            <a:miter lim="800000"/>
            <a:headEnd/>
            <a:tailEnd/>
          </a:ln>
        </p:spPr>
      </p:pic>
      <p:sp>
        <p:nvSpPr>
          <p:cNvPr id="5" name="TextBox 4"/>
          <p:cNvSpPr txBox="1"/>
          <p:nvPr/>
        </p:nvSpPr>
        <p:spPr>
          <a:xfrm>
            <a:off x="2411760" y="332656"/>
            <a:ext cx="5328592" cy="369332"/>
          </a:xfrm>
          <a:prstGeom prst="rect">
            <a:avLst/>
          </a:prstGeom>
          <a:noFill/>
        </p:spPr>
        <p:txBody>
          <a:bodyPr wrap="square" rtlCol="1">
            <a:spAutoFit/>
          </a:bodyPr>
          <a:lstStyle/>
          <a:p>
            <a:r>
              <a:rPr lang="he-IL" dirty="0" smtClean="0"/>
              <a:t>רצפי </a:t>
            </a:r>
            <a:r>
              <a:rPr lang="he-IL" dirty="0" err="1" smtClean="0"/>
              <a:t>גרדיאנט</a:t>
            </a:r>
            <a:r>
              <a:rPr lang="he-IL" dirty="0" smtClean="0"/>
              <a:t> אקו עם קלקול שארית המגנטיזציה הרוחבית</a:t>
            </a:r>
            <a:endParaRPr lang="he-IL" dirty="0"/>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hlinkClick r:id="rId2"/>
          </p:cNvPr>
          <p:cNvPicPr>
            <a:picLocks noChangeAspect="1" noChangeArrowheads="1"/>
          </p:cNvPicPr>
          <p:nvPr/>
        </p:nvPicPr>
        <p:blipFill>
          <a:blip r:embed="rId3" cstate="print"/>
          <a:srcRect/>
          <a:stretch>
            <a:fillRect/>
          </a:stretch>
        </p:blipFill>
        <p:spPr bwMode="auto">
          <a:xfrm>
            <a:off x="1763688" y="188641"/>
            <a:ext cx="5007016" cy="4032448"/>
          </a:xfrm>
          <a:prstGeom prst="rect">
            <a:avLst/>
          </a:prstGeom>
          <a:noFill/>
          <a:ln w="9525">
            <a:noFill/>
            <a:miter lim="800000"/>
            <a:headEnd/>
            <a:tailEnd/>
          </a:ln>
        </p:spPr>
      </p:pic>
      <p:sp>
        <p:nvSpPr>
          <p:cNvPr id="3" name="TextBox 2"/>
          <p:cNvSpPr txBox="1"/>
          <p:nvPr/>
        </p:nvSpPr>
        <p:spPr>
          <a:xfrm>
            <a:off x="0" y="6119336"/>
            <a:ext cx="8820472" cy="954107"/>
          </a:xfrm>
          <a:prstGeom prst="rect">
            <a:avLst/>
          </a:prstGeom>
          <a:noFill/>
        </p:spPr>
        <p:txBody>
          <a:bodyPr wrap="square" rtlCol="1">
            <a:spAutoFit/>
          </a:bodyPr>
          <a:lstStyle/>
          <a:p>
            <a:r>
              <a:rPr lang="he-IL" sz="1400" dirty="0" smtClean="0"/>
              <a:t>במצב </a:t>
            </a:r>
            <a:r>
              <a:rPr lang="en-US" sz="1400" dirty="0" smtClean="0"/>
              <a:t>Steady State</a:t>
            </a:r>
            <a:r>
              <a:rPr lang="he-IL" sz="1400" dirty="0" smtClean="0"/>
              <a:t> כל שני פולסי </a:t>
            </a:r>
            <a:r>
              <a:rPr lang="en-US" sz="1400" dirty="0" smtClean="0"/>
              <a:t>RF</a:t>
            </a:r>
            <a:r>
              <a:rPr lang="he-IL" sz="1400" dirty="0" smtClean="0"/>
              <a:t> מייצרים</a:t>
            </a:r>
            <a:r>
              <a:rPr lang="en-US" sz="1400" dirty="0" smtClean="0"/>
              <a:t> </a:t>
            </a:r>
            <a:r>
              <a:rPr lang="he-IL" sz="1400" dirty="0" smtClean="0"/>
              <a:t> </a:t>
            </a:r>
            <a:r>
              <a:rPr lang="en-US" sz="1400" dirty="0" smtClean="0"/>
              <a:t>Spin Echo</a:t>
            </a:r>
            <a:r>
              <a:rPr lang="he-IL" sz="1400" dirty="0" smtClean="0"/>
              <a:t> שנקרא </a:t>
            </a:r>
            <a:r>
              <a:rPr lang="en-US" sz="1400" dirty="0" smtClean="0"/>
              <a:t>Hahn or stimulated echo</a:t>
            </a:r>
            <a:r>
              <a:rPr lang="he-IL" sz="1400" dirty="0" smtClean="0"/>
              <a:t> כי כששולחים את הפולס הבא עדיין יש מגנטיזציה רוחבית שנוצרה מהפולס הקודם והפולס הבא גורם </a:t>
            </a:r>
            <a:r>
              <a:rPr lang="en-US" sz="1400" dirty="0" err="1" smtClean="0"/>
              <a:t>Rephasing</a:t>
            </a:r>
            <a:r>
              <a:rPr lang="he-IL" sz="1400" dirty="0" smtClean="0"/>
              <a:t> ומייצר ספין אקו ,ישנה חפיפה בין הספין אקו ל- </a:t>
            </a:r>
            <a:r>
              <a:rPr lang="en-US" sz="1400" dirty="0" smtClean="0"/>
              <a:t>FID</a:t>
            </a:r>
            <a:r>
              <a:rPr lang="he-IL" sz="1400" dirty="0" smtClean="0"/>
              <a:t> . ה- </a:t>
            </a:r>
            <a:r>
              <a:rPr lang="en-US" sz="1400" dirty="0" smtClean="0"/>
              <a:t>FID </a:t>
            </a:r>
            <a:r>
              <a:rPr lang="he-IL" sz="1400" dirty="0" smtClean="0"/>
              <a:t> מכיל </a:t>
            </a:r>
            <a:r>
              <a:rPr lang="en-US" sz="1400" dirty="0" smtClean="0"/>
              <a:t>T2*</a:t>
            </a:r>
            <a:r>
              <a:rPr lang="he-IL" sz="1400" dirty="0" smtClean="0"/>
              <a:t> או </a:t>
            </a:r>
            <a:r>
              <a:rPr lang="en-US" sz="1400" dirty="0" smtClean="0"/>
              <a:t>T1</a:t>
            </a:r>
            <a:r>
              <a:rPr lang="he-IL" sz="1400" dirty="0" smtClean="0"/>
              <a:t> ,תלוי ב- </a:t>
            </a:r>
            <a:r>
              <a:rPr lang="en-US" sz="1400" dirty="0" smtClean="0"/>
              <a:t>TE</a:t>
            </a:r>
            <a:r>
              <a:rPr lang="he-IL" sz="1400" dirty="0" smtClean="0"/>
              <a:t> </a:t>
            </a:r>
            <a:r>
              <a:rPr lang="he-IL" sz="1400" dirty="0" err="1" smtClean="0"/>
              <a:t>וה</a:t>
            </a:r>
            <a:r>
              <a:rPr lang="he-IL" sz="1400" dirty="0" smtClean="0"/>
              <a:t>- </a:t>
            </a:r>
            <a:r>
              <a:rPr lang="en-US" sz="1400" dirty="0" smtClean="0"/>
              <a:t>Stimulated Echo</a:t>
            </a:r>
            <a:r>
              <a:rPr lang="he-IL" sz="1400" dirty="0" smtClean="0"/>
              <a:t> </a:t>
            </a:r>
            <a:r>
              <a:rPr lang="en-US" sz="1400" dirty="0" smtClean="0"/>
              <a:t>T2*</a:t>
            </a:r>
            <a:r>
              <a:rPr lang="he-IL" sz="1400" dirty="0" smtClean="0"/>
              <a:t> ו- </a:t>
            </a:r>
            <a:r>
              <a:rPr lang="en-US" sz="1400" dirty="0" smtClean="0"/>
              <a:t>T2</a:t>
            </a:r>
          </a:p>
          <a:p>
            <a:r>
              <a:rPr lang="he-IL" sz="1400" dirty="0" smtClean="0"/>
              <a:t> </a:t>
            </a:r>
            <a:endParaRPr lang="he-IL" sz="1400" dirty="0"/>
          </a:p>
        </p:txBody>
      </p:sp>
      <p:pic>
        <p:nvPicPr>
          <p:cNvPr id="2050" name="Picture 2">
            <a:hlinkClick r:id="rId4"/>
          </p:cNvPr>
          <p:cNvPicPr>
            <a:picLocks noChangeAspect="1" noChangeArrowheads="1"/>
          </p:cNvPicPr>
          <p:nvPr/>
        </p:nvPicPr>
        <p:blipFill>
          <a:blip r:embed="rId5" cstate="print"/>
          <a:srcRect/>
          <a:stretch>
            <a:fillRect/>
          </a:stretch>
        </p:blipFill>
        <p:spPr bwMode="auto">
          <a:xfrm>
            <a:off x="2843808" y="4221088"/>
            <a:ext cx="3267075" cy="1952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p:cNvSpPr/>
          <p:nvPr/>
        </p:nvSpPr>
        <p:spPr>
          <a:xfrm>
            <a:off x="755576" y="5656084"/>
            <a:ext cx="8136904" cy="1200329"/>
          </a:xfrm>
          <a:prstGeom prst="rect">
            <a:avLst/>
          </a:prstGeom>
        </p:spPr>
        <p:txBody>
          <a:bodyPr wrap="square">
            <a:spAutoFit/>
          </a:bodyPr>
          <a:lstStyle/>
          <a:p>
            <a:r>
              <a:rPr lang="he-IL" dirty="0" smtClean="0"/>
              <a:t>איננו יכולים למדוד את המגנטיזציה הזו כשהיא לאורך קווי השדה המגנטי</a:t>
            </a:r>
          </a:p>
          <a:p>
            <a:r>
              <a:rPr lang="he-IL" dirty="0" smtClean="0"/>
              <a:t>החיצוני , על מנת שנוכל למדוד אותה אנו צריכים להביא אותה שתהיה לרוחב</a:t>
            </a:r>
          </a:p>
          <a:p>
            <a:r>
              <a:rPr lang="he-IL" dirty="0" smtClean="0"/>
              <a:t>השדה המגנטי .כיצד מגיעים למצב שהמגנטיזציה האורכית </a:t>
            </a:r>
            <a:r>
              <a:rPr lang="en-US" dirty="0" smtClean="0"/>
              <a:t> </a:t>
            </a:r>
            <a:r>
              <a:rPr lang="en-US" dirty="0" err="1" smtClean="0"/>
              <a:t>Mz</a:t>
            </a:r>
            <a:r>
              <a:rPr lang="en-US" dirty="0" smtClean="0"/>
              <a:t> </a:t>
            </a:r>
            <a:r>
              <a:rPr lang="he-IL" dirty="0" smtClean="0"/>
              <a:t>ניצבת ל </a:t>
            </a:r>
            <a:r>
              <a:rPr lang="en-US" dirty="0" smtClean="0"/>
              <a:t>B</a:t>
            </a:r>
            <a:r>
              <a:rPr lang="en-US" sz="1200" dirty="0" smtClean="0"/>
              <a:t>0</a:t>
            </a:r>
          </a:p>
          <a:p>
            <a:r>
              <a:rPr lang="he-IL" dirty="0" smtClean="0"/>
              <a:t>אם מטבעה </a:t>
            </a:r>
            <a:r>
              <a:rPr lang="en-US" dirty="0" err="1" smtClean="0"/>
              <a:t>Mz</a:t>
            </a:r>
            <a:r>
              <a:rPr lang="en-US" dirty="0" smtClean="0"/>
              <a:t> </a:t>
            </a:r>
            <a:r>
              <a:rPr lang="he-IL" dirty="0" smtClean="0"/>
              <a:t> מקבילה ל </a:t>
            </a:r>
            <a:r>
              <a:rPr lang="he-IL" sz="1200" dirty="0" smtClean="0"/>
              <a:t>0</a:t>
            </a:r>
            <a:r>
              <a:rPr lang="en-US" dirty="0" smtClean="0"/>
              <a:t>B</a:t>
            </a:r>
            <a:r>
              <a:rPr lang="he-IL" dirty="0" smtClean="0"/>
              <a:t>.</a:t>
            </a:r>
            <a:endParaRPr lang="he-IL" dirty="0"/>
          </a:p>
        </p:txBody>
      </p:sp>
      <p:pic>
        <p:nvPicPr>
          <p:cNvPr id="4098" name="Picture 2"/>
          <p:cNvPicPr>
            <a:picLocks noChangeAspect="1" noChangeArrowheads="1"/>
          </p:cNvPicPr>
          <p:nvPr/>
        </p:nvPicPr>
        <p:blipFill>
          <a:blip r:embed="rId2" cstate="print"/>
          <a:srcRect/>
          <a:stretch>
            <a:fillRect/>
          </a:stretch>
        </p:blipFill>
        <p:spPr bwMode="auto">
          <a:xfrm>
            <a:off x="971600" y="3645024"/>
            <a:ext cx="1084267" cy="2123356"/>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7092280" y="3717032"/>
            <a:ext cx="1872208" cy="1897855"/>
          </a:xfrm>
          <a:prstGeom prst="rect">
            <a:avLst/>
          </a:prstGeom>
          <a:noFill/>
          <a:ln w="9525">
            <a:noFill/>
            <a:miter lim="800000"/>
            <a:headEnd/>
            <a:tailEnd/>
          </a:ln>
        </p:spPr>
      </p:pic>
      <p:pic>
        <p:nvPicPr>
          <p:cNvPr id="4101" name="Picture 5">
            <a:hlinkClick r:id="rId4"/>
          </p:cNvPr>
          <p:cNvPicPr>
            <a:picLocks noChangeAspect="1" noChangeArrowheads="1"/>
          </p:cNvPicPr>
          <p:nvPr/>
        </p:nvPicPr>
        <p:blipFill>
          <a:blip r:embed="rId5" cstate="print"/>
          <a:srcRect/>
          <a:stretch>
            <a:fillRect/>
          </a:stretch>
        </p:blipFill>
        <p:spPr bwMode="auto">
          <a:xfrm>
            <a:off x="2339752" y="3861048"/>
            <a:ext cx="2523951" cy="1440557"/>
          </a:xfrm>
          <a:prstGeom prst="rect">
            <a:avLst/>
          </a:prstGeom>
          <a:noFill/>
          <a:ln w="9525">
            <a:noFill/>
            <a:miter lim="800000"/>
            <a:headEnd/>
            <a:tailEnd/>
          </a:ln>
        </p:spPr>
      </p:pic>
      <p:pic>
        <p:nvPicPr>
          <p:cNvPr id="4102" name="Picture 6">
            <a:hlinkClick r:id="rId4"/>
          </p:cNvPr>
          <p:cNvPicPr>
            <a:picLocks noChangeAspect="1" noChangeArrowheads="1"/>
          </p:cNvPicPr>
          <p:nvPr/>
        </p:nvPicPr>
        <p:blipFill>
          <a:blip r:embed="rId6" cstate="print"/>
          <a:srcRect/>
          <a:stretch>
            <a:fillRect/>
          </a:stretch>
        </p:blipFill>
        <p:spPr bwMode="auto">
          <a:xfrm>
            <a:off x="4932040" y="3933056"/>
            <a:ext cx="2106166" cy="1431375"/>
          </a:xfrm>
          <a:prstGeom prst="rect">
            <a:avLst/>
          </a:prstGeom>
          <a:noFill/>
          <a:ln w="9525">
            <a:noFill/>
            <a:miter lim="800000"/>
            <a:headEnd/>
            <a:tailEnd/>
          </a:ln>
        </p:spPr>
      </p:pic>
      <p:pic>
        <p:nvPicPr>
          <p:cNvPr id="7" name="Picture 3"/>
          <p:cNvPicPr>
            <a:picLocks noChangeAspect="1" noChangeArrowheads="1"/>
          </p:cNvPicPr>
          <p:nvPr/>
        </p:nvPicPr>
        <p:blipFill>
          <a:blip r:embed="rId7" cstate="print"/>
          <a:srcRect/>
          <a:stretch>
            <a:fillRect/>
          </a:stretch>
        </p:blipFill>
        <p:spPr bwMode="auto">
          <a:xfrm>
            <a:off x="4644008" y="0"/>
            <a:ext cx="4392488" cy="3053825"/>
          </a:xfrm>
          <a:prstGeom prst="rect">
            <a:avLst/>
          </a:prstGeom>
          <a:noFill/>
          <a:ln w="9525">
            <a:noFill/>
            <a:miter lim="800000"/>
            <a:headEnd/>
            <a:tailEnd/>
          </a:ln>
        </p:spPr>
      </p:pic>
      <p:pic>
        <p:nvPicPr>
          <p:cNvPr id="8" name="Picture 2">
            <a:hlinkClick r:id="rId8"/>
          </p:cNvPr>
          <p:cNvPicPr>
            <a:picLocks noChangeAspect="1" noChangeArrowheads="1"/>
          </p:cNvPicPr>
          <p:nvPr/>
        </p:nvPicPr>
        <p:blipFill>
          <a:blip r:embed="rId9" cstate="print"/>
          <a:srcRect/>
          <a:stretch>
            <a:fillRect/>
          </a:stretch>
        </p:blipFill>
        <p:spPr bwMode="auto">
          <a:xfrm>
            <a:off x="251520" y="188640"/>
            <a:ext cx="4041481" cy="2592288"/>
          </a:xfrm>
          <a:prstGeom prst="rect">
            <a:avLst/>
          </a:prstGeom>
          <a:noFill/>
          <a:ln w="9525">
            <a:noFill/>
            <a:miter lim="800000"/>
            <a:headEnd/>
            <a:tailEnd/>
          </a:ln>
        </p:spPr>
      </p:pic>
      <p:sp>
        <p:nvSpPr>
          <p:cNvPr id="9" name="מלבן 8"/>
          <p:cNvSpPr/>
          <p:nvPr/>
        </p:nvSpPr>
        <p:spPr>
          <a:xfrm>
            <a:off x="323528" y="3068960"/>
            <a:ext cx="7848872" cy="923330"/>
          </a:xfrm>
          <a:prstGeom prst="rect">
            <a:avLst/>
          </a:prstGeom>
        </p:spPr>
        <p:txBody>
          <a:bodyPr wrap="square">
            <a:spAutoFit/>
          </a:bodyPr>
          <a:lstStyle/>
          <a:p>
            <a:r>
              <a:rPr lang="he-IL" dirty="0" smtClean="0"/>
              <a:t>ע"י מיקום הנבדק בתוך השדה המגנטי החזק , הנבדק בעצמו "הופך להיות מגנט" </a:t>
            </a:r>
          </a:p>
          <a:p>
            <a:r>
              <a:rPr lang="he-IL" dirty="0" smtClean="0"/>
              <a:t>כלומר יש לו את השדה המגנטי</a:t>
            </a:r>
          </a:p>
          <a:p>
            <a:r>
              <a:rPr lang="he-IL" dirty="0" smtClean="0"/>
              <a:t> </a:t>
            </a:r>
            <a:endParaRPr lang="he-IL" dirty="0"/>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a:hlinkClick r:id="rId2"/>
          </p:cNvPr>
          <p:cNvPicPr>
            <a:picLocks noChangeAspect="1" noChangeArrowheads="1"/>
          </p:cNvPicPr>
          <p:nvPr/>
        </p:nvPicPr>
        <p:blipFill>
          <a:blip r:embed="rId3" cstate="print"/>
          <a:srcRect/>
          <a:stretch>
            <a:fillRect/>
          </a:stretch>
        </p:blipFill>
        <p:spPr bwMode="auto">
          <a:xfrm>
            <a:off x="1979712" y="786474"/>
            <a:ext cx="5328592" cy="3643817"/>
          </a:xfrm>
          <a:prstGeom prst="rect">
            <a:avLst/>
          </a:prstGeom>
          <a:noFill/>
          <a:ln w="9525">
            <a:noFill/>
            <a:miter lim="800000"/>
            <a:headEnd/>
            <a:tailEnd/>
          </a:ln>
        </p:spPr>
      </p:pic>
      <p:pic>
        <p:nvPicPr>
          <p:cNvPr id="3074" name="Picture 2">
            <a:hlinkClick r:id="rId4"/>
          </p:cNvPr>
          <p:cNvPicPr>
            <a:picLocks noChangeAspect="1" noChangeArrowheads="1"/>
          </p:cNvPicPr>
          <p:nvPr/>
        </p:nvPicPr>
        <p:blipFill>
          <a:blip r:embed="rId5" cstate="print"/>
          <a:srcRect/>
          <a:stretch>
            <a:fillRect/>
          </a:stretch>
        </p:blipFill>
        <p:spPr bwMode="auto">
          <a:xfrm>
            <a:off x="1979712" y="4437112"/>
            <a:ext cx="5200650" cy="1504950"/>
          </a:xfrm>
          <a:prstGeom prst="rect">
            <a:avLst/>
          </a:prstGeom>
          <a:noFill/>
          <a:ln w="9525">
            <a:noFill/>
            <a:miter lim="800000"/>
            <a:headEnd/>
            <a:tailEnd/>
          </a:ln>
        </p:spPr>
      </p:pic>
      <p:sp>
        <p:nvSpPr>
          <p:cNvPr id="4" name="TextBox 3"/>
          <p:cNvSpPr txBox="1"/>
          <p:nvPr/>
        </p:nvSpPr>
        <p:spPr>
          <a:xfrm>
            <a:off x="2051720" y="188640"/>
            <a:ext cx="5328592" cy="369332"/>
          </a:xfrm>
          <a:prstGeom prst="rect">
            <a:avLst/>
          </a:prstGeom>
          <a:noFill/>
        </p:spPr>
        <p:txBody>
          <a:bodyPr wrap="square" rtlCol="1">
            <a:spAutoFit/>
          </a:bodyPr>
          <a:lstStyle/>
          <a:p>
            <a:r>
              <a:rPr lang="he-IL" dirty="0" smtClean="0"/>
              <a:t>רצפי </a:t>
            </a:r>
            <a:r>
              <a:rPr lang="he-IL" dirty="0" err="1" smtClean="0"/>
              <a:t>גרדיאנט</a:t>
            </a:r>
            <a:r>
              <a:rPr lang="he-IL" dirty="0" smtClean="0"/>
              <a:t> אקו עם שימור שארית המגנטיזציה הרוחבית</a:t>
            </a:r>
            <a:endParaRPr lang="he-IL" dirty="0"/>
          </a:p>
        </p:txBody>
      </p:sp>
      <p:sp>
        <p:nvSpPr>
          <p:cNvPr id="5" name="TextBox 4"/>
          <p:cNvSpPr txBox="1"/>
          <p:nvPr/>
        </p:nvSpPr>
        <p:spPr>
          <a:xfrm>
            <a:off x="1691680" y="5949280"/>
            <a:ext cx="5832648" cy="738664"/>
          </a:xfrm>
          <a:prstGeom prst="rect">
            <a:avLst/>
          </a:prstGeom>
          <a:noFill/>
        </p:spPr>
        <p:txBody>
          <a:bodyPr wrap="square" rtlCol="1">
            <a:spAutoFit/>
          </a:bodyPr>
          <a:lstStyle/>
          <a:p>
            <a:r>
              <a:rPr lang="he-IL" sz="1400" dirty="0" smtClean="0"/>
              <a:t>רצפים מסוג זה נבדלים ביניהם לפי הסיגנל הנקלט , ב- </a:t>
            </a:r>
            <a:r>
              <a:rPr lang="en-US" sz="1400" dirty="0" smtClean="0"/>
              <a:t>FISP</a:t>
            </a:r>
            <a:r>
              <a:rPr lang="he-IL" sz="1400" dirty="0" smtClean="0"/>
              <a:t> דוגמים רק </a:t>
            </a:r>
            <a:r>
              <a:rPr lang="en-US" sz="1400" dirty="0" smtClean="0"/>
              <a:t>FID</a:t>
            </a:r>
            <a:r>
              <a:rPr lang="he-IL" sz="1400" dirty="0" smtClean="0"/>
              <a:t> לעומת זאת ב- </a:t>
            </a:r>
            <a:r>
              <a:rPr lang="en-US" sz="1400" dirty="0" smtClean="0"/>
              <a:t>PSIF</a:t>
            </a:r>
            <a:r>
              <a:rPr lang="he-IL" sz="1400" dirty="0" smtClean="0"/>
              <a:t> דוגמים רק את האקו . ב- </a:t>
            </a:r>
            <a:r>
              <a:rPr lang="en-US" sz="1400" dirty="0" smtClean="0"/>
              <a:t>DESS </a:t>
            </a:r>
            <a:r>
              <a:rPr lang="he-IL" sz="1400" dirty="0" smtClean="0"/>
              <a:t> דוגמים בנפרד את ה- </a:t>
            </a:r>
            <a:r>
              <a:rPr lang="en-US" sz="1400" dirty="0" smtClean="0"/>
              <a:t>FID</a:t>
            </a:r>
            <a:r>
              <a:rPr lang="he-IL" sz="1400" dirty="0" smtClean="0"/>
              <a:t> ואת האקו ואחר כך משלבים ביניהם . ב- </a:t>
            </a:r>
            <a:r>
              <a:rPr lang="en-US" sz="1400" dirty="0" err="1" smtClean="0"/>
              <a:t>TrueFISP</a:t>
            </a:r>
            <a:r>
              <a:rPr lang="he-IL" sz="1400" dirty="0" smtClean="0"/>
              <a:t> דוגמים את ה- </a:t>
            </a:r>
            <a:r>
              <a:rPr lang="en-US" sz="1400" dirty="0" smtClean="0"/>
              <a:t>FID</a:t>
            </a:r>
            <a:r>
              <a:rPr lang="he-IL" sz="1400" dirty="0" smtClean="0"/>
              <a:t> ואת האקו יחד.</a:t>
            </a:r>
            <a:endParaRPr lang="he-IL" sz="1400" dirty="0"/>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5517232"/>
            <a:ext cx="8280920" cy="1200329"/>
          </a:xfrm>
          <a:prstGeom prst="rect">
            <a:avLst/>
          </a:prstGeom>
          <a:noFill/>
        </p:spPr>
        <p:txBody>
          <a:bodyPr wrap="square" rtlCol="1">
            <a:spAutoFit/>
          </a:bodyPr>
          <a:lstStyle/>
          <a:p>
            <a:r>
              <a:rPr lang="he-IL" dirty="0" err="1" smtClean="0"/>
              <a:t>בגרדיאנט</a:t>
            </a:r>
            <a:r>
              <a:rPr lang="he-IL" dirty="0" smtClean="0"/>
              <a:t> אקו </a:t>
            </a:r>
            <a:r>
              <a:rPr lang="en-US" dirty="0" smtClean="0"/>
              <a:t>SSFP</a:t>
            </a:r>
            <a:r>
              <a:rPr lang="he-IL" dirty="0" smtClean="0"/>
              <a:t> ניתן להשיג תמונות בשקלול </a:t>
            </a:r>
            <a:r>
              <a:rPr lang="en-US" dirty="0" smtClean="0"/>
              <a:t>T2</a:t>
            </a:r>
            <a:r>
              <a:rPr lang="he-IL" dirty="0" smtClean="0"/>
              <a:t> ע"י זירוז התרחשות ה- </a:t>
            </a:r>
            <a:r>
              <a:rPr lang="en-US" dirty="0" smtClean="0"/>
              <a:t>Stimulated Echo</a:t>
            </a:r>
            <a:r>
              <a:rPr lang="he-IL" dirty="0" smtClean="0"/>
              <a:t> ע"י </a:t>
            </a:r>
            <a:r>
              <a:rPr lang="en-US" dirty="0" err="1" smtClean="0"/>
              <a:t>Rewinder</a:t>
            </a:r>
            <a:r>
              <a:rPr lang="en-US" dirty="0" smtClean="0"/>
              <a:t> Gradient</a:t>
            </a:r>
            <a:r>
              <a:rPr lang="he-IL" dirty="0" smtClean="0"/>
              <a:t> וככה מפרידים בין האקו ל- </a:t>
            </a:r>
            <a:r>
              <a:rPr lang="en-US" dirty="0" smtClean="0"/>
              <a:t>FID</a:t>
            </a:r>
            <a:r>
              <a:rPr lang="he-IL" dirty="0" smtClean="0"/>
              <a:t> מה שמאפשר קבלת האקו ללא </a:t>
            </a:r>
            <a:r>
              <a:rPr lang="en-US" dirty="0" smtClean="0"/>
              <a:t>FID</a:t>
            </a:r>
            <a:r>
              <a:rPr lang="he-IL" dirty="0" smtClean="0"/>
              <a:t> וקבלת תמונות בשקלול </a:t>
            </a:r>
            <a:r>
              <a:rPr lang="en-US" dirty="0" smtClean="0"/>
              <a:t>T2</a:t>
            </a:r>
            <a:r>
              <a:rPr lang="he-IL" dirty="0" smtClean="0"/>
              <a:t> . רצף </a:t>
            </a:r>
            <a:r>
              <a:rPr lang="en-US" dirty="0" smtClean="0"/>
              <a:t>SSFP</a:t>
            </a:r>
            <a:r>
              <a:rPr lang="he-IL" dirty="0" smtClean="0"/>
              <a:t> היה שימושי להדמיית המוח והמפרקים אבל הוחלף ע"י </a:t>
            </a:r>
            <a:r>
              <a:rPr lang="en-US" dirty="0" smtClean="0"/>
              <a:t>FSE</a:t>
            </a:r>
            <a:r>
              <a:rPr lang="he-IL" dirty="0" smtClean="0"/>
              <a:t> משום שהוא מייצר טוב יותר </a:t>
            </a:r>
            <a:r>
              <a:rPr lang="en-US" dirty="0" smtClean="0"/>
              <a:t>T2</a:t>
            </a:r>
            <a:r>
              <a:rPr lang="he-IL" dirty="0" smtClean="0"/>
              <a:t> בזמנים קצרים .</a:t>
            </a:r>
            <a:endParaRPr lang="he-IL" dirty="0"/>
          </a:p>
        </p:txBody>
      </p:sp>
      <p:pic>
        <p:nvPicPr>
          <p:cNvPr id="1026" name="Picture 2">
            <a:hlinkClick r:id="rId2"/>
          </p:cNvPr>
          <p:cNvPicPr>
            <a:picLocks noChangeAspect="1" noChangeArrowheads="1"/>
          </p:cNvPicPr>
          <p:nvPr/>
        </p:nvPicPr>
        <p:blipFill>
          <a:blip r:embed="rId3" cstate="print"/>
          <a:srcRect/>
          <a:stretch>
            <a:fillRect/>
          </a:stretch>
        </p:blipFill>
        <p:spPr bwMode="auto">
          <a:xfrm>
            <a:off x="1619672" y="-26067"/>
            <a:ext cx="6194100" cy="564105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hlinkClick r:id="rId2"/>
          </p:cNvPr>
          <p:cNvPicPr>
            <a:picLocks noChangeAspect="1" noChangeArrowheads="1"/>
          </p:cNvPicPr>
          <p:nvPr/>
        </p:nvPicPr>
        <p:blipFill>
          <a:blip r:embed="rId3" cstate="print"/>
          <a:srcRect/>
          <a:stretch>
            <a:fillRect/>
          </a:stretch>
        </p:blipFill>
        <p:spPr bwMode="auto">
          <a:xfrm>
            <a:off x="1187624" y="260648"/>
            <a:ext cx="7515225" cy="5143500"/>
          </a:xfrm>
          <a:prstGeom prst="rect">
            <a:avLst/>
          </a:prstGeom>
          <a:noFill/>
          <a:ln w="9525">
            <a:noFill/>
            <a:miter lim="800000"/>
            <a:headEnd/>
            <a:tailEnd/>
          </a:ln>
        </p:spPr>
      </p:pic>
      <p:sp>
        <p:nvSpPr>
          <p:cNvPr id="3" name="TextBox 2"/>
          <p:cNvSpPr txBox="1"/>
          <p:nvPr/>
        </p:nvSpPr>
        <p:spPr>
          <a:xfrm>
            <a:off x="179512" y="5733256"/>
            <a:ext cx="8784976" cy="923330"/>
          </a:xfrm>
          <a:prstGeom prst="rect">
            <a:avLst/>
          </a:prstGeom>
          <a:noFill/>
        </p:spPr>
        <p:txBody>
          <a:bodyPr wrap="square" rtlCol="1">
            <a:spAutoFit/>
          </a:bodyPr>
          <a:lstStyle/>
          <a:p>
            <a:r>
              <a:rPr lang="en-US" dirty="0" smtClean="0"/>
              <a:t>Coherent Gradient Echo</a:t>
            </a:r>
            <a:r>
              <a:rPr lang="he-IL" dirty="0" smtClean="0"/>
              <a:t> דוגמים </a:t>
            </a:r>
            <a:r>
              <a:rPr lang="en-US" dirty="0" smtClean="0"/>
              <a:t>FID</a:t>
            </a:r>
            <a:r>
              <a:rPr lang="he-IL" dirty="0" smtClean="0"/>
              <a:t> ו- </a:t>
            </a:r>
            <a:r>
              <a:rPr lang="en-US" dirty="0" smtClean="0"/>
              <a:t>Stimulated Echo </a:t>
            </a:r>
            <a:r>
              <a:rPr lang="he-IL" dirty="0" smtClean="0"/>
              <a:t> להפקת </a:t>
            </a:r>
            <a:r>
              <a:rPr lang="en-US" dirty="0" smtClean="0"/>
              <a:t>T1</a:t>
            </a:r>
            <a:r>
              <a:rPr lang="he-IL" dirty="0" smtClean="0"/>
              <a:t> או </a:t>
            </a:r>
            <a:r>
              <a:rPr lang="en-US" dirty="0" smtClean="0"/>
              <a:t>T2*</a:t>
            </a:r>
            <a:r>
              <a:rPr lang="he-IL" dirty="0" smtClean="0"/>
              <a:t> , תלוי ב- </a:t>
            </a:r>
            <a:r>
              <a:rPr lang="en-US" dirty="0" smtClean="0"/>
              <a:t>TE</a:t>
            </a:r>
            <a:r>
              <a:rPr lang="he-IL" dirty="0" smtClean="0"/>
              <a:t> הנבחר</a:t>
            </a:r>
          </a:p>
          <a:p>
            <a:r>
              <a:rPr lang="en-US" dirty="0" smtClean="0"/>
              <a:t>Incoherent Gradient Echo</a:t>
            </a:r>
            <a:r>
              <a:rPr lang="he-IL" dirty="0" smtClean="0"/>
              <a:t> דוגמים רק </a:t>
            </a:r>
            <a:r>
              <a:rPr lang="en-US" dirty="0" smtClean="0"/>
              <a:t>FID</a:t>
            </a:r>
            <a:r>
              <a:rPr lang="he-IL" dirty="0" smtClean="0"/>
              <a:t> להפקת בעיקר תמונות בשקלול </a:t>
            </a:r>
            <a:r>
              <a:rPr lang="en-US" dirty="0" smtClean="0"/>
              <a:t>T1</a:t>
            </a:r>
            <a:r>
              <a:rPr lang="he-IL" dirty="0" smtClean="0"/>
              <a:t> </a:t>
            </a:r>
          </a:p>
          <a:p>
            <a:r>
              <a:rPr lang="en-US" dirty="0" smtClean="0"/>
              <a:t>SSFP</a:t>
            </a:r>
            <a:r>
              <a:rPr lang="he-IL" dirty="0" smtClean="0"/>
              <a:t> דוגמים רק את ה- </a:t>
            </a:r>
            <a:r>
              <a:rPr lang="en-US" dirty="0" smtClean="0"/>
              <a:t>Stimulated Echo </a:t>
            </a:r>
            <a:r>
              <a:rPr lang="he-IL" dirty="0" smtClean="0"/>
              <a:t> להפקת תמונות בשקלול </a:t>
            </a:r>
            <a:r>
              <a:rPr lang="en-US" dirty="0" smtClean="0"/>
              <a:t>T2</a:t>
            </a:r>
            <a:r>
              <a:rPr lang="he-IL" dirty="0" smtClean="0"/>
              <a:t> .</a:t>
            </a:r>
            <a:endParaRPr lang="he-IL" dirty="0"/>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p:cNvSpPr txBox="1"/>
          <p:nvPr/>
        </p:nvSpPr>
        <p:spPr>
          <a:xfrm>
            <a:off x="4427984" y="116632"/>
            <a:ext cx="1152128" cy="369332"/>
          </a:xfrm>
          <a:prstGeom prst="rect">
            <a:avLst/>
          </a:prstGeom>
          <a:noFill/>
        </p:spPr>
        <p:txBody>
          <a:bodyPr wrap="square" rtlCol="1">
            <a:spAutoFit/>
          </a:bodyPr>
          <a:lstStyle/>
          <a:p>
            <a:r>
              <a:rPr lang="en-US" b="1" dirty="0" smtClean="0"/>
              <a:t>T1 FLASH</a:t>
            </a:r>
            <a:endParaRPr lang="he-IL" b="1" dirty="0"/>
          </a:p>
        </p:txBody>
      </p:sp>
      <p:sp>
        <p:nvSpPr>
          <p:cNvPr id="3" name="מלבן 2"/>
          <p:cNvSpPr/>
          <p:nvPr/>
        </p:nvSpPr>
        <p:spPr>
          <a:xfrm>
            <a:off x="539552" y="5013176"/>
            <a:ext cx="8208912" cy="923330"/>
          </a:xfrm>
          <a:prstGeom prst="rect">
            <a:avLst/>
          </a:prstGeom>
        </p:spPr>
        <p:txBody>
          <a:bodyPr wrap="square">
            <a:spAutoFit/>
          </a:bodyPr>
          <a:lstStyle/>
          <a:p>
            <a:r>
              <a:rPr lang="en-US" dirty="0" smtClean="0"/>
              <a:t>  </a:t>
            </a:r>
            <a:r>
              <a:rPr lang="he-IL" dirty="0" smtClean="0"/>
              <a:t>   </a:t>
            </a:r>
            <a:r>
              <a:rPr lang="en-US" dirty="0" smtClean="0"/>
              <a:t>Fast low angle shot (FLASH)</a:t>
            </a:r>
            <a:r>
              <a:rPr lang="he-IL" dirty="0" smtClean="0"/>
              <a:t> רצף </a:t>
            </a:r>
            <a:r>
              <a:rPr lang="he-IL" dirty="0" err="1" smtClean="0"/>
              <a:t>גרדיאנט</a:t>
            </a:r>
            <a:r>
              <a:rPr lang="he-IL" dirty="0" smtClean="0"/>
              <a:t> אקו שבו המגנטיזציה הרוחבית מבוטלת ע"י </a:t>
            </a:r>
            <a:r>
              <a:rPr lang="he-IL" dirty="0" err="1" smtClean="0"/>
              <a:t>גרדיאנט</a:t>
            </a:r>
            <a:r>
              <a:rPr lang="he-IL" dirty="0" smtClean="0"/>
              <a:t> חזק </a:t>
            </a:r>
            <a:r>
              <a:rPr lang="en-US" dirty="0" smtClean="0"/>
              <a:t>(spoiler gradient) </a:t>
            </a:r>
            <a:r>
              <a:rPr lang="he-IL" dirty="0" smtClean="0"/>
              <a:t>, הרצף הזה מספק קונטרסט של </a:t>
            </a:r>
            <a:r>
              <a:rPr lang="en-US" dirty="0" smtClean="0"/>
              <a:t>T1</a:t>
            </a:r>
            <a:r>
              <a:rPr lang="he-IL" dirty="0" smtClean="0"/>
              <a:t> והוא הנפוץ בהדמיית הבטן , החזה וכלי הדם . ניתן להשתמש ברצף זה עם החסרת שומן .</a:t>
            </a:r>
            <a:endParaRPr lang="he-IL" dirty="0"/>
          </a:p>
        </p:txBody>
      </p:sp>
      <p:pic>
        <p:nvPicPr>
          <p:cNvPr id="49154" name="Picture 2" descr="http://www.healthcare.siemens.com/siemens_hwem-hwem_ssxa_websites-context-root/wcm/idc/groups/public/@global/@imaging/@mri/documents/image/mdaw/mtc3/~edisp/mri-magnetom-c-clinical-abdomen-1-00130010/~renditions/mri-magnetom-c-clinical-abdomen-1-00130010~8.jpg">
            <a:hlinkClick r:id="rId2"/>
          </p:cNvPr>
          <p:cNvPicPr>
            <a:picLocks noChangeAspect="1" noChangeArrowheads="1"/>
          </p:cNvPicPr>
          <p:nvPr/>
        </p:nvPicPr>
        <p:blipFill>
          <a:blip r:embed="rId3" cstate="print"/>
          <a:srcRect/>
          <a:stretch>
            <a:fillRect/>
          </a:stretch>
        </p:blipFill>
        <p:spPr bwMode="auto">
          <a:xfrm>
            <a:off x="395536" y="1124744"/>
            <a:ext cx="2376264" cy="2376264"/>
          </a:xfrm>
          <a:prstGeom prst="rect">
            <a:avLst/>
          </a:prstGeom>
          <a:noFill/>
        </p:spPr>
      </p:pic>
      <p:sp>
        <p:nvSpPr>
          <p:cNvPr id="5" name="מלבן 4"/>
          <p:cNvSpPr/>
          <p:nvPr/>
        </p:nvSpPr>
        <p:spPr>
          <a:xfrm>
            <a:off x="755576" y="3501008"/>
            <a:ext cx="1478289" cy="276999"/>
          </a:xfrm>
          <a:prstGeom prst="rect">
            <a:avLst/>
          </a:prstGeom>
        </p:spPr>
        <p:txBody>
          <a:bodyPr wrap="none">
            <a:spAutoFit/>
          </a:bodyPr>
          <a:lstStyle/>
          <a:p>
            <a:r>
              <a:rPr lang="en-US" sz="1200" dirty="0" smtClean="0"/>
              <a:t>Abdomen, T1 FLASH</a:t>
            </a:r>
            <a:endParaRPr lang="en-US" sz="1200" dirty="0"/>
          </a:p>
        </p:txBody>
      </p:sp>
      <p:sp>
        <p:nvSpPr>
          <p:cNvPr id="49155" name="Rectangle 3"/>
          <p:cNvSpPr>
            <a:spLocks noChangeArrowheads="1"/>
          </p:cNvSpPr>
          <p:nvPr/>
        </p:nvSpPr>
        <p:spPr bwMode="auto">
          <a:xfrm>
            <a:off x="0" y="0"/>
            <a:ext cx="193675" cy="0"/>
          </a:xfrm>
          <a:prstGeom prst="rect">
            <a:avLst/>
          </a:prstGeom>
          <a:solidFill>
            <a:srgbClr val="CDD9E0"/>
          </a:solidFill>
          <a:ln w="9525">
            <a:noFill/>
            <a:miter lim="800000"/>
            <a:headEnd/>
            <a:tailEnd/>
          </a:ln>
          <a:effectLst/>
        </p:spPr>
        <p:txBody>
          <a:bodyPr vert="horz" wrap="none" lIns="91440" tIns="45720" rIns="91440" bIns="119025" numCol="1" anchor="ctr" anchorCtr="0" compatLnSpc="1">
            <a:prstTxWarp prst="textNoShape">
              <a:avLst/>
            </a:prstTxWarp>
            <a:spAutoFit/>
          </a:bodyPr>
          <a:lstStyle/>
          <a:p>
            <a:endParaRPr lang="he-IL"/>
          </a:p>
        </p:txBody>
      </p:sp>
      <p:sp>
        <p:nvSpPr>
          <p:cNvPr id="49158" name="Rectangle 6"/>
          <p:cNvSpPr>
            <a:spLocks noChangeArrowheads="1"/>
          </p:cNvSpPr>
          <p:nvPr/>
        </p:nvSpPr>
        <p:spPr bwMode="auto">
          <a:xfrm>
            <a:off x="0" y="0"/>
            <a:ext cx="193675" cy="0"/>
          </a:xfrm>
          <a:prstGeom prst="rect">
            <a:avLst/>
          </a:prstGeom>
          <a:solidFill>
            <a:srgbClr val="CDD9E0"/>
          </a:solidFill>
          <a:ln w="9525">
            <a:noFill/>
            <a:miter lim="800000"/>
            <a:headEnd/>
            <a:tailEnd/>
          </a:ln>
          <a:effectLst/>
        </p:spPr>
        <p:txBody>
          <a:bodyPr vert="horz" wrap="none" lIns="91440" tIns="45720" rIns="91440" bIns="119025" numCol="1" anchor="ctr" anchorCtr="0" compatLnSpc="1">
            <a:prstTxWarp prst="textNoShape">
              <a:avLst/>
            </a:prstTxWarp>
            <a:spAutoFit/>
          </a:bodyPr>
          <a:lstStyle/>
          <a:p>
            <a:endParaRPr lang="he-IL"/>
          </a:p>
        </p:txBody>
      </p:sp>
      <p:sp>
        <p:nvSpPr>
          <p:cNvPr id="49159" name="Rectangle 7"/>
          <p:cNvSpPr>
            <a:spLocks noChangeArrowheads="1"/>
          </p:cNvSpPr>
          <p:nvPr/>
        </p:nvSpPr>
        <p:spPr bwMode="auto">
          <a:xfrm>
            <a:off x="0" y="0"/>
            <a:ext cx="193675" cy="0"/>
          </a:xfrm>
          <a:prstGeom prst="rect">
            <a:avLst/>
          </a:prstGeom>
          <a:solidFill>
            <a:srgbClr val="CDD9E0"/>
          </a:solidFill>
          <a:ln w="9525">
            <a:noFill/>
            <a:miter lim="800000"/>
            <a:headEnd/>
            <a:tailEnd/>
          </a:ln>
          <a:effectLst/>
        </p:spPr>
        <p:txBody>
          <a:bodyPr vert="horz" wrap="square" lIns="203136" tIns="0" rIns="0" bIns="119025"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he-IL"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193675" cy="0"/>
          </a:xfrm>
          <a:prstGeom prst="rect">
            <a:avLst/>
          </a:prstGeom>
          <a:solidFill>
            <a:srgbClr val="CDD9E0"/>
          </a:solidFill>
          <a:ln w="9525">
            <a:noFill/>
            <a:miter lim="800000"/>
            <a:headEnd/>
            <a:tailEnd/>
          </a:ln>
          <a:effectLst/>
        </p:spPr>
        <p:txBody>
          <a:bodyPr vert="horz" wrap="none" lIns="0" tIns="0" rIns="122199" bIns="119025"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pPr>
            <a:endParaRPr kumimoji="0" lang="he-IL"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he-IL" sz="1800" b="0" i="0" u="none" strike="noStrike" cap="none" normalizeH="0" baseline="0" smtClean="0">
              <a:ln>
                <a:noFill/>
              </a:ln>
              <a:solidFill>
                <a:schemeClr val="tx1"/>
              </a:solidFill>
              <a:effectLst/>
              <a:latin typeface="Arial" pitchFamily="34" charset="0"/>
              <a:cs typeface="Arial" pitchFamily="34" charset="0"/>
            </a:endParaRPr>
          </a:p>
        </p:txBody>
      </p:sp>
      <p:sp>
        <p:nvSpPr>
          <p:cNvPr id="49163" name="Rectangle 11"/>
          <p:cNvSpPr>
            <a:spLocks noChangeArrowheads="1"/>
          </p:cNvSpPr>
          <p:nvPr/>
        </p:nvSpPr>
        <p:spPr bwMode="auto">
          <a:xfrm>
            <a:off x="0" y="0"/>
            <a:ext cx="193675" cy="0"/>
          </a:xfrm>
          <a:prstGeom prst="rect">
            <a:avLst/>
          </a:prstGeom>
          <a:solidFill>
            <a:srgbClr val="CDD9E0"/>
          </a:solidFill>
          <a:ln w="9525">
            <a:noFill/>
            <a:miter lim="800000"/>
            <a:headEnd/>
            <a:tailEnd/>
          </a:ln>
          <a:effectLst/>
        </p:spPr>
        <p:txBody>
          <a:bodyPr vert="horz" wrap="square" lIns="91440" tIns="45720" rIns="91440" bIns="119025"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he-IL" sz="1800" b="0" i="0" u="none" strike="noStrike" cap="none" normalizeH="0" baseline="0" smtClean="0">
              <a:ln>
                <a:noFill/>
              </a:ln>
              <a:solidFill>
                <a:schemeClr val="tx1"/>
              </a:solidFill>
              <a:effectLst/>
              <a:latin typeface="Arial" pitchFamily="34" charset="0"/>
              <a:cs typeface="Arial" pitchFamily="34" charset="0"/>
            </a:endParaRPr>
          </a:p>
        </p:txBody>
      </p:sp>
      <p:pic>
        <p:nvPicPr>
          <p:cNvPr id="49162" name="Picture 10" descr="Head, T1 Flash">
            <a:hlinkClick r:id="rId2"/>
          </p:cNvPr>
          <p:cNvPicPr>
            <a:picLocks noChangeAspect="1" noChangeArrowheads="1"/>
          </p:cNvPicPr>
          <p:nvPr/>
        </p:nvPicPr>
        <p:blipFill>
          <a:blip r:embed="rId4" cstate="print"/>
          <a:srcRect/>
          <a:stretch>
            <a:fillRect/>
          </a:stretch>
        </p:blipFill>
        <p:spPr bwMode="auto">
          <a:xfrm>
            <a:off x="6444208" y="1268760"/>
            <a:ext cx="2267693" cy="2267695"/>
          </a:xfrm>
          <a:prstGeom prst="rect">
            <a:avLst/>
          </a:prstGeom>
          <a:noFill/>
        </p:spPr>
      </p:pic>
      <p:sp>
        <p:nvSpPr>
          <p:cNvPr id="14" name="מלבן 13"/>
          <p:cNvSpPr/>
          <p:nvPr/>
        </p:nvSpPr>
        <p:spPr>
          <a:xfrm>
            <a:off x="6948264" y="3501008"/>
            <a:ext cx="1112804" cy="276999"/>
          </a:xfrm>
          <a:prstGeom prst="rect">
            <a:avLst/>
          </a:prstGeom>
        </p:spPr>
        <p:txBody>
          <a:bodyPr wrap="none">
            <a:spAutoFit/>
          </a:bodyPr>
          <a:lstStyle/>
          <a:p>
            <a:r>
              <a:rPr lang="en-US" sz="1200" dirty="0" smtClean="0"/>
              <a:t>Head, T1 Flash</a:t>
            </a:r>
            <a:endParaRPr lang="en-US" sz="1200" dirty="0"/>
          </a:p>
        </p:txBody>
      </p:sp>
      <p:pic>
        <p:nvPicPr>
          <p:cNvPr id="49165" name="Picture 13" descr="http://www.healthcare.siemens.com/siemens_hwem-hwem_ssxa_websites-context-root/wcm/idc/groups/public/@global/@imaging/@mri/documents/image/mdaw/mtc3/~edisp/mri-magnetom-7t-clinical-body-00130206/~renditions/mri-magnetom-7t-clinical-body-00130206~8.jpg">
            <a:hlinkClick r:id="rId2"/>
          </p:cNvPr>
          <p:cNvPicPr>
            <a:picLocks noChangeAspect="1" noChangeArrowheads="1"/>
          </p:cNvPicPr>
          <p:nvPr/>
        </p:nvPicPr>
        <p:blipFill>
          <a:blip r:embed="rId5" cstate="print"/>
          <a:srcRect/>
          <a:stretch>
            <a:fillRect/>
          </a:stretch>
        </p:blipFill>
        <p:spPr bwMode="auto">
          <a:xfrm>
            <a:off x="3419872" y="1268760"/>
            <a:ext cx="2275285" cy="2275285"/>
          </a:xfrm>
          <a:prstGeom prst="rect">
            <a:avLst/>
          </a:prstGeom>
          <a:noFill/>
        </p:spPr>
      </p:pic>
      <p:sp>
        <p:nvSpPr>
          <p:cNvPr id="16" name="מלבן 15"/>
          <p:cNvSpPr/>
          <p:nvPr/>
        </p:nvSpPr>
        <p:spPr>
          <a:xfrm>
            <a:off x="3419872" y="3501008"/>
            <a:ext cx="2016224" cy="276999"/>
          </a:xfrm>
          <a:prstGeom prst="rect">
            <a:avLst/>
          </a:prstGeom>
        </p:spPr>
        <p:txBody>
          <a:bodyPr wrap="square">
            <a:spAutoFit/>
          </a:bodyPr>
          <a:lstStyle/>
          <a:p>
            <a:r>
              <a:rPr lang="en-US" sz="1200" dirty="0" smtClean="0"/>
              <a:t>Abdomen T1 FLASH </a:t>
            </a:r>
            <a:r>
              <a:rPr lang="en-US" sz="1200" dirty="0" err="1" smtClean="0"/>
              <a:t>FatSat</a:t>
            </a:r>
            <a:endParaRPr lang="en-US" sz="1200" dirty="0" smtClean="0"/>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p:cNvSpPr/>
          <p:nvPr/>
        </p:nvSpPr>
        <p:spPr>
          <a:xfrm>
            <a:off x="4499992" y="116632"/>
            <a:ext cx="848309" cy="523220"/>
          </a:xfrm>
          <a:prstGeom prst="rect">
            <a:avLst/>
          </a:prstGeom>
        </p:spPr>
        <p:txBody>
          <a:bodyPr wrap="none">
            <a:spAutoFit/>
          </a:bodyPr>
          <a:lstStyle/>
          <a:p>
            <a:r>
              <a:rPr lang="en-US" sz="2800" i="1" dirty="0" smtClean="0"/>
              <a:t>VIBE</a:t>
            </a:r>
            <a:endParaRPr lang="he-IL" sz="2800" dirty="0"/>
          </a:p>
        </p:txBody>
      </p:sp>
      <p:sp>
        <p:nvSpPr>
          <p:cNvPr id="3" name="מלבן 2"/>
          <p:cNvSpPr/>
          <p:nvPr/>
        </p:nvSpPr>
        <p:spPr>
          <a:xfrm>
            <a:off x="1403648" y="5085184"/>
            <a:ext cx="6318448" cy="1169551"/>
          </a:xfrm>
          <a:prstGeom prst="rect">
            <a:avLst/>
          </a:prstGeom>
        </p:spPr>
        <p:txBody>
          <a:bodyPr wrap="square">
            <a:spAutoFit/>
          </a:bodyPr>
          <a:lstStyle/>
          <a:p>
            <a:r>
              <a:rPr lang="en-US" sz="1400" dirty="0" smtClean="0"/>
              <a:t>Volumetric interpolated breath-hold examination (</a:t>
            </a:r>
            <a:r>
              <a:rPr lang="en-US" sz="1400" i="1" dirty="0" smtClean="0"/>
              <a:t>VIBE)</a:t>
            </a:r>
            <a:r>
              <a:rPr lang="he-IL" sz="1400" i="1" dirty="0" smtClean="0"/>
              <a:t> הוא רצף פולס שבו המגנטיזציה הרוחבית מבוטלת ע"י פולס </a:t>
            </a:r>
            <a:r>
              <a:rPr lang="en-US" sz="1400" i="1" dirty="0" smtClean="0"/>
              <a:t>RF</a:t>
            </a:r>
            <a:r>
              <a:rPr lang="he-IL" sz="1400" i="1" dirty="0" smtClean="0"/>
              <a:t> </a:t>
            </a:r>
            <a:r>
              <a:rPr lang="he-IL" sz="1400" dirty="0" smtClean="0"/>
              <a:t>. רצף זה מייצר </a:t>
            </a:r>
            <a:r>
              <a:rPr lang="en-US" sz="1400" dirty="0" smtClean="0"/>
              <a:t>TI</a:t>
            </a:r>
            <a:r>
              <a:rPr lang="he-IL" sz="1400" dirty="0" smtClean="0"/>
              <a:t> תלת מימדי שמשתמש באינטרפולציה ו\ או בטכניקת </a:t>
            </a:r>
            <a:r>
              <a:rPr lang="en-US" sz="1400" dirty="0" smtClean="0"/>
              <a:t>partial Fourier </a:t>
            </a:r>
            <a:r>
              <a:rPr lang="he-IL" sz="1400" dirty="0" smtClean="0"/>
              <a:t> . ניתן להשתמש בעובי חתך קטן  2-3 מ"מ ה- </a:t>
            </a:r>
            <a:r>
              <a:rPr lang="en-US" sz="1400" dirty="0" smtClean="0"/>
              <a:t>SNR</a:t>
            </a:r>
            <a:r>
              <a:rPr lang="he-IL" sz="1400" dirty="0" smtClean="0"/>
              <a:t> ברצף זה גבוה מרצף </a:t>
            </a:r>
            <a:r>
              <a:rPr lang="en-US" sz="1400" dirty="0" smtClean="0"/>
              <a:t>FLASH</a:t>
            </a:r>
            <a:r>
              <a:rPr lang="he-IL" sz="1400" dirty="0" smtClean="0"/>
              <a:t> וכמובן שיש להריץ אותו עם החזקת נשימה . רצף זה שימושי להדמיית החזה , הבטן והאגן .לרוב משתמשים ברצף זה יחד עם החסרת שומן .</a:t>
            </a:r>
            <a:endParaRPr lang="he-IL" sz="1400" i="1" dirty="0" smtClean="0"/>
          </a:p>
        </p:txBody>
      </p:sp>
      <p:pic>
        <p:nvPicPr>
          <p:cNvPr id="48139" name="Picture 11" descr="http://www.healthcare.siemens.com/siemens_hwem-hwem_ssxa_websites-context-root/wcm/idc/groups/public/@global/@imaging/@mri/documents/image/mdaw/mtg2/~edisp/mri-magnetom-verio-abdomen_t1_vibe_fs-00139022/~renditions/mri-magnetom-verio-abdomen_t1_vibe_fs-00139022~8.jpg">
            <a:hlinkClick r:id="rId2"/>
          </p:cNvPr>
          <p:cNvPicPr>
            <a:picLocks noChangeAspect="1" noChangeArrowheads="1"/>
          </p:cNvPicPr>
          <p:nvPr/>
        </p:nvPicPr>
        <p:blipFill>
          <a:blip r:embed="rId3" cstate="print"/>
          <a:srcRect/>
          <a:stretch>
            <a:fillRect/>
          </a:stretch>
        </p:blipFill>
        <p:spPr bwMode="auto">
          <a:xfrm>
            <a:off x="611560" y="1412776"/>
            <a:ext cx="2177481" cy="2177481"/>
          </a:xfrm>
          <a:prstGeom prst="rect">
            <a:avLst/>
          </a:prstGeom>
          <a:noFill/>
        </p:spPr>
      </p:pic>
      <p:sp>
        <p:nvSpPr>
          <p:cNvPr id="14" name="מלבן 13"/>
          <p:cNvSpPr/>
          <p:nvPr/>
        </p:nvSpPr>
        <p:spPr>
          <a:xfrm>
            <a:off x="683568" y="3573016"/>
            <a:ext cx="2013051" cy="276999"/>
          </a:xfrm>
          <a:prstGeom prst="rect">
            <a:avLst/>
          </a:prstGeom>
        </p:spPr>
        <p:txBody>
          <a:bodyPr wrap="none">
            <a:spAutoFit/>
          </a:bodyPr>
          <a:lstStyle/>
          <a:p>
            <a:r>
              <a:rPr lang="de-DE" sz="1200" b="1" dirty="0" smtClean="0"/>
              <a:t>Abdomen, T1 3D VIBE FatSat</a:t>
            </a:r>
            <a:endParaRPr lang="he-IL" sz="1200" dirty="0"/>
          </a:p>
        </p:txBody>
      </p:sp>
      <p:pic>
        <p:nvPicPr>
          <p:cNvPr id="48129" name="Picture 1"/>
          <p:cNvPicPr>
            <a:picLocks noChangeAspect="1" noChangeArrowheads="1"/>
          </p:cNvPicPr>
          <p:nvPr/>
        </p:nvPicPr>
        <p:blipFill>
          <a:blip r:embed="rId4" cstate="print"/>
          <a:srcRect/>
          <a:stretch>
            <a:fillRect/>
          </a:stretch>
        </p:blipFill>
        <p:spPr bwMode="auto">
          <a:xfrm>
            <a:off x="3131840" y="1556792"/>
            <a:ext cx="2628624" cy="2215133"/>
          </a:xfrm>
          <a:prstGeom prst="rect">
            <a:avLst/>
          </a:prstGeom>
          <a:noFill/>
          <a:ln w="9525">
            <a:noFill/>
            <a:miter lim="800000"/>
            <a:headEnd/>
            <a:tailEnd/>
          </a:ln>
        </p:spPr>
      </p:pic>
      <p:sp>
        <p:nvSpPr>
          <p:cNvPr id="7" name="מלבן 6"/>
          <p:cNvSpPr/>
          <p:nvPr/>
        </p:nvSpPr>
        <p:spPr>
          <a:xfrm>
            <a:off x="3347864" y="3789040"/>
            <a:ext cx="2013051" cy="276999"/>
          </a:xfrm>
          <a:prstGeom prst="rect">
            <a:avLst/>
          </a:prstGeom>
        </p:spPr>
        <p:txBody>
          <a:bodyPr wrap="none">
            <a:spAutoFit/>
          </a:bodyPr>
          <a:lstStyle/>
          <a:p>
            <a:r>
              <a:rPr lang="de-DE" sz="1200" b="1" dirty="0" smtClean="0"/>
              <a:t>Abdomen, T1 3D VIBE FatSat</a:t>
            </a:r>
            <a:endParaRPr lang="he-IL" sz="1200" dirty="0"/>
          </a:p>
        </p:txBody>
      </p:sp>
      <p:pic>
        <p:nvPicPr>
          <p:cNvPr id="48130" name="Picture 2">
            <a:hlinkClick r:id="rId5"/>
          </p:cNvPr>
          <p:cNvPicPr>
            <a:picLocks noChangeAspect="1" noChangeArrowheads="1"/>
          </p:cNvPicPr>
          <p:nvPr/>
        </p:nvPicPr>
        <p:blipFill>
          <a:blip r:embed="rId6" cstate="print"/>
          <a:srcRect/>
          <a:stretch>
            <a:fillRect/>
          </a:stretch>
        </p:blipFill>
        <p:spPr bwMode="auto">
          <a:xfrm>
            <a:off x="6156176" y="1484784"/>
            <a:ext cx="2448272" cy="2566076"/>
          </a:xfrm>
          <a:prstGeom prst="rect">
            <a:avLst/>
          </a:prstGeom>
          <a:noFill/>
          <a:ln w="9525">
            <a:noFill/>
            <a:miter lim="800000"/>
            <a:headEnd/>
            <a:tailEnd/>
          </a:ln>
        </p:spPr>
      </p:pic>
      <p:sp>
        <p:nvSpPr>
          <p:cNvPr id="9" name="מלבן 8"/>
          <p:cNvSpPr/>
          <p:nvPr/>
        </p:nvSpPr>
        <p:spPr>
          <a:xfrm>
            <a:off x="6444208" y="4005064"/>
            <a:ext cx="1750864" cy="276999"/>
          </a:xfrm>
          <a:prstGeom prst="rect">
            <a:avLst/>
          </a:prstGeom>
        </p:spPr>
        <p:txBody>
          <a:bodyPr wrap="none">
            <a:spAutoFit/>
          </a:bodyPr>
          <a:lstStyle/>
          <a:p>
            <a:r>
              <a:rPr lang="de-DE" sz="1200" b="1" dirty="0" smtClean="0"/>
              <a:t>Pelvis, T1 3D VIBE FatSat</a:t>
            </a:r>
            <a:endParaRPr lang="he-IL" sz="1200" dirty="0"/>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p:cNvSpPr/>
          <p:nvPr/>
        </p:nvSpPr>
        <p:spPr>
          <a:xfrm>
            <a:off x="3933745" y="188640"/>
            <a:ext cx="1509196" cy="523220"/>
          </a:xfrm>
          <a:prstGeom prst="rect">
            <a:avLst/>
          </a:prstGeom>
        </p:spPr>
        <p:txBody>
          <a:bodyPr wrap="none">
            <a:spAutoFit/>
          </a:bodyPr>
          <a:lstStyle/>
          <a:p>
            <a:r>
              <a:rPr lang="en-US" sz="2800" b="1" dirty="0" smtClean="0"/>
              <a:t>MPRAGE</a:t>
            </a:r>
            <a:endParaRPr lang="he-IL" sz="2800" b="1" dirty="0"/>
          </a:p>
        </p:txBody>
      </p:sp>
      <p:sp>
        <p:nvSpPr>
          <p:cNvPr id="3" name="מלבן 2"/>
          <p:cNvSpPr/>
          <p:nvPr/>
        </p:nvSpPr>
        <p:spPr>
          <a:xfrm>
            <a:off x="1547664" y="4869160"/>
            <a:ext cx="7272808" cy="1384995"/>
          </a:xfrm>
          <a:prstGeom prst="rect">
            <a:avLst/>
          </a:prstGeom>
        </p:spPr>
        <p:txBody>
          <a:bodyPr wrap="square">
            <a:spAutoFit/>
          </a:bodyPr>
          <a:lstStyle/>
          <a:p>
            <a:r>
              <a:rPr lang="he-IL" sz="1400" dirty="0" smtClean="0"/>
              <a:t>    </a:t>
            </a:r>
            <a:r>
              <a:rPr lang="en-US" sz="1400" dirty="0" smtClean="0"/>
              <a:t>Magnetization Prepared Rapid Gradient Echo Imaging (MPRAGE)</a:t>
            </a:r>
            <a:r>
              <a:rPr lang="he-IL" sz="1400" dirty="0" smtClean="0"/>
              <a:t> טכניקת</a:t>
            </a:r>
            <a:r>
              <a:rPr lang="en-US" sz="1400" dirty="0" smtClean="0"/>
              <a:t> Turbo FLASH </a:t>
            </a:r>
            <a:r>
              <a:rPr lang="he-IL" sz="1400" dirty="0" smtClean="0"/>
              <a:t>עם היפוך 180 ,</a:t>
            </a:r>
            <a:r>
              <a:rPr lang="en-US" sz="1400" dirty="0" smtClean="0"/>
              <a:t> magnetization prepared inversion pulses</a:t>
            </a:r>
            <a:r>
              <a:rPr lang="he-IL" sz="1400" dirty="0" smtClean="0"/>
              <a:t> . משדרים פולס 180 ואחריו רצף </a:t>
            </a:r>
            <a:r>
              <a:rPr lang="he-IL" sz="1400" dirty="0" err="1" smtClean="0"/>
              <a:t>גרדיאנט</a:t>
            </a:r>
            <a:r>
              <a:rPr lang="he-IL" sz="1400" dirty="0" smtClean="0"/>
              <a:t> אקו .</a:t>
            </a:r>
          </a:p>
          <a:p>
            <a:r>
              <a:rPr lang="he-IL" sz="1400" dirty="0" smtClean="0"/>
              <a:t>על מנת לייצר תמונות תלת </a:t>
            </a:r>
            <a:r>
              <a:rPr lang="he-IL" sz="1400" dirty="0" err="1" smtClean="0"/>
              <a:t>מימדיות</a:t>
            </a:r>
            <a:r>
              <a:rPr lang="he-IL" sz="1400" dirty="0" smtClean="0"/>
              <a:t> מבוצע קידוד פאזה שני בכיוון בחירת החתך .</a:t>
            </a:r>
          </a:p>
          <a:p>
            <a:r>
              <a:rPr lang="he-IL" sz="1400" dirty="0" smtClean="0"/>
              <a:t>רצף זה שימושי להדמיה תלת ממדית של המוח ברזולוציה גבוה ( </a:t>
            </a:r>
            <a:r>
              <a:rPr lang="en-US" sz="1400" dirty="0" smtClean="0"/>
              <a:t>isotropic</a:t>
            </a:r>
            <a:r>
              <a:rPr lang="he-IL" sz="1400" dirty="0" smtClean="0"/>
              <a:t> )ולכן ניתן לבצע שחזורים בממדים האחרים . בהשוואה עם </a:t>
            </a:r>
            <a:r>
              <a:rPr lang="en-US" sz="1400" dirty="0" smtClean="0"/>
              <a:t>T1</a:t>
            </a:r>
            <a:r>
              <a:rPr lang="he-IL" sz="1400" dirty="0" smtClean="0"/>
              <a:t> </a:t>
            </a:r>
            <a:r>
              <a:rPr lang="en-US" sz="1400" dirty="0" smtClean="0"/>
              <a:t>SE</a:t>
            </a:r>
            <a:r>
              <a:rPr lang="he-IL" sz="1400" dirty="0" smtClean="0"/>
              <a:t> רצף זה מייצר איכות תמונה גבוה יותר וקונטרסט טוב יותר בין החומר הלבן לאפור .</a:t>
            </a:r>
            <a:endParaRPr lang="he-IL" sz="1400" dirty="0"/>
          </a:p>
        </p:txBody>
      </p:sp>
      <p:pic>
        <p:nvPicPr>
          <p:cNvPr id="47106" name="Picture 2" descr="http://www.healthcare.siemens.com/siemens_hwem-hwem_ssxa_websites-context-root/wcm/idc/groups/public/@global/@imaging/@mri/documents/image/mdaw/mtg2/~edisp/mri-magnetom-trio-head_t1_mprage_sag-00138815/~renditions/mri-magnetom-trio-head_t1_mprage_sag-00138815~8.jpg"/>
          <p:cNvPicPr>
            <a:picLocks noChangeAspect="1" noChangeArrowheads="1"/>
          </p:cNvPicPr>
          <p:nvPr/>
        </p:nvPicPr>
        <p:blipFill>
          <a:blip r:embed="rId2" cstate="print"/>
          <a:srcRect/>
          <a:stretch>
            <a:fillRect/>
          </a:stretch>
        </p:blipFill>
        <p:spPr bwMode="auto">
          <a:xfrm>
            <a:off x="1691680" y="980728"/>
            <a:ext cx="3024336" cy="3024336"/>
          </a:xfrm>
          <a:prstGeom prst="rect">
            <a:avLst/>
          </a:prstGeom>
          <a:noFill/>
        </p:spPr>
      </p:pic>
      <p:sp>
        <p:nvSpPr>
          <p:cNvPr id="5" name="מלבן 4"/>
          <p:cNvSpPr/>
          <p:nvPr/>
        </p:nvSpPr>
        <p:spPr>
          <a:xfrm>
            <a:off x="2267744" y="4005064"/>
            <a:ext cx="1562992" cy="276999"/>
          </a:xfrm>
          <a:prstGeom prst="rect">
            <a:avLst/>
          </a:prstGeom>
        </p:spPr>
        <p:txBody>
          <a:bodyPr wrap="none">
            <a:spAutoFit/>
          </a:bodyPr>
          <a:lstStyle/>
          <a:p>
            <a:r>
              <a:rPr lang="en-US" sz="1200" b="1" dirty="0" smtClean="0"/>
              <a:t>Head, T1 3D MPRAGE</a:t>
            </a:r>
            <a:endParaRPr lang="he-IL" sz="1200" dirty="0"/>
          </a:p>
        </p:txBody>
      </p:sp>
      <p:pic>
        <p:nvPicPr>
          <p:cNvPr id="47108" name="Picture 4" descr="T1W_SE sag Scan time 2.02 min.&lt;br&gt;&#10;TR 581 ms, TE 15 ms &lt;br&gt;&#10;Voxel size 0.99 x 1.2 x 5 mm&lt;br&gt;&#10;FOV 230 x 250 x 131 mm&lt;br&gt;"/>
          <p:cNvPicPr>
            <a:picLocks noChangeAspect="1" noChangeArrowheads="1"/>
          </p:cNvPicPr>
          <p:nvPr/>
        </p:nvPicPr>
        <p:blipFill>
          <a:blip r:embed="rId3" cstate="print"/>
          <a:srcRect/>
          <a:stretch>
            <a:fillRect/>
          </a:stretch>
        </p:blipFill>
        <p:spPr bwMode="auto">
          <a:xfrm>
            <a:off x="4932040" y="980728"/>
            <a:ext cx="3024336" cy="3024336"/>
          </a:xfrm>
          <a:prstGeom prst="rect">
            <a:avLst/>
          </a:prstGeom>
          <a:noFill/>
        </p:spPr>
      </p:pic>
      <p:sp>
        <p:nvSpPr>
          <p:cNvPr id="7" name="מלבן 6"/>
          <p:cNvSpPr/>
          <p:nvPr/>
        </p:nvSpPr>
        <p:spPr>
          <a:xfrm>
            <a:off x="6228184" y="4005064"/>
            <a:ext cx="939680" cy="276999"/>
          </a:xfrm>
          <a:prstGeom prst="rect">
            <a:avLst/>
          </a:prstGeom>
        </p:spPr>
        <p:txBody>
          <a:bodyPr wrap="none">
            <a:spAutoFit/>
          </a:bodyPr>
          <a:lstStyle/>
          <a:p>
            <a:r>
              <a:rPr lang="en-US" sz="1200" dirty="0" smtClean="0"/>
              <a:t>T1W_SE sag</a:t>
            </a:r>
            <a:endParaRPr lang="en-US" sz="1200" dirty="0"/>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51920" y="116632"/>
            <a:ext cx="1728192" cy="461665"/>
          </a:xfrm>
          <a:prstGeom prst="rect">
            <a:avLst/>
          </a:prstGeom>
          <a:noFill/>
        </p:spPr>
        <p:txBody>
          <a:bodyPr wrap="square" rtlCol="1">
            <a:spAutoFit/>
          </a:bodyPr>
          <a:lstStyle/>
          <a:p>
            <a:r>
              <a:rPr lang="en-US" sz="2400" dirty="0" smtClean="0"/>
              <a:t>Axial T2</a:t>
            </a:r>
            <a:r>
              <a:rPr lang="en-US" sz="2400" b="1" dirty="0" smtClean="0"/>
              <a:t>*</a:t>
            </a:r>
            <a:endParaRPr lang="he-IL" sz="2400" dirty="0"/>
          </a:p>
        </p:txBody>
      </p:sp>
      <p:sp>
        <p:nvSpPr>
          <p:cNvPr id="3" name="TextBox 2"/>
          <p:cNvSpPr txBox="1"/>
          <p:nvPr/>
        </p:nvSpPr>
        <p:spPr>
          <a:xfrm>
            <a:off x="683568" y="5902306"/>
            <a:ext cx="7776864" cy="954107"/>
          </a:xfrm>
          <a:prstGeom prst="rect">
            <a:avLst/>
          </a:prstGeom>
          <a:noFill/>
        </p:spPr>
        <p:txBody>
          <a:bodyPr wrap="square" rtlCol="1">
            <a:spAutoFit/>
          </a:bodyPr>
          <a:lstStyle/>
          <a:p>
            <a:r>
              <a:rPr lang="he-IL" sz="1400" dirty="0" smtClean="0"/>
              <a:t>רגיש ל</a:t>
            </a:r>
            <a:r>
              <a:rPr lang="he-IL" sz="1400" i="1" dirty="0" smtClean="0"/>
              <a:t>שינויים </a:t>
            </a:r>
            <a:r>
              <a:rPr lang="he-IL" sz="1400" i="1" dirty="0" err="1" smtClean="0"/>
              <a:t>בסוספטיביליות</a:t>
            </a:r>
            <a:r>
              <a:rPr lang="he-IL" sz="1400" i="1" dirty="0" smtClean="0"/>
              <a:t> המגנטית כמו ברזל בדם , </a:t>
            </a:r>
            <a:r>
              <a:rPr lang="he-IL" sz="1400" dirty="0" smtClean="0"/>
              <a:t>רצף זה מיועד בעיקר לאיתור דימומים או הסתיידויות , </a:t>
            </a:r>
            <a:r>
              <a:rPr lang="he-IL" sz="1400" dirty="0" err="1" smtClean="0"/>
              <a:t>מלפורמציות</a:t>
            </a:r>
            <a:r>
              <a:rPr lang="he-IL" sz="1400" dirty="0" smtClean="0"/>
              <a:t> וסקולריות , </a:t>
            </a:r>
            <a:r>
              <a:rPr lang="he-IL" sz="1400" dirty="0" err="1" smtClean="0"/>
              <a:t>קברנומות</a:t>
            </a:r>
            <a:r>
              <a:rPr lang="he-IL" sz="1400" dirty="0" smtClean="0"/>
              <a:t> , </a:t>
            </a:r>
            <a:r>
              <a:rPr lang="he-IL" sz="1400" dirty="0" err="1" smtClean="0"/>
              <a:t>אנורזמות</a:t>
            </a:r>
            <a:r>
              <a:rPr lang="he-IL" sz="1400" dirty="0" smtClean="0"/>
              <a:t> כמו כן לאבחנה בין גידולים כמו </a:t>
            </a:r>
            <a:r>
              <a:rPr lang="he-IL" sz="1400" dirty="0" err="1" smtClean="0"/>
              <a:t>שוונומה</a:t>
            </a:r>
            <a:r>
              <a:rPr lang="he-IL" sz="1400" dirty="0" smtClean="0"/>
              <a:t> </a:t>
            </a:r>
            <a:r>
              <a:rPr lang="he-IL" sz="1400" dirty="0" err="1" smtClean="0"/>
              <a:t>למננגיומה</a:t>
            </a:r>
            <a:r>
              <a:rPr lang="he-IL" sz="1400" dirty="0" smtClean="0"/>
              <a:t>  ( ברוב </a:t>
            </a:r>
            <a:r>
              <a:rPr lang="he-IL" sz="1400" dirty="0" err="1" smtClean="0"/>
              <a:t>השוונומות</a:t>
            </a:r>
            <a:r>
              <a:rPr lang="he-IL" sz="1400" dirty="0" smtClean="0"/>
              <a:t> יש דימומים ). רצף זה מיועד בעיקר להדמיית המוח ועמוד השדרה כמו כן להדגמת סחוסים גידים ורצועות .רצף </a:t>
            </a:r>
            <a:r>
              <a:rPr lang="en-US" sz="1400" dirty="0" smtClean="0"/>
              <a:t>MEDIC ("Multi-Echo Data Image Combination")</a:t>
            </a:r>
            <a:r>
              <a:rPr lang="he-IL" sz="1400" dirty="0" smtClean="0"/>
              <a:t> הוא רצף </a:t>
            </a:r>
            <a:r>
              <a:rPr lang="en-US" sz="1400" dirty="0" smtClean="0"/>
              <a:t>T2</a:t>
            </a:r>
            <a:r>
              <a:rPr lang="en-US" sz="1400" b="1" dirty="0" smtClean="0"/>
              <a:t>*</a:t>
            </a:r>
            <a:r>
              <a:rPr lang="he-IL" sz="1400" b="1" dirty="0" smtClean="0"/>
              <a:t>.</a:t>
            </a:r>
            <a:endParaRPr lang="he-IL" sz="1400" dirty="0"/>
          </a:p>
        </p:txBody>
      </p:sp>
      <p:pic>
        <p:nvPicPr>
          <p:cNvPr id="7170" name="Picture 2">
            <a:hlinkClick r:id="rId2"/>
          </p:cNvPr>
          <p:cNvPicPr>
            <a:picLocks noChangeAspect="1" noChangeArrowheads="1"/>
          </p:cNvPicPr>
          <p:nvPr/>
        </p:nvPicPr>
        <p:blipFill>
          <a:blip r:embed="rId3" cstate="print"/>
          <a:srcRect/>
          <a:stretch>
            <a:fillRect/>
          </a:stretch>
        </p:blipFill>
        <p:spPr bwMode="auto">
          <a:xfrm>
            <a:off x="5436096" y="3212976"/>
            <a:ext cx="2124075" cy="2676525"/>
          </a:xfrm>
          <a:prstGeom prst="rect">
            <a:avLst/>
          </a:prstGeom>
          <a:noFill/>
          <a:ln w="9525">
            <a:noFill/>
            <a:miter lim="800000"/>
            <a:headEnd/>
            <a:tailEnd/>
          </a:ln>
        </p:spPr>
      </p:pic>
      <p:pic>
        <p:nvPicPr>
          <p:cNvPr id="7172" name="Picture 4" descr="MERGE/MEDIC/M-FFE spine">
            <a:hlinkClick r:id="rId4"/>
          </p:cNvPr>
          <p:cNvPicPr>
            <a:picLocks noChangeAspect="1" noChangeArrowheads="1"/>
          </p:cNvPicPr>
          <p:nvPr/>
        </p:nvPicPr>
        <p:blipFill>
          <a:blip r:embed="rId5" cstate="print"/>
          <a:srcRect/>
          <a:stretch>
            <a:fillRect/>
          </a:stretch>
        </p:blipFill>
        <p:spPr bwMode="auto">
          <a:xfrm>
            <a:off x="2771800" y="3212976"/>
            <a:ext cx="2676525" cy="2362201"/>
          </a:xfrm>
          <a:prstGeom prst="rect">
            <a:avLst/>
          </a:prstGeom>
          <a:noFill/>
        </p:spPr>
      </p:pic>
      <p:sp>
        <p:nvSpPr>
          <p:cNvPr id="6" name="מלבן 5"/>
          <p:cNvSpPr/>
          <p:nvPr/>
        </p:nvSpPr>
        <p:spPr>
          <a:xfrm>
            <a:off x="3203848" y="5589240"/>
            <a:ext cx="1518684" cy="276999"/>
          </a:xfrm>
          <a:prstGeom prst="rect">
            <a:avLst/>
          </a:prstGeom>
        </p:spPr>
        <p:txBody>
          <a:bodyPr wrap="none">
            <a:spAutoFit/>
          </a:bodyPr>
          <a:lstStyle/>
          <a:p>
            <a:r>
              <a:rPr lang="en-US" sz="1200" dirty="0" smtClean="0"/>
              <a:t>MEDIC C-spine image</a:t>
            </a:r>
            <a:endParaRPr lang="en-US" sz="1200" dirty="0"/>
          </a:p>
        </p:txBody>
      </p:sp>
      <p:pic>
        <p:nvPicPr>
          <p:cNvPr id="7173" name="Picture 5">
            <a:hlinkClick r:id="rId6"/>
          </p:cNvPr>
          <p:cNvPicPr>
            <a:picLocks noChangeAspect="1" noChangeArrowheads="1"/>
          </p:cNvPicPr>
          <p:nvPr/>
        </p:nvPicPr>
        <p:blipFill>
          <a:blip r:embed="rId7" cstate="print"/>
          <a:srcRect/>
          <a:stretch>
            <a:fillRect/>
          </a:stretch>
        </p:blipFill>
        <p:spPr bwMode="auto">
          <a:xfrm>
            <a:off x="395536" y="3284984"/>
            <a:ext cx="2362200" cy="2638425"/>
          </a:xfrm>
          <a:prstGeom prst="rect">
            <a:avLst/>
          </a:prstGeom>
          <a:noFill/>
          <a:ln w="9525">
            <a:noFill/>
            <a:miter lim="800000"/>
            <a:headEnd/>
            <a:tailEnd/>
          </a:ln>
        </p:spPr>
      </p:pic>
      <p:pic>
        <p:nvPicPr>
          <p:cNvPr id="8194" name="Picture 2">
            <a:hlinkClick r:id="rId6"/>
          </p:cNvPr>
          <p:cNvPicPr>
            <a:picLocks noChangeAspect="1" noChangeArrowheads="1"/>
          </p:cNvPicPr>
          <p:nvPr/>
        </p:nvPicPr>
        <p:blipFill>
          <a:blip r:embed="rId8" cstate="print"/>
          <a:srcRect/>
          <a:stretch>
            <a:fillRect/>
          </a:stretch>
        </p:blipFill>
        <p:spPr bwMode="auto">
          <a:xfrm>
            <a:off x="3347864" y="548680"/>
            <a:ext cx="3143250" cy="2590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39952" y="0"/>
            <a:ext cx="2592288" cy="523220"/>
          </a:xfrm>
          <a:prstGeom prst="rect">
            <a:avLst/>
          </a:prstGeom>
          <a:noFill/>
        </p:spPr>
        <p:txBody>
          <a:bodyPr wrap="square" rtlCol="1">
            <a:spAutoFit/>
          </a:bodyPr>
          <a:lstStyle/>
          <a:p>
            <a:r>
              <a:rPr lang="en-US" sz="2800" dirty="0" smtClean="0"/>
              <a:t>In Out OF Phase</a:t>
            </a:r>
            <a:endParaRPr lang="he-IL" sz="2800" dirty="0"/>
          </a:p>
        </p:txBody>
      </p:sp>
      <p:sp>
        <p:nvSpPr>
          <p:cNvPr id="4" name="TextBox 3"/>
          <p:cNvSpPr txBox="1"/>
          <p:nvPr/>
        </p:nvSpPr>
        <p:spPr>
          <a:xfrm>
            <a:off x="611560" y="4394200"/>
            <a:ext cx="7848872" cy="2462213"/>
          </a:xfrm>
          <a:prstGeom prst="rect">
            <a:avLst/>
          </a:prstGeom>
          <a:noFill/>
        </p:spPr>
        <p:txBody>
          <a:bodyPr wrap="square" rtlCol="1">
            <a:spAutoFit/>
          </a:bodyPr>
          <a:lstStyle/>
          <a:p>
            <a:r>
              <a:rPr lang="he-IL" sz="1400" dirty="0" smtClean="0"/>
              <a:t>תדירות הפרצסיה של פרוטוני המימן גבוה משל השומן ב-</a:t>
            </a:r>
            <a:r>
              <a:rPr lang="en-US" sz="1400" dirty="0" smtClean="0">
                <a:latin typeface="Calibri" pitchFamily="34" charset="0"/>
                <a:ea typeface="Calibri" pitchFamily="34" charset="0"/>
                <a:cs typeface="Arial" pitchFamily="34" charset="0"/>
              </a:rPr>
              <a:t>220 Hz </a:t>
            </a:r>
            <a:r>
              <a:rPr lang="he-IL" sz="1400" dirty="0" smtClean="0">
                <a:latin typeface="Calibri" pitchFamily="34" charset="0"/>
                <a:ea typeface="Calibri" pitchFamily="34" charset="0"/>
                <a:cs typeface="Arial" pitchFamily="34" charset="0"/>
              </a:rPr>
              <a:t> במכשיר 1.5 </a:t>
            </a:r>
            <a:r>
              <a:rPr lang="he-IL" sz="1400" dirty="0" err="1" smtClean="0">
                <a:latin typeface="Calibri" pitchFamily="34" charset="0"/>
                <a:ea typeface="Calibri" pitchFamily="34" charset="0"/>
                <a:cs typeface="Arial" pitchFamily="34" charset="0"/>
              </a:rPr>
              <a:t>טסלה</a:t>
            </a:r>
            <a:r>
              <a:rPr lang="he-IL" sz="1400" dirty="0" smtClean="0">
                <a:latin typeface="Calibri" pitchFamily="34" charset="0"/>
                <a:ea typeface="Calibri" pitchFamily="34" charset="0"/>
                <a:cs typeface="Arial" pitchFamily="34" charset="0"/>
              </a:rPr>
              <a:t> , ( היות ותדירות הפרצסיה שונה בהתאם לחוזק המגנט , במגנט 3 </a:t>
            </a:r>
            <a:r>
              <a:rPr lang="he-IL" sz="1400" dirty="0" err="1" smtClean="0">
                <a:latin typeface="Calibri" pitchFamily="34" charset="0"/>
                <a:ea typeface="Calibri" pitchFamily="34" charset="0"/>
                <a:cs typeface="Arial" pitchFamily="34" charset="0"/>
              </a:rPr>
              <a:t>טסלה</a:t>
            </a:r>
            <a:r>
              <a:rPr lang="he-IL" sz="1400" dirty="0" smtClean="0">
                <a:latin typeface="Calibri" pitchFamily="34" charset="0"/>
                <a:ea typeface="Calibri" pitchFamily="34" charset="0"/>
                <a:cs typeface="Arial" pitchFamily="34" charset="0"/>
              </a:rPr>
              <a:t> ההפרש 440 הרץ</a:t>
            </a:r>
            <a:r>
              <a:rPr lang="en-US" sz="1400" dirty="0" smtClean="0">
                <a:latin typeface="Calibri" pitchFamily="34" charset="0"/>
                <a:ea typeface="Calibri" pitchFamily="34" charset="0"/>
                <a:cs typeface="Arial" pitchFamily="34" charset="0"/>
              </a:rPr>
              <a:t> .( </a:t>
            </a:r>
            <a:r>
              <a:rPr lang="he-IL" sz="1400" dirty="0" smtClean="0">
                <a:latin typeface="Calibri" pitchFamily="34" charset="0"/>
                <a:ea typeface="Calibri" pitchFamily="34" charset="0"/>
                <a:cs typeface="Arial" pitchFamily="34" charset="0"/>
              </a:rPr>
              <a:t>מיד אחרי פולס </a:t>
            </a:r>
            <a:r>
              <a:rPr lang="en-US" sz="1400" dirty="0" smtClean="0">
                <a:latin typeface="Calibri" pitchFamily="34" charset="0"/>
                <a:ea typeface="Calibri" pitchFamily="34" charset="0"/>
                <a:cs typeface="Arial" pitchFamily="34" charset="0"/>
              </a:rPr>
              <a:t>RF</a:t>
            </a:r>
            <a:r>
              <a:rPr lang="he-IL" sz="1400" dirty="0" smtClean="0">
                <a:latin typeface="Calibri" pitchFamily="34" charset="0"/>
                <a:ea typeface="Calibri" pitchFamily="34" charset="0"/>
                <a:cs typeface="Arial" pitchFamily="34" charset="0"/>
              </a:rPr>
              <a:t> </a:t>
            </a:r>
            <a:r>
              <a:rPr lang="he-IL" sz="1400" dirty="0" err="1" smtClean="0">
                <a:latin typeface="Calibri" pitchFamily="34" charset="0"/>
                <a:ea typeface="Calibri" pitchFamily="34" charset="0"/>
                <a:cs typeface="Arial" pitchFamily="34" charset="0"/>
              </a:rPr>
              <a:t>הסיפינים</a:t>
            </a:r>
            <a:r>
              <a:rPr lang="he-IL" sz="1400" dirty="0" smtClean="0">
                <a:latin typeface="Calibri" pitchFamily="34" charset="0"/>
                <a:ea typeface="Calibri" pitchFamily="34" charset="0"/>
                <a:cs typeface="Arial" pitchFamily="34" charset="0"/>
              </a:rPr>
              <a:t> של השומן והמים נמצאים באותה פאזה  </a:t>
            </a:r>
            <a:r>
              <a:rPr lang="en-US" sz="1400" dirty="0" smtClean="0">
                <a:latin typeface="Calibri" pitchFamily="34" charset="0"/>
                <a:ea typeface="Calibri" pitchFamily="34" charset="0"/>
                <a:cs typeface="Arial" pitchFamily="34" charset="0"/>
              </a:rPr>
              <a:t>In Phase</a:t>
            </a:r>
            <a:r>
              <a:rPr lang="he-IL" sz="1400" dirty="0" smtClean="0">
                <a:latin typeface="Calibri" pitchFamily="34" charset="0"/>
                <a:ea typeface="Calibri" pitchFamily="34" charset="0"/>
                <a:cs typeface="Arial" pitchFamily="34" charset="0"/>
              </a:rPr>
              <a:t> ואחרי 2.5 מילישניות מחוץ לפאזה</a:t>
            </a:r>
            <a:r>
              <a:rPr lang="en-US" sz="1400" dirty="0" smtClean="0">
                <a:latin typeface="Calibri" pitchFamily="34" charset="0"/>
                <a:ea typeface="Calibri" pitchFamily="34" charset="0"/>
                <a:cs typeface="Arial" pitchFamily="34" charset="0"/>
              </a:rPr>
              <a:t>Out Of Phase </a:t>
            </a:r>
            <a:r>
              <a:rPr lang="he-IL" sz="1400" dirty="0" smtClean="0">
                <a:latin typeface="Calibri" pitchFamily="34" charset="0"/>
                <a:ea typeface="Calibri" pitchFamily="34" charset="0"/>
                <a:cs typeface="Arial" pitchFamily="34" charset="0"/>
              </a:rPr>
              <a:t> ואחרי עוד 2.5 מילישניות בפאזה וכן הלאה . אז רצף זה מנצל את העובדה הזו על מנת לקבל בזמני </a:t>
            </a:r>
            <a:r>
              <a:rPr lang="en-US" sz="1400" dirty="0" err="1" smtClean="0">
                <a:latin typeface="Calibri" pitchFamily="34" charset="0"/>
                <a:ea typeface="Calibri" pitchFamily="34" charset="0"/>
                <a:cs typeface="Arial" pitchFamily="34" charset="0"/>
              </a:rPr>
              <a:t>Tes</a:t>
            </a:r>
            <a:r>
              <a:rPr lang="he-IL" sz="1400" dirty="0" smtClean="0">
                <a:latin typeface="Calibri" pitchFamily="34" charset="0"/>
                <a:ea typeface="Calibri" pitchFamily="34" charset="0"/>
                <a:cs typeface="Arial" pitchFamily="34" charset="0"/>
              </a:rPr>
              <a:t> שונים תמונות פעם כשהשומן והמים באותה פאזה ופעם כשהם לא בפאזה .</a:t>
            </a:r>
          </a:p>
          <a:p>
            <a:pPr lvl="0" fontAlgn="base">
              <a:spcBef>
                <a:spcPct val="0"/>
              </a:spcBef>
              <a:spcAft>
                <a:spcPct val="0"/>
              </a:spcAft>
            </a:pPr>
            <a:r>
              <a:rPr lang="he-IL" sz="1400" dirty="0" smtClean="0">
                <a:latin typeface="Calibri" pitchFamily="34" charset="0"/>
                <a:ea typeface="Calibri" pitchFamily="34" charset="0"/>
                <a:cs typeface="Arial" pitchFamily="34" charset="0"/>
              </a:rPr>
              <a:t>ב </a:t>
            </a:r>
            <a:r>
              <a:rPr lang="en-US" sz="1400" dirty="0" smtClean="0">
                <a:latin typeface="Calibri" pitchFamily="34" charset="0"/>
                <a:ea typeface="Calibri" pitchFamily="34" charset="0"/>
                <a:cs typeface="Arial" pitchFamily="34" charset="0"/>
              </a:rPr>
              <a:t>out phase</a:t>
            </a:r>
            <a:r>
              <a:rPr lang="he-IL" sz="1400" dirty="0" smtClean="0">
                <a:latin typeface="Calibri" pitchFamily="34" charset="0"/>
                <a:ea typeface="Calibri" pitchFamily="34" charset="0"/>
                <a:cs typeface="Arial" pitchFamily="34" charset="0"/>
              </a:rPr>
              <a:t> יראה הגבול של האיברים שמוקפים בשומן כשחור כגון הכליות , הגבול השחור לא יראה ברצף ספין אקו קונבנציונלי בגלל פולס ה 180 שאינו נמצא </a:t>
            </a:r>
            <a:r>
              <a:rPr lang="he-IL" sz="1400" dirty="0" err="1" smtClean="0">
                <a:latin typeface="Calibri" pitchFamily="34" charset="0"/>
                <a:ea typeface="Calibri" pitchFamily="34" charset="0"/>
                <a:cs typeface="Arial" pitchFamily="34" charset="0"/>
              </a:rPr>
              <a:t>בגרדיאנט</a:t>
            </a:r>
            <a:r>
              <a:rPr lang="he-IL" sz="1400" dirty="0" smtClean="0">
                <a:latin typeface="Calibri" pitchFamily="34" charset="0"/>
                <a:ea typeface="Calibri" pitchFamily="34" charset="0"/>
                <a:cs typeface="Arial" pitchFamily="34" charset="0"/>
              </a:rPr>
              <a:t> אקו . ב</a:t>
            </a:r>
            <a:r>
              <a:rPr lang="en-US" sz="1400" dirty="0" smtClean="0">
                <a:latin typeface="Calibri" pitchFamily="34" charset="0"/>
                <a:ea typeface="Calibri" pitchFamily="34" charset="0"/>
                <a:cs typeface="Arial" pitchFamily="34" charset="0"/>
              </a:rPr>
              <a:t> in phase </a:t>
            </a:r>
            <a:r>
              <a:rPr lang="he-IL" sz="1400" dirty="0" smtClean="0">
                <a:latin typeface="Calibri" pitchFamily="34" charset="0"/>
                <a:ea typeface="Calibri" pitchFamily="34" charset="0"/>
                <a:cs typeface="Arial" pitchFamily="34" charset="0"/>
              </a:rPr>
              <a:t> הגבול יראה לבן בגלל שהסיגנל של המים והשומן מתאסף יחד בניגוד ל </a:t>
            </a:r>
            <a:r>
              <a:rPr lang="en-US" sz="1400" dirty="0" smtClean="0">
                <a:latin typeface="Calibri" pitchFamily="34" charset="0"/>
                <a:ea typeface="Calibri" pitchFamily="34" charset="0"/>
                <a:cs typeface="Arial" pitchFamily="34" charset="0"/>
              </a:rPr>
              <a:t>out phase</a:t>
            </a:r>
            <a:r>
              <a:rPr lang="he-IL" sz="1400" dirty="0" smtClean="0">
                <a:latin typeface="Calibri" pitchFamily="34" charset="0"/>
                <a:ea typeface="Calibri" pitchFamily="34" charset="0"/>
                <a:cs typeface="Arial" pitchFamily="34" charset="0"/>
              </a:rPr>
              <a:t> שהסיגנל מוחסר .</a:t>
            </a:r>
            <a:endParaRPr lang="en-US" sz="1000" dirty="0" smtClean="0">
              <a:latin typeface="Arial" pitchFamily="34" charset="0"/>
              <a:cs typeface="Arial" pitchFamily="34" charset="0"/>
            </a:endParaRPr>
          </a:p>
          <a:p>
            <a:pPr lvl="0" eaLnBrk="0" fontAlgn="base" hangingPunct="0">
              <a:spcBef>
                <a:spcPct val="0"/>
              </a:spcBef>
              <a:spcAft>
                <a:spcPct val="0"/>
              </a:spcAft>
            </a:pPr>
            <a:r>
              <a:rPr lang="he-IL" sz="1400" dirty="0" smtClean="0">
                <a:latin typeface="Calibri" pitchFamily="34" charset="0"/>
                <a:ea typeface="Calibri" pitchFamily="34" charset="0"/>
                <a:cs typeface="Arial" pitchFamily="34" charset="0"/>
              </a:rPr>
              <a:t>זהו סוג רצף של </a:t>
            </a:r>
            <a:r>
              <a:rPr lang="he-IL" sz="1400" dirty="0" err="1" smtClean="0">
                <a:latin typeface="Calibri" pitchFamily="34" charset="0"/>
                <a:ea typeface="Calibri" pitchFamily="34" charset="0"/>
                <a:cs typeface="Arial" pitchFamily="34" charset="0"/>
              </a:rPr>
              <a:t>גרדיאנט</a:t>
            </a:r>
            <a:r>
              <a:rPr lang="he-IL" sz="1400" dirty="0" smtClean="0">
                <a:latin typeface="Calibri" pitchFamily="34" charset="0"/>
                <a:ea typeface="Calibri" pitchFamily="34" charset="0"/>
                <a:cs typeface="Arial" pitchFamily="34" charset="0"/>
              </a:rPr>
              <a:t> אקו שעיקר השימוש בו בבדיקות הבטן ובמיוחד לבדיקות הכבד והאדרנל . ההבדלים בעוצמת הסיגנל בין התמונות </a:t>
            </a:r>
            <a:r>
              <a:rPr lang="en-US" sz="1400" dirty="0" smtClean="0">
                <a:latin typeface="Calibri" pitchFamily="34" charset="0"/>
                <a:ea typeface="Calibri" pitchFamily="34" charset="0"/>
                <a:cs typeface="Arial" pitchFamily="34" charset="0"/>
              </a:rPr>
              <a:t>in/out</a:t>
            </a:r>
            <a:r>
              <a:rPr lang="he-IL" sz="1400" dirty="0" smtClean="0">
                <a:latin typeface="Calibri" pitchFamily="34" charset="0"/>
                <a:ea typeface="Calibri" pitchFamily="34" charset="0"/>
                <a:cs typeface="Arial" pitchFamily="34" charset="0"/>
              </a:rPr>
              <a:t> יכולים לעזור </a:t>
            </a:r>
            <a:r>
              <a:rPr lang="he-IL" sz="1400" dirty="0" err="1" smtClean="0">
                <a:latin typeface="Calibri" pitchFamily="34" charset="0"/>
                <a:ea typeface="Calibri" pitchFamily="34" charset="0"/>
                <a:cs typeface="Arial" pitchFamily="34" charset="0"/>
              </a:rPr>
              <a:t>בדפרנצסיה</a:t>
            </a:r>
            <a:r>
              <a:rPr lang="he-IL" sz="1400" dirty="0" smtClean="0">
                <a:latin typeface="Calibri" pitchFamily="34" charset="0"/>
                <a:ea typeface="Calibri" pitchFamily="34" charset="0"/>
                <a:cs typeface="Arial" pitchFamily="34" charset="0"/>
              </a:rPr>
              <a:t> בין נגע ממאיר לשפיר .</a:t>
            </a:r>
            <a:endParaRPr lang="he-IL" dirty="0" smtClean="0">
              <a:latin typeface="Arial" pitchFamily="34" charset="0"/>
              <a:cs typeface="Arial" pitchFamily="34" charset="0"/>
            </a:endParaRPr>
          </a:p>
          <a:p>
            <a:endParaRPr lang="he-IL" sz="1400" dirty="0"/>
          </a:p>
        </p:txBody>
      </p:sp>
      <p:pic>
        <p:nvPicPr>
          <p:cNvPr id="147458" name="Picture 2">
            <a:hlinkClick r:id="rId2"/>
          </p:cNvPr>
          <p:cNvPicPr>
            <a:picLocks noChangeAspect="1" noChangeArrowheads="1"/>
          </p:cNvPicPr>
          <p:nvPr/>
        </p:nvPicPr>
        <p:blipFill>
          <a:blip r:embed="rId3" cstate="print"/>
          <a:srcRect/>
          <a:stretch>
            <a:fillRect/>
          </a:stretch>
        </p:blipFill>
        <p:spPr bwMode="auto">
          <a:xfrm>
            <a:off x="5652120" y="692696"/>
            <a:ext cx="2503909" cy="3587061"/>
          </a:xfrm>
          <a:prstGeom prst="rect">
            <a:avLst/>
          </a:prstGeom>
          <a:noFill/>
          <a:ln w="9525">
            <a:noFill/>
            <a:miter lim="800000"/>
            <a:headEnd/>
            <a:tailEnd/>
          </a:ln>
        </p:spPr>
      </p:pic>
      <p:sp>
        <p:nvSpPr>
          <p:cNvPr id="6" name="מלבן 5"/>
          <p:cNvSpPr/>
          <p:nvPr/>
        </p:nvSpPr>
        <p:spPr>
          <a:xfrm>
            <a:off x="4572000" y="1268760"/>
            <a:ext cx="1024639" cy="369332"/>
          </a:xfrm>
          <a:prstGeom prst="rect">
            <a:avLst/>
          </a:prstGeom>
        </p:spPr>
        <p:txBody>
          <a:bodyPr wrap="none">
            <a:spAutoFit/>
          </a:bodyPr>
          <a:lstStyle/>
          <a:p>
            <a:r>
              <a:rPr lang="en-US" dirty="0" smtClean="0"/>
              <a:t>in phase </a:t>
            </a:r>
            <a:endParaRPr lang="he-IL" dirty="0"/>
          </a:p>
        </p:txBody>
      </p:sp>
      <p:sp>
        <p:nvSpPr>
          <p:cNvPr id="7" name="מלבן 6"/>
          <p:cNvSpPr/>
          <p:nvPr/>
        </p:nvSpPr>
        <p:spPr>
          <a:xfrm>
            <a:off x="4211960" y="3645024"/>
            <a:ext cx="1415772" cy="369332"/>
          </a:xfrm>
          <a:prstGeom prst="rect">
            <a:avLst/>
          </a:prstGeom>
        </p:spPr>
        <p:txBody>
          <a:bodyPr wrap="none">
            <a:spAutoFit/>
          </a:bodyPr>
          <a:lstStyle/>
          <a:p>
            <a:r>
              <a:rPr lang="en-US" dirty="0" smtClean="0"/>
              <a:t>out of phase </a:t>
            </a:r>
            <a:endParaRPr lang="he-IL" dirty="0"/>
          </a:p>
        </p:txBody>
      </p:sp>
      <p:pic>
        <p:nvPicPr>
          <p:cNvPr id="147459" name="Picture 3">
            <a:hlinkClick r:id="rId4"/>
          </p:cNvPr>
          <p:cNvPicPr>
            <a:picLocks noChangeAspect="1" noChangeArrowheads="1"/>
          </p:cNvPicPr>
          <p:nvPr/>
        </p:nvPicPr>
        <p:blipFill>
          <a:blip r:embed="rId5" cstate="print"/>
          <a:srcRect/>
          <a:stretch>
            <a:fillRect/>
          </a:stretch>
        </p:blipFill>
        <p:spPr bwMode="auto">
          <a:xfrm>
            <a:off x="0" y="1700808"/>
            <a:ext cx="3171825" cy="1704975"/>
          </a:xfrm>
          <a:prstGeom prst="rect">
            <a:avLst/>
          </a:prstGeom>
          <a:noFill/>
          <a:ln w="9525">
            <a:noFill/>
            <a:miter lim="800000"/>
            <a:headEnd/>
            <a:tailEnd/>
          </a:ln>
        </p:spPr>
      </p:pic>
      <p:sp>
        <p:nvSpPr>
          <p:cNvPr id="9" name="TextBox 8"/>
          <p:cNvSpPr txBox="1"/>
          <p:nvPr/>
        </p:nvSpPr>
        <p:spPr>
          <a:xfrm>
            <a:off x="179512" y="3429000"/>
            <a:ext cx="2808312" cy="276999"/>
          </a:xfrm>
          <a:prstGeom prst="rect">
            <a:avLst/>
          </a:prstGeom>
          <a:noFill/>
        </p:spPr>
        <p:txBody>
          <a:bodyPr wrap="square" rtlCol="1">
            <a:spAutoFit/>
          </a:bodyPr>
          <a:lstStyle/>
          <a:p>
            <a:r>
              <a:rPr lang="he-IL" sz="1200" dirty="0" smtClean="0"/>
              <a:t>כדי לפשט המספר עוגל ל-4.4 במקום 4.5</a:t>
            </a:r>
            <a:endParaRPr lang="he-IL" sz="1200" dirty="0"/>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p:cNvSpPr/>
          <p:nvPr/>
        </p:nvSpPr>
        <p:spPr>
          <a:xfrm>
            <a:off x="4255370" y="0"/>
            <a:ext cx="1040413" cy="523220"/>
          </a:xfrm>
          <a:prstGeom prst="rect">
            <a:avLst/>
          </a:prstGeom>
        </p:spPr>
        <p:txBody>
          <a:bodyPr wrap="none">
            <a:spAutoFit/>
          </a:bodyPr>
          <a:lstStyle/>
          <a:p>
            <a:r>
              <a:rPr lang="en-US" sz="2800" b="1" dirty="0" smtClean="0"/>
              <a:t>Dixon</a:t>
            </a:r>
            <a:endParaRPr lang="he-IL" sz="2800" b="1" dirty="0"/>
          </a:p>
        </p:txBody>
      </p:sp>
      <p:pic>
        <p:nvPicPr>
          <p:cNvPr id="152578" name="Picture 2">
            <a:hlinkClick r:id="rId2"/>
          </p:cNvPr>
          <p:cNvPicPr>
            <a:picLocks noChangeAspect="1" noChangeArrowheads="1"/>
          </p:cNvPicPr>
          <p:nvPr/>
        </p:nvPicPr>
        <p:blipFill>
          <a:blip r:embed="rId3" cstate="print"/>
          <a:srcRect/>
          <a:stretch>
            <a:fillRect/>
          </a:stretch>
        </p:blipFill>
        <p:spPr bwMode="auto">
          <a:xfrm>
            <a:off x="1835696" y="764704"/>
            <a:ext cx="5514975" cy="3581400"/>
          </a:xfrm>
          <a:prstGeom prst="rect">
            <a:avLst/>
          </a:prstGeom>
          <a:noFill/>
          <a:ln w="9525">
            <a:noFill/>
            <a:miter lim="800000"/>
            <a:headEnd/>
            <a:tailEnd/>
          </a:ln>
        </p:spPr>
      </p:pic>
      <p:sp>
        <p:nvSpPr>
          <p:cNvPr id="4" name="TextBox 3"/>
          <p:cNvSpPr txBox="1"/>
          <p:nvPr/>
        </p:nvSpPr>
        <p:spPr>
          <a:xfrm>
            <a:off x="1403648" y="5445224"/>
            <a:ext cx="6696744" cy="1200329"/>
          </a:xfrm>
          <a:prstGeom prst="rect">
            <a:avLst/>
          </a:prstGeom>
          <a:noFill/>
        </p:spPr>
        <p:txBody>
          <a:bodyPr wrap="square" rtlCol="1">
            <a:spAutoFit/>
          </a:bodyPr>
          <a:lstStyle/>
          <a:p>
            <a:r>
              <a:rPr lang="he-IL" dirty="0" smtClean="0"/>
              <a:t>גם רצף זה מנצל את ההיסט הכימי</a:t>
            </a:r>
            <a:r>
              <a:rPr lang="en-US" dirty="0" smtClean="0"/>
              <a:t>chemical shift </a:t>
            </a:r>
            <a:r>
              <a:rPr lang="he-IL" dirty="0" smtClean="0"/>
              <a:t> בין השומן למים ומייצר תמונה </a:t>
            </a:r>
            <a:r>
              <a:rPr lang="en-US" dirty="0" smtClean="0"/>
              <a:t>In phase </a:t>
            </a:r>
            <a:r>
              <a:rPr lang="he-IL" dirty="0" smtClean="0"/>
              <a:t> ותמונה </a:t>
            </a:r>
            <a:r>
              <a:rPr lang="en-US" dirty="0" smtClean="0"/>
              <a:t>Out OF phase</a:t>
            </a:r>
            <a:r>
              <a:rPr lang="he-IL" dirty="0" smtClean="0"/>
              <a:t> ואז ע"י חישוב ניתן לקבל תמונה עם דיכוי שומן ותמונה של שומן . שיטת </a:t>
            </a:r>
            <a:r>
              <a:rPr lang="he-IL" dirty="0" err="1" smtClean="0"/>
              <a:t>הדיקסון</a:t>
            </a:r>
            <a:r>
              <a:rPr lang="he-IL" dirty="0" smtClean="0"/>
              <a:t> משתלבת עם רצף </a:t>
            </a:r>
            <a:r>
              <a:rPr lang="en-US" dirty="0" smtClean="0"/>
              <a:t>VIBE</a:t>
            </a:r>
            <a:r>
              <a:rPr lang="he-IL" dirty="0" smtClean="0"/>
              <a:t> ושימושית בעיקר להדמיית הבטן .  </a:t>
            </a:r>
            <a:endParaRPr lang="he-IL" dirty="0"/>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a:hlinkClick r:id="rId2"/>
          </p:cNvPr>
          <p:cNvPicPr>
            <a:picLocks noChangeAspect="1" noChangeArrowheads="1"/>
          </p:cNvPicPr>
          <p:nvPr/>
        </p:nvPicPr>
        <p:blipFill>
          <a:blip r:embed="rId3" cstate="print"/>
          <a:srcRect/>
          <a:stretch>
            <a:fillRect/>
          </a:stretch>
        </p:blipFill>
        <p:spPr bwMode="auto">
          <a:xfrm>
            <a:off x="2051720" y="1124744"/>
            <a:ext cx="4680520" cy="3249746"/>
          </a:xfrm>
          <a:prstGeom prst="rect">
            <a:avLst/>
          </a:prstGeom>
          <a:noFill/>
          <a:ln w="9525">
            <a:noFill/>
            <a:miter lim="800000"/>
            <a:headEnd/>
            <a:tailEnd/>
          </a:ln>
        </p:spPr>
      </p:pic>
      <p:sp>
        <p:nvSpPr>
          <p:cNvPr id="3" name="TextBox 2"/>
          <p:cNvSpPr txBox="1"/>
          <p:nvPr/>
        </p:nvSpPr>
        <p:spPr>
          <a:xfrm>
            <a:off x="5364088" y="4549676"/>
            <a:ext cx="3600400" cy="2308324"/>
          </a:xfrm>
          <a:prstGeom prst="rect">
            <a:avLst/>
          </a:prstGeom>
          <a:noFill/>
        </p:spPr>
        <p:txBody>
          <a:bodyPr wrap="square" rtlCol="1">
            <a:spAutoFit/>
          </a:bodyPr>
          <a:lstStyle/>
          <a:p>
            <a:r>
              <a:rPr lang="en-US" sz="1200" dirty="0" smtClean="0"/>
              <a:t>PSIF</a:t>
            </a:r>
            <a:r>
              <a:rPr lang="he-IL" sz="1200" dirty="0" smtClean="0"/>
              <a:t> היפוך האותיות של </a:t>
            </a:r>
            <a:r>
              <a:rPr lang="en-US" sz="1200" dirty="0" smtClean="0"/>
              <a:t>FISP</a:t>
            </a:r>
            <a:r>
              <a:rPr lang="he-IL" sz="1200" dirty="0" smtClean="0"/>
              <a:t> בגלל </a:t>
            </a:r>
            <a:r>
              <a:rPr lang="he-IL" sz="1200" dirty="0" err="1" smtClean="0"/>
              <a:t>שדיאגרמת</a:t>
            </a:r>
            <a:r>
              <a:rPr lang="he-IL" sz="1200" dirty="0" smtClean="0"/>
              <a:t> הפולס שלו היא תמונת ראי של </a:t>
            </a:r>
            <a:r>
              <a:rPr lang="en-US" sz="1200" dirty="0" smtClean="0"/>
              <a:t>FISP</a:t>
            </a:r>
            <a:r>
              <a:rPr lang="he-IL" sz="1200" dirty="0" smtClean="0"/>
              <a:t> . ברצף </a:t>
            </a:r>
            <a:r>
              <a:rPr lang="en-US" sz="1200" dirty="0" smtClean="0"/>
              <a:t>PSIF</a:t>
            </a:r>
            <a:r>
              <a:rPr lang="he-IL" sz="1200" dirty="0" smtClean="0"/>
              <a:t> דוגמים רק את הספין אקו שהוא חלש יותר מהספין אקו האמיתי , המשמעות </a:t>
            </a:r>
            <a:r>
              <a:rPr lang="en-US" sz="1200" dirty="0" smtClean="0"/>
              <a:t>SNR</a:t>
            </a:r>
            <a:r>
              <a:rPr lang="he-IL" sz="1200" dirty="0" smtClean="0"/>
              <a:t> נמוך . ברצף זה קולטים את הסיגנל שנוצר כתוצאה מהאקו ללא ה- </a:t>
            </a:r>
            <a:r>
              <a:rPr lang="en-US" sz="1200" dirty="0" smtClean="0"/>
              <a:t>FID</a:t>
            </a:r>
            <a:r>
              <a:rPr lang="he-IL" sz="1200" dirty="0" smtClean="0"/>
              <a:t> . ברצף זה ה</a:t>
            </a:r>
            <a:r>
              <a:rPr lang="en-US" sz="1200" dirty="0" smtClean="0"/>
              <a:t>TR&lt;TE&lt;2TR -</a:t>
            </a:r>
            <a:r>
              <a:rPr lang="he-IL" sz="1200" dirty="0" smtClean="0"/>
              <a:t> .</a:t>
            </a:r>
            <a:endParaRPr lang="en-US" sz="1200" dirty="0" smtClean="0"/>
          </a:p>
          <a:p>
            <a:r>
              <a:rPr lang="he-IL" sz="1200" dirty="0" smtClean="0"/>
              <a:t>ב- </a:t>
            </a:r>
            <a:r>
              <a:rPr lang="en-US" sz="1200" dirty="0" err="1" smtClean="0"/>
              <a:t>psif</a:t>
            </a:r>
            <a:r>
              <a:rPr lang="en-US" sz="1200" dirty="0" smtClean="0"/>
              <a:t> </a:t>
            </a:r>
            <a:r>
              <a:rPr lang="he-IL" sz="1200" dirty="0" smtClean="0"/>
              <a:t>הסיגנל המתקבל הוא גבוה בנוזלים כמו </a:t>
            </a:r>
            <a:r>
              <a:rPr lang="en-US" sz="1200" dirty="0" smtClean="0"/>
              <a:t>CSF</a:t>
            </a:r>
            <a:r>
              <a:rPr lang="he-IL" sz="1200" dirty="0" smtClean="0"/>
              <a:t> ולכן הוא שימש בעבר לבדיקות כמו </a:t>
            </a:r>
            <a:r>
              <a:rPr lang="en-US" sz="1200" dirty="0" err="1" smtClean="0"/>
              <a:t>Cisternography</a:t>
            </a:r>
            <a:r>
              <a:rPr lang="en-US" sz="1200" dirty="0" smtClean="0"/>
              <a:t> &amp; </a:t>
            </a:r>
            <a:r>
              <a:rPr lang="en-US" sz="1200" dirty="0" err="1" smtClean="0"/>
              <a:t>Myelography</a:t>
            </a:r>
            <a:r>
              <a:rPr lang="he-IL" sz="1200" dirty="0" smtClean="0"/>
              <a:t> , בעוד שהסיגנל מהנוזלים הוא גבוה הקונטרסט של הרקמות הרכות הוא חלש .</a:t>
            </a:r>
            <a:endParaRPr lang="en-US" sz="1200" dirty="0" smtClean="0"/>
          </a:p>
          <a:p>
            <a:r>
              <a:rPr lang="he-IL" sz="1200" dirty="0" smtClean="0"/>
              <a:t>בגלל שה </a:t>
            </a:r>
            <a:r>
              <a:rPr lang="en-US" sz="1200" dirty="0" smtClean="0"/>
              <a:t>TE</a:t>
            </a:r>
            <a:r>
              <a:rPr lang="he-IL" sz="1200" dirty="0" smtClean="0"/>
              <a:t> יחסית ארוך יש הרבה </a:t>
            </a:r>
            <a:r>
              <a:rPr lang="he-IL" sz="1200" dirty="0" err="1" smtClean="0"/>
              <a:t>ארטיפקטים</a:t>
            </a:r>
            <a:r>
              <a:rPr lang="he-IL" sz="1200" dirty="0" smtClean="0"/>
              <a:t> של זרימה ויחס אות לרעש נמוך , חסרונות אלה הגבילו את השימוש ברצף הזה . </a:t>
            </a:r>
            <a:endParaRPr lang="he-IL" sz="1200" dirty="0"/>
          </a:p>
        </p:txBody>
      </p:sp>
      <p:sp>
        <p:nvSpPr>
          <p:cNvPr id="4" name="מלבן 3"/>
          <p:cNvSpPr/>
          <p:nvPr/>
        </p:nvSpPr>
        <p:spPr>
          <a:xfrm>
            <a:off x="0" y="476672"/>
            <a:ext cx="3888432" cy="307777"/>
          </a:xfrm>
          <a:prstGeom prst="rect">
            <a:avLst/>
          </a:prstGeom>
        </p:spPr>
        <p:txBody>
          <a:bodyPr wrap="square">
            <a:spAutoFit/>
          </a:bodyPr>
          <a:lstStyle/>
          <a:p>
            <a:r>
              <a:rPr lang="en-US" sz="1400" dirty="0" smtClean="0"/>
              <a:t>FISP (Fast Imaging with Steady-state Precession)</a:t>
            </a:r>
            <a:endParaRPr lang="he-IL" sz="1400" dirty="0"/>
          </a:p>
        </p:txBody>
      </p:sp>
      <p:sp>
        <p:nvSpPr>
          <p:cNvPr id="5" name="מלבן 4"/>
          <p:cNvSpPr/>
          <p:nvPr/>
        </p:nvSpPr>
        <p:spPr>
          <a:xfrm>
            <a:off x="4570413" y="620688"/>
            <a:ext cx="4572000" cy="307777"/>
          </a:xfrm>
          <a:prstGeom prst="rect">
            <a:avLst/>
          </a:prstGeom>
        </p:spPr>
        <p:txBody>
          <a:bodyPr>
            <a:spAutoFit/>
          </a:bodyPr>
          <a:lstStyle/>
          <a:p>
            <a:r>
              <a:rPr lang="en-US" sz="1400" dirty="0" smtClean="0"/>
              <a:t>PSIF (REVERSE Fast Imaging with Steady-state Precession)</a:t>
            </a:r>
            <a:endParaRPr lang="he-IL" sz="1400" dirty="0"/>
          </a:p>
        </p:txBody>
      </p:sp>
      <p:pic>
        <p:nvPicPr>
          <p:cNvPr id="6" name="Picture 3">
            <a:hlinkClick r:id="rId4"/>
          </p:cNvPr>
          <p:cNvPicPr>
            <a:picLocks noChangeAspect="1" noChangeArrowheads="1"/>
          </p:cNvPicPr>
          <p:nvPr/>
        </p:nvPicPr>
        <p:blipFill>
          <a:blip r:embed="rId5" cstate="print"/>
          <a:srcRect/>
          <a:stretch>
            <a:fillRect/>
          </a:stretch>
        </p:blipFill>
        <p:spPr bwMode="auto">
          <a:xfrm>
            <a:off x="179512" y="1484784"/>
            <a:ext cx="1866900" cy="2362200"/>
          </a:xfrm>
          <a:prstGeom prst="rect">
            <a:avLst/>
          </a:prstGeom>
          <a:noFill/>
          <a:ln w="9525">
            <a:noFill/>
            <a:miter lim="800000"/>
            <a:headEnd/>
            <a:tailEnd/>
          </a:ln>
        </p:spPr>
      </p:pic>
      <p:pic>
        <p:nvPicPr>
          <p:cNvPr id="7" name="Picture 2">
            <a:hlinkClick r:id="rId6"/>
          </p:cNvPr>
          <p:cNvPicPr>
            <a:picLocks noChangeAspect="1" noChangeArrowheads="1"/>
          </p:cNvPicPr>
          <p:nvPr/>
        </p:nvPicPr>
        <p:blipFill>
          <a:blip r:embed="rId7" cstate="print"/>
          <a:srcRect/>
          <a:stretch>
            <a:fillRect/>
          </a:stretch>
        </p:blipFill>
        <p:spPr bwMode="auto">
          <a:xfrm>
            <a:off x="6804248" y="1631770"/>
            <a:ext cx="2195736" cy="2105190"/>
          </a:xfrm>
          <a:prstGeom prst="rect">
            <a:avLst/>
          </a:prstGeom>
          <a:noFill/>
          <a:ln w="9525">
            <a:noFill/>
            <a:miter lim="800000"/>
            <a:headEnd/>
            <a:tailEnd/>
          </a:ln>
        </p:spPr>
      </p:pic>
      <p:sp>
        <p:nvSpPr>
          <p:cNvPr id="8" name="TextBox 7"/>
          <p:cNvSpPr txBox="1"/>
          <p:nvPr/>
        </p:nvSpPr>
        <p:spPr>
          <a:xfrm>
            <a:off x="179512" y="4581128"/>
            <a:ext cx="4176464" cy="646331"/>
          </a:xfrm>
          <a:prstGeom prst="rect">
            <a:avLst/>
          </a:prstGeom>
          <a:noFill/>
        </p:spPr>
        <p:txBody>
          <a:bodyPr wrap="square" rtlCol="1">
            <a:spAutoFit/>
          </a:bodyPr>
          <a:lstStyle/>
          <a:p>
            <a:r>
              <a:rPr lang="he-IL" sz="1200" dirty="0" smtClean="0"/>
              <a:t>ברצף </a:t>
            </a:r>
            <a:r>
              <a:rPr lang="en-US" sz="1200" dirty="0" smtClean="0"/>
              <a:t>FISP</a:t>
            </a:r>
            <a:r>
              <a:rPr lang="he-IL" sz="1200" dirty="0" smtClean="0"/>
              <a:t> דוגמים את ה- </a:t>
            </a:r>
            <a:r>
              <a:rPr lang="en-US" sz="1200" dirty="0" smtClean="0"/>
              <a:t>FID</a:t>
            </a:r>
            <a:r>
              <a:rPr lang="he-IL" sz="1200" dirty="0" smtClean="0"/>
              <a:t> ולרוב משתמשים ברצף </a:t>
            </a:r>
            <a:r>
              <a:rPr lang="en-US" sz="1200" dirty="0" smtClean="0"/>
              <a:t>FISP</a:t>
            </a:r>
            <a:r>
              <a:rPr lang="he-IL" sz="1200" dirty="0" smtClean="0"/>
              <a:t> ליצירת תמונות משוקללות </a:t>
            </a:r>
            <a:r>
              <a:rPr lang="en-US" sz="1200" dirty="0" smtClean="0"/>
              <a:t>T2* </a:t>
            </a:r>
            <a:r>
              <a:rPr lang="he-IL" sz="1200" dirty="0" smtClean="0"/>
              <a:t> אם כי משקלים אחרים אפשריים . רצף זה כמעט ולא נמצא בשימוש בגלל שהוחלף ברצף </a:t>
            </a:r>
            <a:r>
              <a:rPr lang="en-US" sz="1200" dirty="0" err="1" smtClean="0"/>
              <a:t>TrueFISP</a:t>
            </a:r>
            <a:r>
              <a:rPr lang="he-IL" sz="1200" dirty="0" smtClean="0"/>
              <a:t> .</a:t>
            </a:r>
            <a:endParaRPr lang="he-IL" sz="12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מלבן 2"/>
          <p:cNvSpPr/>
          <p:nvPr/>
        </p:nvSpPr>
        <p:spPr>
          <a:xfrm>
            <a:off x="5508104" y="2996952"/>
            <a:ext cx="1218602" cy="369332"/>
          </a:xfrm>
          <a:prstGeom prst="rect">
            <a:avLst/>
          </a:prstGeom>
        </p:spPr>
        <p:txBody>
          <a:bodyPr wrap="none">
            <a:spAutoFit/>
          </a:bodyPr>
          <a:lstStyle/>
          <a:p>
            <a:r>
              <a:rPr lang="el-GR" dirty="0" smtClean="0"/>
              <a:t>Δ</a:t>
            </a:r>
            <a:r>
              <a:rPr lang="el-GR" i="1" dirty="0" smtClean="0"/>
              <a:t>Ε = γ </a:t>
            </a:r>
            <a:r>
              <a:rPr lang="en-US" i="1" dirty="0" smtClean="0"/>
              <a:t>h Bo</a:t>
            </a:r>
            <a:endParaRPr lang="en-US" dirty="0"/>
          </a:p>
        </p:txBody>
      </p:sp>
      <p:sp>
        <p:nvSpPr>
          <p:cNvPr id="4" name="TextBox 3"/>
          <p:cNvSpPr txBox="1"/>
          <p:nvPr/>
        </p:nvSpPr>
        <p:spPr>
          <a:xfrm>
            <a:off x="6372200" y="2996952"/>
            <a:ext cx="2016224" cy="369332"/>
          </a:xfrm>
          <a:prstGeom prst="rect">
            <a:avLst/>
          </a:prstGeom>
          <a:noFill/>
        </p:spPr>
        <p:txBody>
          <a:bodyPr wrap="square" rtlCol="1">
            <a:spAutoFit/>
          </a:bodyPr>
          <a:lstStyle/>
          <a:p>
            <a:r>
              <a:rPr lang="he-IL" dirty="0" smtClean="0"/>
              <a:t>לפי</a:t>
            </a:r>
            <a:r>
              <a:rPr lang="en-US" dirty="0" smtClean="0"/>
              <a:t> </a:t>
            </a:r>
            <a:r>
              <a:rPr lang="he-IL" dirty="0" smtClean="0"/>
              <a:t>משוואת זימן</a:t>
            </a:r>
            <a:endParaRPr lang="he-IL" dirty="0"/>
          </a:p>
        </p:txBody>
      </p:sp>
      <p:sp>
        <p:nvSpPr>
          <p:cNvPr id="5" name="מלבן 4"/>
          <p:cNvSpPr/>
          <p:nvPr/>
        </p:nvSpPr>
        <p:spPr>
          <a:xfrm>
            <a:off x="3563888" y="3501008"/>
            <a:ext cx="3067028" cy="369332"/>
          </a:xfrm>
          <a:prstGeom prst="rect">
            <a:avLst/>
          </a:prstGeom>
        </p:spPr>
        <p:txBody>
          <a:bodyPr wrap="square">
            <a:spAutoFit/>
          </a:bodyPr>
          <a:lstStyle/>
          <a:p>
            <a:r>
              <a:rPr lang="en-US" i="1" dirty="0" err="1" smtClean="0"/>
              <a:t>W</a:t>
            </a:r>
            <a:r>
              <a:rPr lang="en-US" sz="1200" i="1" dirty="0" err="1" smtClean="0"/>
              <a:t>o</a:t>
            </a:r>
            <a:r>
              <a:rPr lang="en-US" i="1" dirty="0" smtClean="0"/>
              <a:t> = </a:t>
            </a:r>
            <a:r>
              <a:rPr lang="el-GR" i="1" dirty="0" smtClean="0"/>
              <a:t>γ </a:t>
            </a:r>
            <a:r>
              <a:rPr lang="en-US" i="1" dirty="0" smtClean="0"/>
              <a:t>B</a:t>
            </a:r>
            <a:r>
              <a:rPr lang="en-US" sz="1200" i="1" dirty="0" smtClean="0"/>
              <a:t>o</a:t>
            </a:r>
            <a:endParaRPr lang="en-US" sz="1200" dirty="0"/>
          </a:p>
        </p:txBody>
      </p:sp>
      <p:sp>
        <p:nvSpPr>
          <p:cNvPr id="7" name="מלבן 6"/>
          <p:cNvSpPr/>
          <p:nvPr/>
        </p:nvSpPr>
        <p:spPr>
          <a:xfrm>
            <a:off x="5508104" y="4005064"/>
            <a:ext cx="1925592" cy="369332"/>
          </a:xfrm>
          <a:prstGeom prst="rect">
            <a:avLst/>
          </a:prstGeom>
        </p:spPr>
        <p:txBody>
          <a:bodyPr wrap="none">
            <a:spAutoFit/>
          </a:bodyPr>
          <a:lstStyle/>
          <a:p>
            <a:pPr algn="l"/>
            <a:r>
              <a:rPr lang="el-GR" dirty="0" smtClean="0"/>
              <a:t>Δ</a:t>
            </a:r>
            <a:r>
              <a:rPr lang="el-GR" i="1" dirty="0" smtClean="0"/>
              <a:t>Ε =  </a:t>
            </a:r>
            <a:r>
              <a:rPr lang="en-US" i="1" dirty="0" err="1" smtClean="0"/>
              <a:t>Wo</a:t>
            </a:r>
            <a:r>
              <a:rPr lang="en-US" i="1" dirty="0" smtClean="0"/>
              <a:t> h=</a:t>
            </a:r>
            <a:r>
              <a:rPr lang="el-GR" i="1" dirty="0" smtClean="0"/>
              <a:t> γ </a:t>
            </a:r>
            <a:r>
              <a:rPr lang="en-US" i="1" dirty="0" smtClean="0"/>
              <a:t>h Bo</a:t>
            </a:r>
            <a:endParaRPr lang="en-US" dirty="0"/>
          </a:p>
        </p:txBody>
      </p:sp>
      <p:pic>
        <p:nvPicPr>
          <p:cNvPr id="3075" name="Picture 3"/>
          <p:cNvPicPr>
            <a:picLocks noChangeAspect="1" noChangeArrowheads="1"/>
          </p:cNvPicPr>
          <p:nvPr/>
        </p:nvPicPr>
        <p:blipFill>
          <a:blip r:embed="rId2" cstate="print"/>
          <a:srcRect/>
          <a:stretch>
            <a:fillRect/>
          </a:stretch>
        </p:blipFill>
        <p:spPr bwMode="auto">
          <a:xfrm>
            <a:off x="2555776" y="4221088"/>
            <a:ext cx="2707371" cy="716657"/>
          </a:xfrm>
          <a:prstGeom prst="rect">
            <a:avLst/>
          </a:prstGeom>
          <a:noFill/>
          <a:ln w="9525">
            <a:noFill/>
            <a:miter lim="800000"/>
            <a:headEnd/>
            <a:tailEnd/>
          </a:ln>
        </p:spPr>
      </p:pic>
      <p:sp>
        <p:nvSpPr>
          <p:cNvPr id="10" name="TextBox 9"/>
          <p:cNvSpPr txBox="1"/>
          <p:nvPr/>
        </p:nvSpPr>
        <p:spPr>
          <a:xfrm>
            <a:off x="467544" y="5656084"/>
            <a:ext cx="8424936" cy="1200329"/>
          </a:xfrm>
          <a:prstGeom prst="rect">
            <a:avLst/>
          </a:prstGeom>
          <a:noFill/>
        </p:spPr>
        <p:txBody>
          <a:bodyPr wrap="square" rtlCol="1">
            <a:spAutoFit/>
          </a:bodyPr>
          <a:lstStyle/>
          <a:p>
            <a:r>
              <a:rPr lang="he-IL" dirty="0" smtClean="0"/>
              <a:t>המשמעות שהפרש האנרגיה בין שתי הרמות פרופורציונאלית לתדירות </a:t>
            </a:r>
            <a:r>
              <a:rPr lang="he-IL" dirty="0" err="1" smtClean="0"/>
              <a:t>לרמור</a:t>
            </a:r>
            <a:r>
              <a:rPr lang="he-IL" dirty="0" smtClean="0"/>
              <a:t> והיות ותדירות </a:t>
            </a:r>
            <a:r>
              <a:rPr lang="he-IL" dirty="0" err="1" smtClean="0"/>
              <a:t>לרמור</a:t>
            </a:r>
            <a:r>
              <a:rPr lang="he-IL" dirty="0" smtClean="0"/>
              <a:t> היא בתחום תדירות גלי הרדיו ,אז כאשר מקרינים את הספינים בהיותם בתוך המגנט בגלי רדיו בתדירות הזהה לתדירות המעבר של הגרעינים(עירור, </a:t>
            </a:r>
            <a:r>
              <a:rPr lang="en-US" dirty="0" smtClean="0"/>
              <a:t>(Excitation</a:t>
            </a:r>
            <a:r>
              <a:rPr lang="he-IL" dirty="0" smtClean="0"/>
              <a:t>, או-אז מתקיימים התנאים לתהודה . הספינים קולטים אנרגיה מגלי הרדיו ומחליפים כיוון בתוך השדה המגנטי .</a:t>
            </a:r>
            <a:endParaRPr lang="he-IL" dirty="0"/>
          </a:p>
        </p:txBody>
      </p:sp>
      <p:sp>
        <p:nvSpPr>
          <p:cNvPr id="12" name="מלבן 11"/>
          <p:cNvSpPr/>
          <p:nvPr/>
        </p:nvSpPr>
        <p:spPr>
          <a:xfrm>
            <a:off x="6588224" y="3501008"/>
            <a:ext cx="1826141" cy="369332"/>
          </a:xfrm>
          <a:prstGeom prst="rect">
            <a:avLst/>
          </a:prstGeom>
        </p:spPr>
        <p:txBody>
          <a:bodyPr wrap="none">
            <a:spAutoFit/>
          </a:bodyPr>
          <a:lstStyle/>
          <a:p>
            <a:r>
              <a:rPr lang="he-IL" dirty="0" smtClean="0"/>
              <a:t>לפי</a:t>
            </a:r>
            <a:r>
              <a:rPr lang="en-US" dirty="0" smtClean="0"/>
              <a:t> </a:t>
            </a:r>
            <a:r>
              <a:rPr lang="he-IL" dirty="0" smtClean="0"/>
              <a:t>משוואת </a:t>
            </a:r>
            <a:r>
              <a:rPr lang="he-IL" dirty="0" err="1" smtClean="0"/>
              <a:t>לרמור</a:t>
            </a:r>
            <a:endParaRPr lang="he-IL" dirty="0"/>
          </a:p>
        </p:txBody>
      </p:sp>
      <p:pic>
        <p:nvPicPr>
          <p:cNvPr id="3077" name="Picture 5">
            <a:hlinkClick r:id="rId3"/>
          </p:cNvPr>
          <p:cNvPicPr>
            <a:picLocks noChangeAspect="1" noChangeArrowheads="1"/>
          </p:cNvPicPr>
          <p:nvPr/>
        </p:nvPicPr>
        <p:blipFill>
          <a:blip r:embed="rId4" cstate="print"/>
          <a:srcRect/>
          <a:stretch>
            <a:fillRect/>
          </a:stretch>
        </p:blipFill>
        <p:spPr bwMode="auto">
          <a:xfrm>
            <a:off x="251521" y="387100"/>
            <a:ext cx="3960440" cy="3038502"/>
          </a:xfrm>
          <a:prstGeom prst="rect">
            <a:avLst/>
          </a:prstGeom>
          <a:noFill/>
          <a:ln w="9525">
            <a:noFill/>
            <a:miter lim="800000"/>
            <a:headEnd/>
            <a:tailEnd/>
          </a:ln>
        </p:spPr>
      </p:pic>
      <p:pic>
        <p:nvPicPr>
          <p:cNvPr id="14" name="Picture 3">
            <a:hlinkClick r:id="rId5"/>
          </p:cNvPr>
          <p:cNvPicPr>
            <a:picLocks noChangeAspect="1" noChangeArrowheads="1"/>
          </p:cNvPicPr>
          <p:nvPr/>
        </p:nvPicPr>
        <p:blipFill>
          <a:blip r:embed="rId6" cstate="print"/>
          <a:srcRect/>
          <a:stretch>
            <a:fillRect/>
          </a:stretch>
        </p:blipFill>
        <p:spPr bwMode="auto">
          <a:xfrm>
            <a:off x="4427984" y="404664"/>
            <a:ext cx="4487134" cy="2448272"/>
          </a:xfrm>
          <a:prstGeom prst="rect">
            <a:avLst/>
          </a:prstGeom>
          <a:noFill/>
          <a:ln w="9525">
            <a:noFill/>
            <a:miter lim="800000"/>
            <a:headEnd/>
            <a:tailEnd/>
          </a:ln>
        </p:spPr>
      </p:pic>
      <p:sp>
        <p:nvSpPr>
          <p:cNvPr id="15" name="מלבן 14"/>
          <p:cNvSpPr/>
          <p:nvPr/>
        </p:nvSpPr>
        <p:spPr>
          <a:xfrm>
            <a:off x="0" y="3356992"/>
            <a:ext cx="3572003" cy="369332"/>
          </a:xfrm>
          <a:prstGeom prst="rect">
            <a:avLst/>
          </a:prstGeom>
        </p:spPr>
        <p:txBody>
          <a:bodyPr wrap="none">
            <a:spAutoFit/>
          </a:bodyPr>
          <a:lstStyle/>
          <a:p>
            <a:r>
              <a:rPr lang="en-US" dirty="0" smtClean="0"/>
              <a:t>h is Planck's constant (6.63 x 10</a:t>
            </a:r>
            <a:r>
              <a:rPr lang="en-US" baseline="30000" dirty="0" smtClean="0"/>
              <a:t>-34</a:t>
            </a:r>
            <a:r>
              <a:rPr lang="en-US" dirty="0" smtClean="0"/>
              <a:t>Js)</a:t>
            </a:r>
            <a:endParaRPr lang="he-IL" dirty="0"/>
          </a:p>
        </p:txBody>
      </p:sp>
      <p:sp>
        <p:nvSpPr>
          <p:cNvPr id="17" name="מלבן 16"/>
          <p:cNvSpPr/>
          <p:nvPr/>
        </p:nvSpPr>
        <p:spPr>
          <a:xfrm>
            <a:off x="1619672" y="4725144"/>
            <a:ext cx="3816424" cy="646331"/>
          </a:xfrm>
          <a:prstGeom prst="rect">
            <a:avLst/>
          </a:prstGeom>
        </p:spPr>
        <p:txBody>
          <a:bodyPr wrap="square">
            <a:spAutoFit/>
          </a:bodyPr>
          <a:lstStyle/>
          <a:p>
            <a:r>
              <a:rPr lang="he-IL" dirty="0" smtClean="0"/>
              <a:t>פער האנרגיה </a:t>
            </a:r>
            <a:r>
              <a:rPr lang="he-IL" dirty="0" err="1" smtClean="0"/>
              <a:t>פרופורציונאל</a:t>
            </a:r>
            <a:r>
              <a:rPr lang="he-IL" dirty="0" smtClean="0"/>
              <a:t> לתדירות </a:t>
            </a:r>
            <a:r>
              <a:rPr lang="he-IL" dirty="0" err="1" smtClean="0"/>
              <a:t>ופרופרצונאלי</a:t>
            </a:r>
            <a:r>
              <a:rPr lang="he-IL" dirty="0" smtClean="0"/>
              <a:t> לגודל השדה</a:t>
            </a:r>
            <a:endParaRPr lang="he-IL" dirty="0"/>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p:cNvSpPr/>
          <p:nvPr/>
        </p:nvSpPr>
        <p:spPr>
          <a:xfrm>
            <a:off x="4164004" y="260648"/>
            <a:ext cx="1467902" cy="523220"/>
          </a:xfrm>
          <a:prstGeom prst="rect">
            <a:avLst/>
          </a:prstGeom>
        </p:spPr>
        <p:txBody>
          <a:bodyPr wrap="none">
            <a:spAutoFit/>
          </a:bodyPr>
          <a:lstStyle/>
          <a:p>
            <a:r>
              <a:rPr lang="en-US" sz="2800" b="1" dirty="0" err="1" smtClean="0"/>
              <a:t>TrueFISP</a:t>
            </a:r>
            <a:endParaRPr lang="he-IL" sz="2800" b="1" dirty="0"/>
          </a:p>
        </p:txBody>
      </p:sp>
      <p:sp>
        <p:nvSpPr>
          <p:cNvPr id="3" name="מלבן 2"/>
          <p:cNvSpPr/>
          <p:nvPr/>
        </p:nvSpPr>
        <p:spPr>
          <a:xfrm>
            <a:off x="179513" y="5589240"/>
            <a:ext cx="8962900" cy="1200329"/>
          </a:xfrm>
          <a:prstGeom prst="rect">
            <a:avLst/>
          </a:prstGeom>
        </p:spPr>
        <p:txBody>
          <a:bodyPr wrap="square">
            <a:spAutoFit/>
          </a:bodyPr>
          <a:lstStyle/>
          <a:p>
            <a:r>
              <a:rPr lang="en-US" sz="1200" dirty="0" smtClean="0"/>
              <a:t>True fast imaging with steady state precession (</a:t>
            </a:r>
            <a:r>
              <a:rPr lang="en-US" sz="1200" dirty="0" err="1" smtClean="0"/>
              <a:t>TrueFISP</a:t>
            </a:r>
            <a:r>
              <a:rPr lang="en-US" sz="1200" dirty="0" smtClean="0"/>
              <a:t>)</a:t>
            </a:r>
            <a:r>
              <a:rPr lang="he-IL" sz="1200" dirty="0" smtClean="0"/>
              <a:t> ברצף פולס זה דוגמים את הסיגנל מה- </a:t>
            </a:r>
            <a:r>
              <a:rPr lang="en-US" sz="1200" dirty="0" smtClean="0"/>
              <a:t>FID</a:t>
            </a:r>
            <a:r>
              <a:rPr lang="he-IL" sz="1200" dirty="0" smtClean="0"/>
              <a:t> </a:t>
            </a:r>
            <a:r>
              <a:rPr lang="he-IL" sz="1200" dirty="0" err="1" smtClean="0"/>
              <a:t>וה</a:t>
            </a:r>
            <a:r>
              <a:rPr lang="he-IL" sz="1200" dirty="0" smtClean="0"/>
              <a:t>- </a:t>
            </a:r>
            <a:r>
              <a:rPr lang="en-US" sz="1200" dirty="0" smtClean="0"/>
              <a:t>Stimulated Echo</a:t>
            </a:r>
            <a:r>
              <a:rPr lang="he-IL" sz="1200" dirty="0" smtClean="0"/>
              <a:t> יחד . קונטרסט התמונה ברצף זה הוא פונקציה של</a:t>
            </a:r>
            <a:r>
              <a:rPr lang="en-US" sz="1200" dirty="0" smtClean="0"/>
              <a:t>Ratio </a:t>
            </a:r>
            <a:r>
              <a:rPr lang="he-IL" sz="1200" dirty="0" smtClean="0"/>
              <a:t> </a:t>
            </a:r>
            <a:r>
              <a:rPr lang="en-US" sz="1200" dirty="0" smtClean="0"/>
              <a:t> t2\t1</a:t>
            </a:r>
            <a:r>
              <a:rPr lang="he-IL" sz="1200" dirty="0" smtClean="0"/>
              <a:t> .</a:t>
            </a:r>
          </a:p>
          <a:p>
            <a:r>
              <a:rPr lang="he-IL" sz="1200" dirty="0" smtClean="0"/>
              <a:t>ברקמות עם זמני </a:t>
            </a:r>
            <a:r>
              <a:rPr lang="en-US" sz="1200" dirty="0" smtClean="0"/>
              <a:t>T1</a:t>
            </a:r>
            <a:r>
              <a:rPr lang="he-IL" sz="1200" dirty="0" smtClean="0"/>
              <a:t> &amp;</a:t>
            </a:r>
            <a:r>
              <a:rPr lang="en-US" sz="1200" dirty="0" smtClean="0"/>
              <a:t>T2 </a:t>
            </a:r>
            <a:r>
              <a:rPr lang="he-IL" sz="1200" dirty="0" smtClean="0"/>
              <a:t> דומים , עוצמת הסיגנל גבוהה . בגוף שלנו לשומן ולמים יש את הדמיון הזה . לשומן יש קבועי </a:t>
            </a:r>
            <a:r>
              <a:rPr lang="he-IL" sz="1200" dirty="0" err="1" smtClean="0"/>
              <a:t>רלקסציה</a:t>
            </a:r>
            <a:r>
              <a:rPr lang="he-IL" sz="1200" dirty="0" smtClean="0"/>
              <a:t> </a:t>
            </a:r>
            <a:r>
              <a:rPr lang="en-US" sz="1200" dirty="0" smtClean="0"/>
              <a:t>T2</a:t>
            </a:r>
            <a:r>
              <a:rPr lang="he-IL" sz="1200" dirty="0" smtClean="0"/>
              <a:t> &amp;</a:t>
            </a:r>
            <a:r>
              <a:rPr lang="en-US" sz="1200" dirty="0" smtClean="0"/>
              <a:t>T1</a:t>
            </a:r>
            <a:r>
              <a:rPr lang="he-IL" sz="1200" dirty="0" smtClean="0"/>
              <a:t> קצרים ולמים ארוכים ולכן מייצרים עוצמת סיגנל גבוהה . רקמות אחרות כמו רקמת שריר מחזירות עוצמת סיגנל נמוכה בגל שזמני ה </a:t>
            </a:r>
            <a:r>
              <a:rPr lang="en-US" sz="1200" dirty="0" smtClean="0"/>
              <a:t>T1</a:t>
            </a:r>
            <a:r>
              <a:rPr lang="he-IL" sz="1200" dirty="0" smtClean="0"/>
              <a:t> &amp;</a:t>
            </a:r>
            <a:r>
              <a:rPr lang="en-US" sz="1200" dirty="0" smtClean="0"/>
              <a:t>T2</a:t>
            </a:r>
            <a:r>
              <a:rPr lang="he-IL" sz="1200" dirty="0" smtClean="0"/>
              <a:t> לא דומים .</a:t>
            </a:r>
            <a:endParaRPr lang="en-US" sz="1200" dirty="0" smtClean="0"/>
          </a:p>
          <a:p>
            <a:r>
              <a:rPr lang="he-IL" sz="1200" dirty="0" smtClean="0"/>
              <a:t>ב- </a:t>
            </a:r>
            <a:r>
              <a:rPr lang="en-US" sz="1200" dirty="0" err="1" smtClean="0"/>
              <a:t>truefisp</a:t>
            </a:r>
            <a:r>
              <a:rPr lang="he-IL" sz="1200" dirty="0" smtClean="0"/>
              <a:t> יש הדגשה במיוחד לנוזלים כגון </a:t>
            </a:r>
            <a:r>
              <a:rPr lang="en-US" sz="1200" dirty="0" smtClean="0"/>
              <a:t>CSF</a:t>
            </a:r>
            <a:r>
              <a:rPr lang="he-IL" sz="1200" dirty="0" smtClean="0"/>
              <a:t> ודם , מה שהופך את הרצף ליעיל בהדמיית הלב וכלי הדם , </a:t>
            </a:r>
            <a:r>
              <a:rPr lang="he-IL" sz="1200" dirty="0" err="1" smtClean="0"/>
              <a:t>יורוגרפי</a:t>
            </a:r>
            <a:r>
              <a:rPr lang="he-IL" sz="1200" dirty="0" smtClean="0"/>
              <a:t> , </a:t>
            </a:r>
            <a:r>
              <a:rPr lang="he-IL" sz="1200" dirty="0" err="1" smtClean="0"/>
              <a:t>מיאלוגרפי</a:t>
            </a:r>
            <a:r>
              <a:rPr lang="he-IL" sz="1200" dirty="0" smtClean="0"/>
              <a:t> </a:t>
            </a:r>
            <a:r>
              <a:rPr lang="he-IL" sz="1200" dirty="0" err="1" smtClean="0"/>
              <a:t>ואנטרוגרפי</a:t>
            </a:r>
            <a:r>
              <a:rPr lang="he-IL" sz="1200" dirty="0" smtClean="0"/>
              <a:t> .</a:t>
            </a:r>
            <a:endParaRPr lang="en-US" sz="1200" dirty="0" smtClean="0"/>
          </a:p>
          <a:p>
            <a:endParaRPr lang="he-IL" sz="1200" dirty="0"/>
          </a:p>
        </p:txBody>
      </p:sp>
      <p:pic>
        <p:nvPicPr>
          <p:cNvPr id="4098" name="Picture 2">
            <a:hlinkClick r:id="rId2"/>
          </p:cNvPr>
          <p:cNvPicPr>
            <a:picLocks noChangeAspect="1" noChangeArrowheads="1"/>
          </p:cNvPicPr>
          <p:nvPr/>
        </p:nvPicPr>
        <p:blipFill>
          <a:blip r:embed="rId3" cstate="print"/>
          <a:srcRect/>
          <a:stretch>
            <a:fillRect/>
          </a:stretch>
        </p:blipFill>
        <p:spPr bwMode="auto">
          <a:xfrm>
            <a:off x="323528" y="1052736"/>
            <a:ext cx="4202509" cy="2959224"/>
          </a:xfrm>
          <a:prstGeom prst="rect">
            <a:avLst/>
          </a:prstGeom>
          <a:noFill/>
          <a:ln w="9525">
            <a:noFill/>
            <a:miter lim="800000"/>
            <a:headEnd/>
            <a:tailEnd/>
          </a:ln>
        </p:spPr>
      </p:pic>
      <p:pic>
        <p:nvPicPr>
          <p:cNvPr id="4099" name="Picture 3">
            <a:hlinkClick r:id="rId2"/>
          </p:cNvPr>
          <p:cNvPicPr>
            <a:picLocks noChangeAspect="1" noChangeArrowheads="1"/>
          </p:cNvPicPr>
          <p:nvPr/>
        </p:nvPicPr>
        <p:blipFill>
          <a:blip r:embed="rId4" cstate="print"/>
          <a:srcRect/>
          <a:stretch>
            <a:fillRect/>
          </a:stretch>
        </p:blipFill>
        <p:spPr bwMode="auto">
          <a:xfrm>
            <a:off x="4860032" y="1052736"/>
            <a:ext cx="4032448" cy="2889738"/>
          </a:xfrm>
          <a:prstGeom prst="rect">
            <a:avLst/>
          </a:prstGeom>
          <a:noFill/>
          <a:ln w="9525">
            <a:noFill/>
            <a:miter lim="800000"/>
            <a:headEnd/>
            <a:tailEnd/>
          </a:ln>
        </p:spPr>
      </p:pic>
      <p:pic>
        <p:nvPicPr>
          <p:cNvPr id="136193" name="Picture 1"/>
          <p:cNvPicPr>
            <a:picLocks noChangeAspect="1" noChangeArrowheads="1"/>
          </p:cNvPicPr>
          <p:nvPr/>
        </p:nvPicPr>
        <p:blipFill>
          <a:blip r:embed="rId5" cstate="print"/>
          <a:srcRect/>
          <a:stretch>
            <a:fillRect/>
          </a:stretch>
        </p:blipFill>
        <p:spPr bwMode="auto">
          <a:xfrm>
            <a:off x="3851920" y="4005064"/>
            <a:ext cx="2085975" cy="152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a:hlinkClick r:id="rId2"/>
          </p:cNvPr>
          <p:cNvPicPr>
            <a:picLocks noChangeAspect="1" noChangeArrowheads="1"/>
          </p:cNvPicPr>
          <p:nvPr/>
        </p:nvPicPr>
        <p:blipFill>
          <a:blip r:embed="rId3" cstate="print"/>
          <a:srcRect/>
          <a:stretch>
            <a:fillRect/>
          </a:stretch>
        </p:blipFill>
        <p:spPr bwMode="auto">
          <a:xfrm>
            <a:off x="0" y="764704"/>
            <a:ext cx="5009935" cy="3805014"/>
          </a:xfrm>
          <a:prstGeom prst="rect">
            <a:avLst/>
          </a:prstGeom>
          <a:noFill/>
          <a:ln w="9525">
            <a:noFill/>
            <a:miter lim="800000"/>
            <a:headEnd/>
            <a:tailEnd/>
          </a:ln>
        </p:spPr>
      </p:pic>
      <p:pic>
        <p:nvPicPr>
          <p:cNvPr id="5123" name="Picture 3">
            <a:hlinkClick r:id="rId2"/>
          </p:cNvPr>
          <p:cNvPicPr>
            <a:picLocks noChangeAspect="1" noChangeArrowheads="1"/>
          </p:cNvPicPr>
          <p:nvPr/>
        </p:nvPicPr>
        <p:blipFill>
          <a:blip r:embed="rId4" cstate="print"/>
          <a:srcRect/>
          <a:stretch>
            <a:fillRect/>
          </a:stretch>
        </p:blipFill>
        <p:spPr bwMode="auto">
          <a:xfrm>
            <a:off x="5148064" y="764704"/>
            <a:ext cx="3600400" cy="2131219"/>
          </a:xfrm>
          <a:prstGeom prst="rect">
            <a:avLst/>
          </a:prstGeom>
          <a:noFill/>
          <a:ln w="9525">
            <a:noFill/>
            <a:miter lim="800000"/>
            <a:headEnd/>
            <a:tailEnd/>
          </a:ln>
        </p:spPr>
      </p:pic>
      <p:pic>
        <p:nvPicPr>
          <p:cNvPr id="4" name="Picture 3">
            <a:hlinkClick r:id="rId5"/>
          </p:cNvPr>
          <p:cNvPicPr>
            <a:picLocks noChangeAspect="1" noChangeArrowheads="1"/>
          </p:cNvPicPr>
          <p:nvPr/>
        </p:nvPicPr>
        <p:blipFill>
          <a:blip r:embed="rId6" cstate="print"/>
          <a:srcRect/>
          <a:stretch>
            <a:fillRect/>
          </a:stretch>
        </p:blipFill>
        <p:spPr bwMode="auto">
          <a:xfrm>
            <a:off x="7020272" y="2996953"/>
            <a:ext cx="1778406" cy="2088232"/>
          </a:xfrm>
          <a:prstGeom prst="rect">
            <a:avLst/>
          </a:prstGeom>
          <a:noFill/>
          <a:ln w="9525">
            <a:noFill/>
            <a:miter lim="800000"/>
            <a:headEnd/>
            <a:tailEnd/>
          </a:ln>
        </p:spPr>
      </p:pic>
      <p:pic>
        <p:nvPicPr>
          <p:cNvPr id="5" name="Picture 2">
            <a:hlinkClick r:id="rId5"/>
          </p:cNvPr>
          <p:cNvPicPr>
            <a:picLocks noChangeAspect="1" noChangeArrowheads="1"/>
          </p:cNvPicPr>
          <p:nvPr/>
        </p:nvPicPr>
        <p:blipFill>
          <a:blip r:embed="rId7" cstate="print"/>
          <a:srcRect/>
          <a:stretch>
            <a:fillRect/>
          </a:stretch>
        </p:blipFill>
        <p:spPr bwMode="auto">
          <a:xfrm>
            <a:off x="5076056" y="2924944"/>
            <a:ext cx="2088232" cy="2169268"/>
          </a:xfrm>
          <a:prstGeom prst="rect">
            <a:avLst/>
          </a:prstGeom>
          <a:noFill/>
          <a:ln w="9525">
            <a:noFill/>
            <a:miter lim="800000"/>
            <a:headEnd/>
            <a:tailEnd/>
          </a:ln>
        </p:spPr>
      </p:pic>
      <p:sp>
        <p:nvSpPr>
          <p:cNvPr id="6" name="TextBox 5"/>
          <p:cNvSpPr txBox="1"/>
          <p:nvPr/>
        </p:nvSpPr>
        <p:spPr>
          <a:xfrm>
            <a:off x="683568" y="5517232"/>
            <a:ext cx="8136904" cy="1384995"/>
          </a:xfrm>
          <a:prstGeom prst="rect">
            <a:avLst/>
          </a:prstGeom>
          <a:noFill/>
        </p:spPr>
        <p:txBody>
          <a:bodyPr wrap="square" rtlCol="1">
            <a:spAutoFit/>
          </a:bodyPr>
          <a:lstStyle/>
          <a:p>
            <a:r>
              <a:rPr lang="en-US" sz="1400" dirty="0" smtClean="0"/>
              <a:t>CISS</a:t>
            </a:r>
            <a:r>
              <a:rPr lang="he-IL" sz="1400" dirty="0" smtClean="0"/>
              <a:t> הוא רצף </a:t>
            </a:r>
            <a:r>
              <a:rPr lang="he-IL" sz="1400" dirty="0" err="1" smtClean="0"/>
              <a:t>גרדיאנט</a:t>
            </a:r>
            <a:r>
              <a:rPr lang="he-IL" sz="1400" dirty="0" smtClean="0"/>
              <a:t> אקו בשקלול </a:t>
            </a:r>
            <a:r>
              <a:rPr lang="en-US" sz="1400" dirty="0" smtClean="0"/>
              <a:t>T2</a:t>
            </a:r>
            <a:r>
              <a:rPr lang="he-IL" sz="1400" dirty="0" smtClean="0"/>
              <a:t> כבד והוא שילוב של שני רצפי פולס </a:t>
            </a:r>
            <a:r>
              <a:rPr lang="en-US" sz="1400" dirty="0" err="1" smtClean="0"/>
              <a:t>TrueFISP</a:t>
            </a:r>
            <a:r>
              <a:rPr lang="he-IL" sz="1400" dirty="0" smtClean="0"/>
              <a:t> שנרכשים בצורה מיוחדת . הקונטרסט ברצף זה נקבע ע"י יחס </a:t>
            </a:r>
            <a:r>
              <a:rPr lang="en-US" sz="1400" dirty="0" smtClean="0"/>
              <a:t>T2/T1 </a:t>
            </a:r>
            <a:r>
              <a:rPr lang="he-IL" sz="1400" dirty="0" smtClean="0"/>
              <a:t>. בגלל יחס </a:t>
            </a:r>
            <a:r>
              <a:rPr lang="en-US" sz="1400" dirty="0" smtClean="0"/>
              <a:t>T2/T1 </a:t>
            </a:r>
            <a:r>
              <a:rPr lang="he-IL" sz="1400" dirty="0" smtClean="0"/>
              <a:t>גבוה למים אז מקבלים סיגנל גבוה מהנוזלים כמו </a:t>
            </a:r>
            <a:r>
              <a:rPr lang="en-US" sz="1400" dirty="0" smtClean="0"/>
              <a:t>CSF</a:t>
            </a:r>
            <a:r>
              <a:rPr lang="he-IL" sz="1400" dirty="0" smtClean="0"/>
              <a:t> לעומת זאת ההבחנה בין חומר אפור ללבן למשל היא נמוכה . רצף ה- </a:t>
            </a:r>
            <a:r>
              <a:rPr lang="en-US" sz="1400" dirty="0" smtClean="0"/>
              <a:t>CISS</a:t>
            </a:r>
            <a:r>
              <a:rPr lang="he-IL" sz="1400" dirty="0" smtClean="0"/>
              <a:t> ממלא תפקיד חשוב בהערכת מבנים שמוקפים ב </a:t>
            </a:r>
            <a:r>
              <a:rPr lang="en-US" sz="1400" dirty="0" smtClean="0"/>
              <a:t>CSF</a:t>
            </a:r>
            <a:r>
              <a:rPr lang="he-IL" sz="1400" dirty="0" smtClean="0"/>
              <a:t> . ולכן הוא שימושי במיוחד להדמיית מערכת העצבים המרכזית כמו אוזניים , עצבי הראייה , עצב </a:t>
            </a:r>
            <a:r>
              <a:rPr lang="he-IL" sz="1400" dirty="0" err="1" smtClean="0"/>
              <a:t>טריגימנאלי</a:t>
            </a:r>
            <a:r>
              <a:rPr lang="he-IL" sz="1400" dirty="0" smtClean="0"/>
              <a:t>, עצבים </a:t>
            </a:r>
            <a:r>
              <a:rPr lang="he-IL" sz="1400" dirty="0" err="1" smtClean="0"/>
              <a:t>קרניאלים</a:t>
            </a:r>
            <a:r>
              <a:rPr lang="he-IL" sz="1400" dirty="0" smtClean="0"/>
              <a:t> ,היצרות האקוודוקט , תעלת עמוד השדרה ודלף של </a:t>
            </a:r>
            <a:r>
              <a:rPr lang="en-US" sz="1400" dirty="0" smtClean="0"/>
              <a:t>CSF</a:t>
            </a:r>
            <a:r>
              <a:rPr lang="he-IL" sz="1400" dirty="0" smtClean="0"/>
              <a:t> .</a:t>
            </a:r>
            <a:endParaRPr lang="en-US" sz="1400" dirty="0" smtClean="0"/>
          </a:p>
          <a:p>
            <a:endParaRPr lang="he-IL" sz="1400" dirty="0"/>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hlinkClick r:id="rId2"/>
          </p:cNvPr>
          <p:cNvPicPr>
            <a:picLocks noChangeAspect="1" noChangeArrowheads="1"/>
          </p:cNvPicPr>
          <p:nvPr/>
        </p:nvPicPr>
        <p:blipFill>
          <a:blip r:embed="rId3" cstate="print"/>
          <a:srcRect/>
          <a:stretch>
            <a:fillRect/>
          </a:stretch>
        </p:blipFill>
        <p:spPr bwMode="auto">
          <a:xfrm>
            <a:off x="251520" y="1124744"/>
            <a:ext cx="4782999" cy="3718719"/>
          </a:xfrm>
          <a:prstGeom prst="rect">
            <a:avLst/>
          </a:prstGeom>
          <a:noFill/>
          <a:ln w="9525">
            <a:noFill/>
            <a:miter lim="800000"/>
            <a:headEnd/>
            <a:tailEnd/>
          </a:ln>
        </p:spPr>
      </p:pic>
      <p:pic>
        <p:nvPicPr>
          <p:cNvPr id="6147" name="Picture 3">
            <a:hlinkClick r:id="rId2"/>
          </p:cNvPr>
          <p:cNvPicPr>
            <a:picLocks noChangeAspect="1" noChangeArrowheads="1"/>
          </p:cNvPicPr>
          <p:nvPr/>
        </p:nvPicPr>
        <p:blipFill>
          <a:blip r:embed="rId4" cstate="print"/>
          <a:srcRect/>
          <a:stretch>
            <a:fillRect/>
          </a:stretch>
        </p:blipFill>
        <p:spPr bwMode="auto">
          <a:xfrm>
            <a:off x="5076056" y="1556792"/>
            <a:ext cx="3810000" cy="2647950"/>
          </a:xfrm>
          <a:prstGeom prst="rect">
            <a:avLst/>
          </a:prstGeom>
          <a:noFill/>
          <a:ln w="9525">
            <a:noFill/>
            <a:miter lim="800000"/>
            <a:headEnd/>
            <a:tailEnd/>
          </a:ln>
        </p:spPr>
      </p:pic>
      <p:sp>
        <p:nvSpPr>
          <p:cNvPr id="138241" name="Rectangle 1"/>
          <p:cNvSpPr>
            <a:spLocks noChangeArrowheads="1"/>
          </p:cNvSpPr>
          <p:nvPr/>
        </p:nvSpPr>
        <p:spPr bwMode="auto">
          <a:xfrm>
            <a:off x="1475656" y="5089049"/>
            <a:ext cx="7415808" cy="11695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en-US" sz="1400" dirty="0" smtClean="0">
                <a:latin typeface="Calibri" pitchFamily="34" charset="0"/>
                <a:ea typeface="Calibri" pitchFamily="34" charset="0"/>
                <a:cs typeface="Arial" pitchFamily="34" charset="0"/>
              </a:rPr>
              <a:t>DESS </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הוא רצף תלת מימדי שמשלב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FISP</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יחד עם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PSIF</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 ברצף זה דוגמים את ה-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FID</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וה</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stimulated Echo </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בנפרד ואז</a:t>
            </a:r>
            <a:r>
              <a:rPr kumimoji="0" lang="he-IL" sz="1400" b="0" i="0" u="none" strike="noStrike" cap="none" normalizeH="0" dirty="0" smtClean="0">
                <a:ln>
                  <a:noFill/>
                </a:ln>
                <a:solidFill>
                  <a:schemeClr val="tx1"/>
                </a:solidFill>
                <a:effectLst/>
                <a:latin typeface="Calibri" pitchFamily="34" charset="0"/>
                <a:ea typeface="Calibri" pitchFamily="34" charset="0"/>
                <a:cs typeface="Arial" pitchFamily="34" charset="0"/>
              </a:rPr>
              <a:t> משלבים ביניהם .</a:t>
            </a: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התמונה המתקבלת היא בשקלול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T2*  </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שמייצרת סיגנל גבוה בסחוס ובנוזל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הסינוביאלי</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ל-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DESS</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יתרונות רבים כמו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SNR</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גבוה וקונטרסט גבוה בין סחוס לנוזל. הרצף שימושי להדמיית מפרקים .</a:t>
            </a:r>
          </a:p>
          <a:p>
            <a:pPr marL="0" marR="0" lvl="0" indent="0" algn="r" defTabSz="914400" rtl="1" eaLnBrk="0" fontAlgn="base" latinLnBrk="0" hangingPunct="0">
              <a:lnSpc>
                <a:spcPct val="100000"/>
              </a:lnSpc>
              <a:spcBef>
                <a:spcPct val="0"/>
              </a:spcBef>
              <a:spcAft>
                <a:spcPct val="0"/>
              </a:spcAft>
              <a:buClrTx/>
              <a:buSzTx/>
              <a:buFontTx/>
              <a:buNone/>
              <a:tabLst/>
            </a:pPr>
            <a:r>
              <a:rPr lang="he-IL" sz="1400" dirty="0" smtClean="0">
                <a:latin typeface="Calibri" pitchFamily="34" charset="0"/>
                <a:cs typeface="Arial" pitchFamily="34" charset="0"/>
              </a:rPr>
              <a:t>הרצף רגיש לתנועה ולכן השימוש בו מוגבל בעיקר בבדיקות אורטופדיות כגון הדמיה תלת </a:t>
            </a:r>
            <a:r>
              <a:rPr lang="he-IL" sz="1400" dirty="0" err="1" smtClean="0">
                <a:latin typeface="Calibri" pitchFamily="34" charset="0"/>
                <a:cs typeface="Arial" pitchFamily="34" charset="0"/>
              </a:rPr>
              <a:t>מימדית</a:t>
            </a:r>
            <a:r>
              <a:rPr lang="he-IL" sz="1400" dirty="0" smtClean="0">
                <a:latin typeface="Calibri" pitchFamily="34" charset="0"/>
                <a:cs typeface="Arial" pitchFamily="34" charset="0"/>
              </a:rPr>
              <a:t> לברך .</a:t>
            </a:r>
            <a:endParaRPr kumimoji="0" lang="he-IL"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2483768" y="404664"/>
            <a:ext cx="3960440" cy="2759252"/>
          </a:xfrm>
          <a:prstGeom prst="rect">
            <a:avLst/>
          </a:prstGeom>
          <a:noFill/>
          <a:ln w="9525">
            <a:noFill/>
            <a:miter lim="800000"/>
            <a:headEnd/>
            <a:tailEnd/>
          </a:ln>
        </p:spPr>
      </p:pic>
      <p:sp>
        <p:nvSpPr>
          <p:cNvPr id="4099" name="Rectangle 3"/>
          <p:cNvSpPr>
            <a:spLocks noChangeArrowheads="1"/>
          </p:cNvSpPr>
          <p:nvPr/>
        </p:nvSpPr>
        <p:spPr bwMode="auto">
          <a:xfrm>
            <a:off x="395536" y="5624663"/>
            <a:ext cx="8352928" cy="11695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זרימה היא מנגנון קונטרסט פנימי שמקביל במידה מסוימת ל-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T1, T2 , PD</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 עוצמת הסיגנל תלויה ברצף הפולס הנבחר , מהירות וכיוון הזרימה ( אם החתך בניצב לכלי הדם או לאורכו ) ועובי החתך .</a:t>
            </a: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ישנן טכניקות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MRA</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שבהן הדם מופיע לבן </a:t>
            </a:r>
            <a:r>
              <a:rPr kumimoji="0" lang="en-US" sz="14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Bright Blood</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וישנן טכניקות שבהן מופיע שחור או כהה </a:t>
            </a:r>
            <a:r>
              <a:rPr kumimoji="0" lang="en-US" sz="14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Dark Blood</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 בהתאם לטכניקת ההדמיה שמשתמשים בה , הדם עשוי להופיע בהיר או כהה . בטכניקות ספין אקו , כלי הדם בד"כ מופיעים כהים לעומת זאת בטכניקות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גרדיאנט</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אקו מופיעים לבנים .</a:t>
            </a:r>
            <a:endParaRPr kumimoji="0" lang="he-IL"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101" name="Picture 5" descr="dark blood mra">
            <a:hlinkClick r:id="rId3"/>
          </p:cNvPr>
          <p:cNvPicPr>
            <a:picLocks noChangeAspect="1" noChangeArrowheads="1"/>
          </p:cNvPicPr>
          <p:nvPr/>
        </p:nvPicPr>
        <p:blipFill>
          <a:blip r:embed="rId4" cstate="print"/>
          <a:srcRect/>
          <a:stretch>
            <a:fillRect/>
          </a:stretch>
        </p:blipFill>
        <p:spPr bwMode="auto">
          <a:xfrm>
            <a:off x="683568" y="3429000"/>
            <a:ext cx="1485900" cy="1609725"/>
          </a:xfrm>
          <a:prstGeom prst="rect">
            <a:avLst/>
          </a:prstGeom>
          <a:noFill/>
        </p:spPr>
      </p:pic>
      <p:pic>
        <p:nvPicPr>
          <p:cNvPr id="4103" name="Picture 7">
            <a:hlinkClick r:id="rId5"/>
          </p:cNvPr>
          <p:cNvPicPr>
            <a:picLocks noChangeAspect="1" noChangeArrowheads="1"/>
          </p:cNvPicPr>
          <p:nvPr/>
        </p:nvPicPr>
        <p:blipFill>
          <a:blip r:embed="rId6" cstate="print"/>
          <a:srcRect/>
          <a:stretch>
            <a:fillRect/>
          </a:stretch>
        </p:blipFill>
        <p:spPr bwMode="auto">
          <a:xfrm>
            <a:off x="6660232" y="620688"/>
            <a:ext cx="1601738" cy="1791725"/>
          </a:xfrm>
          <a:prstGeom prst="rect">
            <a:avLst/>
          </a:prstGeom>
          <a:noFill/>
          <a:ln w="9525">
            <a:noFill/>
            <a:miter lim="800000"/>
            <a:headEnd/>
            <a:tailEnd/>
          </a:ln>
        </p:spPr>
      </p:pic>
      <p:pic>
        <p:nvPicPr>
          <p:cNvPr id="4105" name="Picture 9" descr="Double IR heart">
            <a:hlinkClick r:id="rId7"/>
          </p:cNvPr>
          <p:cNvPicPr>
            <a:picLocks noChangeAspect="1" noChangeArrowheads="1"/>
          </p:cNvPicPr>
          <p:nvPr/>
        </p:nvPicPr>
        <p:blipFill>
          <a:blip r:embed="rId8" cstate="print"/>
          <a:srcRect/>
          <a:stretch>
            <a:fillRect/>
          </a:stretch>
        </p:blipFill>
        <p:spPr bwMode="auto">
          <a:xfrm>
            <a:off x="611560" y="1772816"/>
            <a:ext cx="1584176" cy="1654846"/>
          </a:xfrm>
          <a:prstGeom prst="rect">
            <a:avLst/>
          </a:prstGeom>
          <a:noFill/>
        </p:spPr>
      </p:pic>
      <p:pic>
        <p:nvPicPr>
          <p:cNvPr id="4107" name="Picture 11" descr="flow void">
            <a:hlinkClick r:id="rId9"/>
          </p:cNvPr>
          <p:cNvPicPr>
            <a:picLocks noChangeAspect="1" noChangeArrowheads="1"/>
          </p:cNvPicPr>
          <p:nvPr/>
        </p:nvPicPr>
        <p:blipFill>
          <a:blip r:embed="rId10" cstate="print"/>
          <a:srcRect/>
          <a:stretch>
            <a:fillRect/>
          </a:stretch>
        </p:blipFill>
        <p:spPr bwMode="auto">
          <a:xfrm>
            <a:off x="611560" y="188640"/>
            <a:ext cx="1584176" cy="1632181"/>
          </a:xfrm>
          <a:prstGeom prst="rect">
            <a:avLst/>
          </a:prstGeom>
          <a:noFill/>
        </p:spPr>
      </p:pic>
      <p:pic>
        <p:nvPicPr>
          <p:cNvPr id="4108" name="Picture 12">
            <a:hlinkClick r:id="rId11"/>
          </p:cNvPr>
          <p:cNvPicPr>
            <a:picLocks noChangeAspect="1" noChangeArrowheads="1"/>
          </p:cNvPicPr>
          <p:nvPr/>
        </p:nvPicPr>
        <p:blipFill>
          <a:blip r:embed="rId12" cstate="print"/>
          <a:srcRect/>
          <a:stretch>
            <a:fillRect/>
          </a:stretch>
        </p:blipFill>
        <p:spPr bwMode="auto">
          <a:xfrm>
            <a:off x="6588224" y="2420888"/>
            <a:ext cx="1368152" cy="1676165"/>
          </a:xfrm>
          <a:prstGeom prst="rect">
            <a:avLst/>
          </a:prstGeom>
          <a:noFill/>
          <a:ln w="9525">
            <a:noFill/>
            <a:miter lim="800000"/>
            <a:headEnd/>
            <a:tailEnd/>
          </a:ln>
        </p:spPr>
      </p:pic>
      <p:pic>
        <p:nvPicPr>
          <p:cNvPr id="4110" name="Picture 14" descr="SSFP thoracic MRA. Non-contrast-enhanced SSFP MRA in a patient with a saccular aortic arch aneurysm (arrow).">
            <a:hlinkClick r:id="rId13"/>
          </p:cNvPr>
          <p:cNvPicPr>
            <a:picLocks noChangeAspect="1" noChangeArrowheads="1"/>
          </p:cNvPicPr>
          <p:nvPr/>
        </p:nvPicPr>
        <p:blipFill>
          <a:blip r:embed="rId14" cstate="print"/>
          <a:srcRect/>
          <a:stretch>
            <a:fillRect/>
          </a:stretch>
        </p:blipFill>
        <p:spPr bwMode="auto">
          <a:xfrm>
            <a:off x="6588224" y="4221088"/>
            <a:ext cx="1368152" cy="1368152"/>
          </a:xfrm>
          <a:prstGeom prst="rect">
            <a:avLst/>
          </a:prstGeom>
          <a:noFill/>
        </p:spPr>
      </p:pic>
      <p:sp>
        <p:nvSpPr>
          <p:cNvPr id="11" name="TextBox 10"/>
          <p:cNvSpPr txBox="1"/>
          <p:nvPr/>
        </p:nvSpPr>
        <p:spPr>
          <a:xfrm>
            <a:off x="0" y="548680"/>
            <a:ext cx="540568" cy="369332"/>
          </a:xfrm>
          <a:prstGeom prst="rect">
            <a:avLst/>
          </a:prstGeom>
          <a:noFill/>
        </p:spPr>
        <p:txBody>
          <a:bodyPr wrap="square" rtlCol="1">
            <a:spAutoFit/>
          </a:bodyPr>
          <a:lstStyle/>
          <a:p>
            <a:r>
              <a:rPr lang="en-US" dirty="0" smtClean="0"/>
              <a:t>FSE</a:t>
            </a:r>
            <a:endParaRPr lang="he-IL" dirty="0"/>
          </a:p>
        </p:txBody>
      </p:sp>
      <p:sp>
        <p:nvSpPr>
          <p:cNvPr id="12" name="TextBox 11"/>
          <p:cNvSpPr txBox="1"/>
          <p:nvPr/>
        </p:nvSpPr>
        <p:spPr>
          <a:xfrm>
            <a:off x="0" y="2564904"/>
            <a:ext cx="468560" cy="369332"/>
          </a:xfrm>
          <a:prstGeom prst="rect">
            <a:avLst/>
          </a:prstGeom>
          <a:noFill/>
        </p:spPr>
        <p:txBody>
          <a:bodyPr wrap="square" rtlCol="1">
            <a:spAutoFit/>
          </a:bodyPr>
          <a:lstStyle/>
          <a:p>
            <a:r>
              <a:rPr lang="en-US" dirty="0" smtClean="0"/>
              <a:t>IR</a:t>
            </a:r>
            <a:endParaRPr lang="he-IL" dirty="0"/>
          </a:p>
        </p:txBody>
      </p:sp>
      <p:sp>
        <p:nvSpPr>
          <p:cNvPr id="13" name="TextBox 12"/>
          <p:cNvSpPr txBox="1"/>
          <p:nvPr/>
        </p:nvSpPr>
        <p:spPr>
          <a:xfrm>
            <a:off x="0" y="4149080"/>
            <a:ext cx="648072" cy="369332"/>
          </a:xfrm>
          <a:prstGeom prst="rect">
            <a:avLst/>
          </a:prstGeom>
          <a:noFill/>
        </p:spPr>
        <p:txBody>
          <a:bodyPr wrap="square" rtlCol="1">
            <a:spAutoFit/>
          </a:bodyPr>
          <a:lstStyle/>
          <a:p>
            <a:r>
              <a:rPr lang="en-US" dirty="0" smtClean="0"/>
              <a:t>SWI</a:t>
            </a:r>
            <a:endParaRPr lang="he-IL" dirty="0"/>
          </a:p>
        </p:txBody>
      </p:sp>
      <p:sp>
        <p:nvSpPr>
          <p:cNvPr id="14" name="TextBox 13"/>
          <p:cNvSpPr txBox="1"/>
          <p:nvPr/>
        </p:nvSpPr>
        <p:spPr>
          <a:xfrm>
            <a:off x="8244408" y="1196752"/>
            <a:ext cx="648072" cy="369332"/>
          </a:xfrm>
          <a:prstGeom prst="rect">
            <a:avLst/>
          </a:prstGeom>
          <a:noFill/>
        </p:spPr>
        <p:txBody>
          <a:bodyPr wrap="square" rtlCol="1">
            <a:spAutoFit/>
          </a:bodyPr>
          <a:lstStyle/>
          <a:p>
            <a:r>
              <a:rPr lang="en-US" dirty="0" smtClean="0"/>
              <a:t>TOF</a:t>
            </a:r>
            <a:endParaRPr lang="he-IL" dirty="0"/>
          </a:p>
        </p:txBody>
      </p:sp>
      <p:sp>
        <p:nvSpPr>
          <p:cNvPr id="15" name="TextBox 14"/>
          <p:cNvSpPr txBox="1"/>
          <p:nvPr/>
        </p:nvSpPr>
        <p:spPr>
          <a:xfrm>
            <a:off x="7956376" y="3068960"/>
            <a:ext cx="468560" cy="369332"/>
          </a:xfrm>
          <a:prstGeom prst="rect">
            <a:avLst/>
          </a:prstGeom>
          <a:noFill/>
        </p:spPr>
        <p:txBody>
          <a:bodyPr wrap="square" rtlCol="1">
            <a:spAutoFit/>
          </a:bodyPr>
          <a:lstStyle/>
          <a:p>
            <a:r>
              <a:rPr lang="en-US" dirty="0" smtClean="0"/>
              <a:t>PC</a:t>
            </a:r>
            <a:endParaRPr lang="he-IL" dirty="0"/>
          </a:p>
        </p:txBody>
      </p:sp>
      <p:sp>
        <p:nvSpPr>
          <p:cNvPr id="16" name="TextBox 15"/>
          <p:cNvSpPr txBox="1"/>
          <p:nvPr/>
        </p:nvSpPr>
        <p:spPr>
          <a:xfrm>
            <a:off x="7956376" y="4725144"/>
            <a:ext cx="792088" cy="369332"/>
          </a:xfrm>
          <a:prstGeom prst="rect">
            <a:avLst/>
          </a:prstGeom>
          <a:noFill/>
        </p:spPr>
        <p:txBody>
          <a:bodyPr wrap="square" rtlCol="1">
            <a:spAutoFit/>
          </a:bodyPr>
          <a:lstStyle/>
          <a:p>
            <a:r>
              <a:rPr lang="en-US" dirty="0" smtClean="0"/>
              <a:t>SSFP</a:t>
            </a:r>
            <a:endParaRPr lang="he-IL" dirty="0"/>
          </a:p>
        </p:txBody>
      </p:sp>
      <p:pic>
        <p:nvPicPr>
          <p:cNvPr id="4112" name="Picture 16" descr="http://2.bp.blogspot.com/-s_DJAvNQero/U2fAx6VVm3I/AAAAAAAACl4/HJmqsQhr8RM/s1600/na.jpg">
            <a:hlinkClick r:id="rId15"/>
          </p:cNvPr>
          <p:cNvPicPr>
            <a:picLocks noChangeAspect="1" noChangeArrowheads="1"/>
          </p:cNvPicPr>
          <p:nvPr/>
        </p:nvPicPr>
        <p:blipFill>
          <a:blip r:embed="rId16" cstate="print"/>
          <a:srcRect/>
          <a:stretch>
            <a:fillRect/>
          </a:stretch>
        </p:blipFill>
        <p:spPr bwMode="auto">
          <a:xfrm>
            <a:off x="4355976" y="3140968"/>
            <a:ext cx="1728192" cy="1913569"/>
          </a:xfrm>
          <a:prstGeom prst="rect">
            <a:avLst/>
          </a:prstGeom>
          <a:noFill/>
        </p:spPr>
      </p:pic>
      <p:pic>
        <p:nvPicPr>
          <p:cNvPr id="4114" name="Picture 18" descr="http://posterng.netkey.at/esr/viewing/index.php?module=viewimage&amp;task=&amp;maxheight=150&amp;maxwidth=150&amp;mediafile_id=486511&amp;201301262140.gif">
            <a:hlinkClick r:id="rId17"/>
          </p:cNvPr>
          <p:cNvPicPr>
            <a:picLocks noChangeAspect="1" noChangeArrowheads="1"/>
          </p:cNvPicPr>
          <p:nvPr/>
        </p:nvPicPr>
        <p:blipFill>
          <a:blip r:embed="rId18" cstate="print"/>
          <a:srcRect/>
          <a:stretch>
            <a:fillRect/>
          </a:stretch>
        </p:blipFill>
        <p:spPr bwMode="auto">
          <a:xfrm>
            <a:off x="3059832" y="3140967"/>
            <a:ext cx="1224136" cy="1912713"/>
          </a:xfrm>
          <a:prstGeom prst="rect">
            <a:avLst/>
          </a:prstGeom>
          <a:noFill/>
        </p:spPr>
      </p:pic>
      <p:sp>
        <p:nvSpPr>
          <p:cNvPr id="19" name="TextBox 18"/>
          <p:cNvSpPr txBox="1"/>
          <p:nvPr/>
        </p:nvSpPr>
        <p:spPr>
          <a:xfrm>
            <a:off x="3563888" y="5013176"/>
            <a:ext cx="1296144" cy="646331"/>
          </a:xfrm>
          <a:prstGeom prst="rect">
            <a:avLst/>
          </a:prstGeom>
          <a:noFill/>
        </p:spPr>
        <p:txBody>
          <a:bodyPr wrap="square" rtlCol="1">
            <a:spAutoFit/>
          </a:bodyPr>
          <a:lstStyle/>
          <a:p>
            <a:r>
              <a:rPr lang="en-US" dirty="0" smtClean="0"/>
              <a:t>Contrast Enhanced</a:t>
            </a:r>
            <a:endParaRPr lang="he-IL" dirty="0"/>
          </a:p>
        </p:txBody>
      </p:sp>
      <p:sp>
        <p:nvSpPr>
          <p:cNvPr id="20" name="TextBox 19"/>
          <p:cNvSpPr txBox="1"/>
          <p:nvPr/>
        </p:nvSpPr>
        <p:spPr>
          <a:xfrm>
            <a:off x="3707904" y="0"/>
            <a:ext cx="1618085" cy="369332"/>
          </a:xfrm>
          <a:prstGeom prst="rect">
            <a:avLst/>
          </a:prstGeom>
          <a:noFill/>
        </p:spPr>
        <p:txBody>
          <a:bodyPr wrap="square" rtlCol="1">
            <a:spAutoFit/>
          </a:bodyPr>
          <a:lstStyle/>
          <a:p>
            <a:r>
              <a:rPr lang="he-IL" dirty="0" smtClean="0"/>
              <a:t>טכניקות </a:t>
            </a:r>
            <a:r>
              <a:rPr lang="en-US" dirty="0" smtClean="0"/>
              <a:t>MRA</a:t>
            </a:r>
            <a:endParaRPr lang="he-IL" dirty="0"/>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p:cNvSpPr/>
          <p:nvPr/>
        </p:nvSpPr>
        <p:spPr>
          <a:xfrm>
            <a:off x="395536" y="4178757"/>
            <a:ext cx="8496944" cy="2677656"/>
          </a:xfrm>
          <a:prstGeom prst="rect">
            <a:avLst/>
          </a:prstGeom>
        </p:spPr>
        <p:txBody>
          <a:bodyPr wrap="square">
            <a:spAutoFit/>
          </a:bodyPr>
          <a:lstStyle/>
          <a:p>
            <a:r>
              <a:rPr lang="he-IL" sz="1400" dirty="0" smtClean="0"/>
              <a:t>רצפי דם שחור הם רצפים שנועדו לבטל סיגנל מדם זורם , תמונות דם שחור מאפשרות הערכה אנטומית של הלב וכלי הדם ללא הפרעה מסיגנל של הדם הזורם , רצפים אלה חשובים במיוחד להערכה של נגעים בלב , שריר הלב </a:t>
            </a:r>
            <a:r>
              <a:rPr lang="en-US" sz="1400" dirty="0" smtClean="0"/>
              <a:t>Myocardium</a:t>
            </a:r>
            <a:r>
              <a:rPr lang="he-IL" sz="1400" dirty="0" smtClean="0"/>
              <a:t> וקרום הלב </a:t>
            </a:r>
            <a:r>
              <a:rPr lang="en-US" sz="1400" dirty="0" smtClean="0"/>
              <a:t>Pericardium</a:t>
            </a:r>
            <a:r>
              <a:rPr lang="he-IL" sz="1400" dirty="0" smtClean="0"/>
              <a:t> . בדרך כלל משתמשים ברצף </a:t>
            </a:r>
            <a:r>
              <a:rPr lang="en-US" sz="1400" dirty="0" smtClean="0"/>
              <a:t>SSFSE</a:t>
            </a:r>
            <a:r>
              <a:rPr lang="he-IL" sz="1400" dirty="0" smtClean="0"/>
              <a:t> עם </a:t>
            </a:r>
            <a:r>
              <a:rPr lang="en-US" sz="1400" dirty="0" smtClean="0"/>
              <a:t>Double Inversion</a:t>
            </a:r>
            <a:r>
              <a:rPr lang="he-IL" sz="1400" dirty="0" smtClean="0"/>
              <a:t> ועם </a:t>
            </a:r>
            <a:r>
              <a:rPr lang="en-US" sz="1400" dirty="0" smtClean="0"/>
              <a:t>ECG</a:t>
            </a:r>
            <a:r>
              <a:rPr lang="he-IL" sz="1400" dirty="0" smtClean="0"/>
              <a:t> והחזקת נשימה .</a:t>
            </a:r>
          </a:p>
          <a:p>
            <a:r>
              <a:rPr lang="he-IL" sz="1400" dirty="0" smtClean="0"/>
              <a:t>הפרוטונים חייבים לחוות את פולס ה- 90 ופולס ה- 180 כדי ליצור ספין אקו . אם הפרוטונים שזורמים בדם אינם נוכחים בפרוסה מספיק זמן כדי לחוות את שני הפולסים לא ייווצר אקו משמעו לא יהיה סיגנל . לפיכך דרך למזער את הסיגנל מדם זורם היא להקטין את הסיכוי לחוות את שני הפולסים ע"י שימוש בעובי פרוסה קטן , פרוסות או חתכים במאונך לדם הזורם , סריקה בזמן </a:t>
            </a:r>
            <a:r>
              <a:rPr lang="he-IL" sz="1400" dirty="0" err="1" smtClean="0"/>
              <a:t>סיסטולה</a:t>
            </a:r>
            <a:r>
              <a:rPr lang="he-IL" sz="1400" dirty="0" smtClean="0"/>
              <a:t> " דם מהיר יותר " ועלייה ב – </a:t>
            </a:r>
            <a:r>
              <a:rPr lang="en-US" sz="1400" dirty="0" smtClean="0"/>
              <a:t>TE</a:t>
            </a:r>
            <a:r>
              <a:rPr lang="he-IL" sz="1400" dirty="0" smtClean="0"/>
              <a:t> . שיטה אחרת ליצירת העדר סיגנל היא השימוש ב- </a:t>
            </a:r>
            <a:r>
              <a:rPr lang="en-US" sz="1400" dirty="0" err="1" smtClean="0"/>
              <a:t>Presaturation</a:t>
            </a:r>
            <a:r>
              <a:rPr lang="en-US" sz="1400" dirty="0" smtClean="0"/>
              <a:t> </a:t>
            </a:r>
            <a:r>
              <a:rPr lang="he-IL" sz="1400" dirty="0" smtClean="0"/>
              <a:t> שכוללת שימוש בפולס </a:t>
            </a:r>
            <a:r>
              <a:rPr lang="en-US" sz="1400" dirty="0" smtClean="0"/>
              <a:t>RF</a:t>
            </a:r>
            <a:r>
              <a:rPr lang="he-IL" sz="1400" dirty="0" smtClean="0"/>
              <a:t> לדיכוי סיגנל מהדם</a:t>
            </a:r>
            <a:endParaRPr lang="en-US" sz="1400" dirty="0" smtClean="0"/>
          </a:p>
          <a:p>
            <a:r>
              <a:rPr lang="he-IL" sz="1400" dirty="0" smtClean="0"/>
              <a:t>בעוד הרקמות האחרות חוות את שני הפולסים ומייצרות אקו הדם לא מייצר אקו ולכן מופיע שחור בהשוואה לשאר הרקמות . ברצף ספין אקו 90-180</a:t>
            </a:r>
            <a:r>
              <a:rPr lang="en-US" sz="1400" dirty="0" smtClean="0"/>
              <a:t> </a:t>
            </a:r>
            <a:r>
              <a:rPr lang="he-IL" sz="1400" dirty="0" smtClean="0"/>
              <a:t>משתמשים בפולס סלקטיבי לייצור סיגנל ואם דם זורם במרווח הזמן בין הפולסים , התוצאה העדר סיגנל שנקרא </a:t>
            </a:r>
            <a:r>
              <a:rPr lang="en-US" sz="1400" dirty="0" smtClean="0"/>
              <a:t>Signal Void</a:t>
            </a:r>
            <a:r>
              <a:rPr lang="he-IL" sz="1400" dirty="0" smtClean="0"/>
              <a:t> .</a:t>
            </a:r>
            <a:endParaRPr lang="en-US" sz="1400" dirty="0" smtClean="0"/>
          </a:p>
          <a:p>
            <a:endParaRPr lang="he-IL" sz="1400" dirty="0"/>
          </a:p>
        </p:txBody>
      </p:sp>
      <p:pic>
        <p:nvPicPr>
          <p:cNvPr id="3" name="Picture 11" descr="flow void">
            <a:hlinkClick r:id="rId2"/>
          </p:cNvPr>
          <p:cNvPicPr>
            <a:picLocks noChangeAspect="1" noChangeArrowheads="1"/>
          </p:cNvPicPr>
          <p:nvPr/>
        </p:nvPicPr>
        <p:blipFill>
          <a:blip r:embed="rId3" cstate="print"/>
          <a:srcRect/>
          <a:stretch>
            <a:fillRect/>
          </a:stretch>
        </p:blipFill>
        <p:spPr bwMode="auto">
          <a:xfrm>
            <a:off x="3491880" y="1052736"/>
            <a:ext cx="2664296" cy="2745032"/>
          </a:xfrm>
          <a:prstGeom prst="rect">
            <a:avLst/>
          </a:prstGeom>
          <a:noFill/>
        </p:spPr>
      </p:pic>
      <p:sp>
        <p:nvSpPr>
          <p:cNvPr id="4" name="מלבן 3"/>
          <p:cNvSpPr/>
          <p:nvPr/>
        </p:nvSpPr>
        <p:spPr>
          <a:xfrm>
            <a:off x="3923928" y="260648"/>
            <a:ext cx="2074607" cy="369332"/>
          </a:xfrm>
          <a:prstGeom prst="rect">
            <a:avLst/>
          </a:prstGeom>
        </p:spPr>
        <p:txBody>
          <a:bodyPr wrap="none">
            <a:spAutoFit/>
          </a:bodyPr>
          <a:lstStyle/>
          <a:p>
            <a:r>
              <a:rPr lang="he-IL" dirty="0" smtClean="0"/>
              <a:t>דם שחור </a:t>
            </a:r>
            <a:r>
              <a:rPr lang="en-US" dirty="0" smtClean="0"/>
              <a:t>Dark Blood</a:t>
            </a:r>
            <a:endParaRPr lang="he-IL" dirty="0"/>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hlinkClick r:id="rId2"/>
          </p:cNvPr>
          <p:cNvPicPr>
            <a:picLocks noChangeAspect="1" noChangeArrowheads="1"/>
          </p:cNvPicPr>
          <p:nvPr/>
        </p:nvPicPr>
        <p:blipFill>
          <a:blip r:embed="rId3" cstate="print"/>
          <a:srcRect/>
          <a:stretch>
            <a:fillRect/>
          </a:stretch>
        </p:blipFill>
        <p:spPr bwMode="auto">
          <a:xfrm>
            <a:off x="467544" y="908720"/>
            <a:ext cx="4073324" cy="2888357"/>
          </a:xfrm>
          <a:prstGeom prst="rect">
            <a:avLst/>
          </a:prstGeom>
          <a:noFill/>
          <a:ln w="9525">
            <a:noFill/>
            <a:miter lim="800000"/>
            <a:headEnd/>
            <a:tailEnd/>
          </a:ln>
        </p:spPr>
      </p:pic>
      <p:pic>
        <p:nvPicPr>
          <p:cNvPr id="1027" name="Picture 3">
            <a:hlinkClick r:id="rId2"/>
          </p:cNvPr>
          <p:cNvPicPr>
            <a:picLocks noChangeAspect="1" noChangeArrowheads="1"/>
          </p:cNvPicPr>
          <p:nvPr/>
        </p:nvPicPr>
        <p:blipFill>
          <a:blip r:embed="rId4" cstate="print"/>
          <a:srcRect/>
          <a:stretch>
            <a:fillRect/>
          </a:stretch>
        </p:blipFill>
        <p:spPr bwMode="auto">
          <a:xfrm>
            <a:off x="4644008" y="836712"/>
            <a:ext cx="4356304" cy="3453755"/>
          </a:xfrm>
          <a:prstGeom prst="rect">
            <a:avLst/>
          </a:prstGeom>
          <a:noFill/>
          <a:ln w="9525">
            <a:noFill/>
            <a:miter lim="800000"/>
            <a:headEnd/>
            <a:tailEnd/>
          </a:ln>
        </p:spPr>
      </p:pic>
      <p:sp>
        <p:nvSpPr>
          <p:cNvPr id="5" name="TextBox 4"/>
          <p:cNvSpPr txBox="1"/>
          <p:nvPr/>
        </p:nvSpPr>
        <p:spPr>
          <a:xfrm>
            <a:off x="323528" y="5157192"/>
            <a:ext cx="8136905" cy="1754326"/>
          </a:xfrm>
          <a:prstGeom prst="rect">
            <a:avLst/>
          </a:prstGeom>
          <a:noFill/>
        </p:spPr>
        <p:txBody>
          <a:bodyPr wrap="square" rtlCol="1">
            <a:spAutoFit/>
          </a:bodyPr>
          <a:lstStyle/>
          <a:p>
            <a:r>
              <a:rPr lang="he-IL" sz="1200" dirty="0" smtClean="0"/>
              <a:t>רצף </a:t>
            </a:r>
            <a:r>
              <a:rPr lang="en-US" sz="1200" dirty="0" smtClean="0"/>
              <a:t>SWI</a:t>
            </a:r>
            <a:r>
              <a:rPr lang="he-IL" sz="1200" dirty="0" smtClean="0"/>
              <a:t> רגיש מאד לחומרים שגורמים להיענות מגנטית ( </a:t>
            </a:r>
            <a:r>
              <a:rPr lang="he-IL" sz="1200" dirty="0" err="1" smtClean="0"/>
              <a:t>סוספטיביליות</a:t>
            </a:r>
            <a:r>
              <a:rPr lang="he-IL" sz="1200" dirty="0" smtClean="0"/>
              <a:t> ) כגון דם , ברזל והסתיידות . רצף </a:t>
            </a:r>
            <a:r>
              <a:rPr lang="he-IL" sz="1200" dirty="0" err="1" smtClean="0"/>
              <a:t>גרדיאנט</a:t>
            </a:r>
            <a:r>
              <a:rPr lang="he-IL" sz="1200" dirty="0" smtClean="0"/>
              <a:t> אקו תלת מימדי שמזהה אובדן הסיגנל שנוצר ע"י הפרעה להומוגניות של השדה המגנטי </a:t>
            </a:r>
            <a:r>
              <a:rPr lang="en-US" sz="1200" dirty="0" smtClean="0"/>
              <a:t>susceptibility</a:t>
            </a:r>
            <a:r>
              <a:rPr lang="he-IL" sz="1200" dirty="0" smtClean="0"/>
              <a:t> ולכן הרצף הזה הוא רגיש לזיהוי מוצרי פירוק של הדם והברזל ודימומים , אפילו הקטנים שלא ניתן לזהות אותם ברצפים סטנדרטיים .</a:t>
            </a:r>
            <a:endParaRPr lang="en-US" sz="1200" dirty="0" smtClean="0"/>
          </a:p>
          <a:p>
            <a:r>
              <a:rPr lang="he-IL" sz="1200" dirty="0" smtClean="0"/>
              <a:t>הרצף שימושי להדמיית כלי הדם הורידיים במוח , </a:t>
            </a:r>
            <a:r>
              <a:rPr lang="he-IL" sz="1200" dirty="0" err="1" smtClean="0"/>
              <a:t>קברנומה</a:t>
            </a:r>
            <a:r>
              <a:rPr lang="he-IL" sz="1200" dirty="0" smtClean="0"/>
              <a:t> , </a:t>
            </a:r>
            <a:r>
              <a:rPr lang="he-IL" sz="1200" dirty="0" err="1" smtClean="0"/>
              <a:t>אנגיומה</a:t>
            </a:r>
            <a:r>
              <a:rPr lang="he-IL" sz="1200" dirty="0" smtClean="0"/>
              <a:t> , זיהוי קרישים ופקקת ורידית  ובטראומה ומחלות </a:t>
            </a:r>
            <a:r>
              <a:rPr lang="he-IL" sz="1200" dirty="0" err="1" smtClean="0"/>
              <a:t>ניווניות</a:t>
            </a:r>
            <a:r>
              <a:rPr lang="he-IL" sz="1200" dirty="0" smtClean="0"/>
              <a:t> של המוח  ובאפיון הגידול .</a:t>
            </a:r>
          </a:p>
          <a:p>
            <a:r>
              <a:rPr lang="he-IL" sz="1200" dirty="0" smtClean="0"/>
              <a:t>לרצף זה במכשיר </a:t>
            </a:r>
            <a:r>
              <a:rPr lang="en-US" sz="1200" dirty="0" smtClean="0"/>
              <a:t>3T</a:t>
            </a:r>
            <a:r>
              <a:rPr lang="he-IL" sz="1200" dirty="0" smtClean="0"/>
              <a:t> עדיפות על מכשיר </a:t>
            </a:r>
            <a:r>
              <a:rPr lang="en-US" sz="1200" dirty="0" smtClean="0"/>
              <a:t>1.5T</a:t>
            </a:r>
            <a:r>
              <a:rPr lang="he-IL" sz="1200" dirty="0" smtClean="0"/>
              <a:t> בגלל </a:t>
            </a:r>
            <a:r>
              <a:rPr lang="en-US" sz="1200" dirty="0" smtClean="0"/>
              <a:t>SNR </a:t>
            </a:r>
            <a:r>
              <a:rPr lang="he-IL" sz="1200" dirty="0" smtClean="0"/>
              <a:t> גבוה </a:t>
            </a:r>
            <a:r>
              <a:rPr lang="he-IL" sz="1200" dirty="0" err="1" smtClean="0"/>
              <a:t>וסוספטיביליות</a:t>
            </a:r>
            <a:r>
              <a:rPr lang="he-IL" sz="1200" dirty="0" smtClean="0"/>
              <a:t> גבוה יותר מה שמאפשר הדגמת הורידים ולו הקטנים ביותר .</a:t>
            </a:r>
          </a:p>
          <a:p>
            <a:r>
              <a:rPr lang="he-IL" sz="1200" dirty="0" smtClean="0"/>
              <a:t>דם ורידי לא מחומצן </a:t>
            </a:r>
            <a:r>
              <a:rPr lang="en-US" sz="1200" dirty="0" smtClean="0"/>
              <a:t>Deoxygenated</a:t>
            </a:r>
            <a:r>
              <a:rPr lang="he-IL" sz="1200" dirty="0" smtClean="0"/>
              <a:t> גורם לאי הומוגניות של השדה המגנטי והפחתה ב- </a:t>
            </a:r>
            <a:r>
              <a:rPr lang="en-US" sz="1200" dirty="0" smtClean="0"/>
              <a:t>T2*</a:t>
            </a:r>
            <a:r>
              <a:rPr lang="he-IL" sz="1200" dirty="0" smtClean="0"/>
              <a:t> .</a:t>
            </a:r>
          </a:p>
          <a:p>
            <a:endParaRPr lang="he-IL" sz="1200" dirty="0"/>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3" name="Rectangle 1"/>
          <p:cNvSpPr>
            <a:spLocks noChangeArrowheads="1"/>
          </p:cNvSpPr>
          <p:nvPr/>
        </p:nvSpPr>
        <p:spPr bwMode="auto">
          <a:xfrm>
            <a:off x="1187624" y="3356992"/>
            <a:ext cx="6984776" cy="33239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TOF</a:t>
            </a:r>
            <a:r>
              <a:rPr kumimoji="0" lang="he-IL"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 היא השיטה הכי נפוצה מבין השיטות לדימות כלי הדם ללא חומר ניגוד ועיקר השימוש בה עבור כלי הדם במוח , בצוואר ובכלי הדם הפריפריים .</a:t>
            </a:r>
            <a:endParaRPr kumimoji="0" lang="en-US" sz="100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he-IL"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ה- </a:t>
            </a:r>
            <a:r>
              <a:rPr kumimoji="0" lang="en-US"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TOF</a:t>
            </a:r>
            <a:r>
              <a:rPr kumimoji="0" lang="he-IL"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 מסתמכת על דיכוי הסיגנל מהרקע והגברת הסיגנל מהדם ע"י שימוש ב- </a:t>
            </a:r>
            <a:r>
              <a:rPr kumimoji="0" lang="en-US"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Slice Selective Pulses</a:t>
            </a:r>
            <a:r>
              <a:rPr kumimoji="0" lang="he-IL"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 מהירים . הבסיס של ה- </a:t>
            </a:r>
            <a:r>
              <a:rPr kumimoji="0" lang="en-US"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TOF</a:t>
            </a:r>
            <a:r>
              <a:rPr kumimoji="0" lang="he-IL"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 הוא סיגנל גבוה מהדם שזורם ואילו הרקע ( רקמה נייחת ) נותן סיגנל נמוך בגלל </a:t>
            </a:r>
            <a:r>
              <a:rPr kumimoji="0" lang="he-IL" sz="140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הסטורציה</a:t>
            </a:r>
            <a:r>
              <a:rPr kumimoji="0" lang="he-IL"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 שהוא חווה כתוצאה מפולסי </a:t>
            </a:r>
            <a:r>
              <a:rPr kumimoji="0" lang="en-US"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RF</a:t>
            </a:r>
            <a:r>
              <a:rPr kumimoji="0" lang="he-IL"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 מהירים . שיטת ה- </a:t>
            </a:r>
            <a:r>
              <a:rPr kumimoji="0" lang="en-US"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TOF</a:t>
            </a:r>
            <a:r>
              <a:rPr kumimoji="0" lang="he-IL"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 משתמשת ברצפי </a:t>
            </a:r>
            <a:r>
              <a:rPr kumimoji="0" lang="en-US"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Spoiled Gradient Echo</a:t>
            </a:r>
            <a:r>
              <a:rPr kumimoji="0" lang="he-IL"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 עם </a:t>
            </a:r>
            <a:r>
              <a:rPr kumimoji="0" lang="en-US"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Short TR</a:t>
            </a:r>
            <a:r>
              <a:rPr kumimoji="0" lang="he-IL"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 + </a:t>
            </a:r>
            <a:r>
              <a:rPr kumimoji="0" lang="en-US"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High Flip Angle</a:t>
            </a:r>
            <a:r>
              <a:rPr kumimoji="0" lang="he-IL"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 +  </a:t>
            </a:r>
            <a:r>
              <a:rPr kumimoji="0" lang="en-US"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TR</a:t>
            </a:r>
            <a:r>
              <a:rPr kumimoji="0" lang="he-IL"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 קצר מאד.</a:t>
            </a:r>
            <a:endParaRPr kumimoji="0" lang="en-US" sz="1400" i="0" u="none" strike="noStrike" cap="none" normalizeH="0" baseline="0" dirty="0" smtClean="0">
              <a:ln>
                <a:noFill/>
              </a:ln>
              <a:solidFill>
                <a:schemeClr val="tx1"/>
              </a:solidFill>
              <a:effectLst/>
              <a:latin typeface="Calibri" pitchFamily="34" charset="0"/>
              <a:ea typeface="Calibri" pitchFamily="34" charset="0"/>
              <a:cs typeface="Arial" pitchFamily="34" charset="0"/>
            </a:endParaRPr>
          </a:p>
          <a:p>
            <a:r>
              <a:rPr lang="he-IL" sz="1400" dirty="0" smtClean="0"/>
              <a:t>ניתן לקבל חתכים חופפים בדו </a:t>
            </a:r>
            <a:r>
              <a:rPr lang="en-US" sz="1400" dirty="0" smtClean="0"/>
              <a:t>2D </a:t>
            </a:r>
            <a:r>
              <a:rPr lang="he-IL" sz="1400" dirty="0" smtClean="0"/>
              <a:t> או בתלת מימד </a:t>
            </a:r>
            <a:r>
              <a:rPr lang="en-US" sz="1400" dirty="0" smtClean="0"/>
              <a:t>3D</a:t>
            </a:r>
            <a:r>
              <a:rPr lang="he-IL" sz="1400" dirty="0" smtClean="0"/>
              <a:t> .ועל התמונות מבצעים  </a:t>
            </a:r>
            <a:r>
              <a:rPr lang="en-US" sz="1400" dirty="0" smtClean="0"/>
              <a:t>Maximum Intensity Projection (MIP)</a:t>
            </a:r>
            <a:r>
              <a:rPr lang="he-IL" sz="1400" dirty="0" smtClean="0"/>
              <a:t> . ה- </a:t>
            </a:r>
            <a:r>
              <a:rPr lang="en-US" sz="1400" dirty="0" smtClean="0"/>
              <a:t>3D</a:t>
            </a:r>
            <a:r>
              <a:rPr lang="he-IL" sz="1400" dirty="0" smtClean="0"/>
              <a:t> נותן יחס לרעש </a:t>
            </a:r>
            <a:r>
              <a:rPr lang="en-US" sz="1400" dirty="0" smtClean="0"/>
              <a:t>SNR</a:t>
            </a:r>
            <a:r>
              <a:rPr lang="he-IL" sz="1400" dirty="0" smtClean="0"/>
              <a:t> גבוה וחתכים דקים , החיסרון שלו שהוא ארוך יחסית ולכן עיקר השימוש ב- </a:t>
            </a:r>
            <a:r>
              <a:rPr lang="en-US" sz="1400" dirty="0" smtClean="0"/>
              <a:t>3D TOF</a:t>
            </a:r>
            <a:r>
              <a:rPr lang="he-IL" sz="1400" dirty="0" smtClean="0"/>
              <a:t> בראש ובצוואר שניתן לקבע אותם ולמנוע תזוזה . </a:t>
            </a:r>
            <a:r>
              <a:rPr lang="en-US" sz="1400" dirty="0" smtClean="0"/>
              <a:t> 2D TOF </a:t>
            </a:r>
            <a:r>
              <a:rPr lang="he-IL" sz="1400" dirty="0" smtClean="0"/>
              <a:t>אופטימאלי לאזורים שבהם זרימת הדם איטית יותר וכאשר השטח הנבדק גדול כמו ברגליים .</a:t>
            </a:r>
            <a:endParaRPr lang="en-US" sz="1400" dirty="0" smtClean="0"/>
          </a:p>
          <a:p>
            <a:r>
              <a:rPr lang="he-IL" sz="1400" dirty="0" smtClean="0"/>
              <a:t>ב- </a:t>
            </a:r>
            <a:r>
              <a:rPr lang="en-US" sz="1400" dirty="0" smtClean="0"/>
              <a:t>TOF</a:t>
            </a:r>
            <a:r>
              <a:rPr lang="he-IL" sz="1400" dirty="0" smtClean="0"/>
              <a:t> משתמשים ב- </a:t>
            </a:r>
            <a:r>
              <a:rPr lang="en-US" sz="1400" dirty="0" err="1" smtClean="0"/>
              <a:t>Presaturation</a:t>
            </a:r>
            <a:r>
              <a:rPr lang="he-IL" sz="1400" dirty="0" smtClean="0"/>
              <a:t> מעל או מתחת לחתכים בהתאם לכלי  הדם הנבדק אם מעוניים בהדמיית עורק מעל איזור הלב אז יש להניח את ה- </a:t>
            </a:r>
            <a:r>
              <a:rPr lang="en-US" sz="1400" dirty="0" err="1" smtClean="0"/>
              <a:t>Presaturation</a:t>
            </a:r>
            <a:r>
              <a:rPr lang="he-IL" sz="1400" dirty="0" smtClean="0"/>
              <a:t> מעל החתכים וכשהעורק הנבדק מתחת ללב מניחים אותו מתחת לחתכים על מנת לבטל את הסיגנל מהוורידים ואם מעוניינים דווקא בהדמיית הוורידים אז מניחים אותו הפוך בשביל לבטל את הסיגנל מהעורקים ואם מעוניינים בהדמיית עורקים וורידים יחד אז לא משתמשים ב- </a:t>
            </a:r>
            <a:r>
              <a:rPr lang="en-US" sz="1400" dirty="0" err="1" smtClean="0"/>
              <a:t>Presaturaton</a:t>
            </a:r>
            <a:endParaRPr kumimoji="0" lang="he-IL" sz="140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7">
            <a:hlinkClick r:id="rId2"/>
          </p:cNvPr>
          <p:cNvPicPr>
            <a:picLocks noChangeAspect="1" noChangeArrowheads="1"/>
          </p:cNvPicPr>
          <p:nvPr/>
        </p:nvPicPr>
        <p:blipFill>
          <a:blip r:embed="rId3" cstate="print"/>
          <a:srcRect/>
          <a:stretch>
            <a:fillRect/>
          </a:stretch>
        </p:blipFill>
        <p:spPr bwMode="auto">
          <a:xfrm>
            <a:off x="251520" y="1124744"/>
            <a:ext cx="1601738" cy="1791725"/>
          </a:xfrm>
          <a:prstGeom prst="rect">
            <a:avLst/>
          </a:prstGeom>
          <a:noFill/>
          <a:ln w="9525">
            <a:noFill/>
            <a:miter lim="800000"/>
            <a:headEnd/>
            <a:tailEnd/>
          </a:ln>
        </p:spPr>
      </p:pic>
      <p:pic>
        <p:nvPicPr>
          <p:cNvPr id="182274" name="Picture 2">
            <a:hlinkClick r:id="rId2"/>
          </p:cNvPr>
          <p:cNvPicPr>
            <a:picLocks noChangeAspect="1" noChangeArrowheads="1"/>
          </p:cNvPicPr>
          <p:nvPr/>
        </p:nvPicPr>
        <p:blipFill>
          <a:blip r:embed="rId4" cstate="print"/>
          <a:srcRect/>
          <a:stretch>
            <a:fillRect/>
          </a:stretch>
        </p:blipFill>
        <p:spPr bwMode="auto">
          <a:xfrm>
            <a:off x="1979712" y="1340768"/>
            <a:ext cx="7042726" cy="1393701"/>
          </a:xfrm>
          <a:prstGeom prst="rect">
            <a:avLst/>
          </a:prstGeom>
          <a:noFill/>
          <a:ln w="9525">
            <a:noFill/>
            <a:miter lim="800000"/>
            <a:headEnd/>
            <a:tailEnd/>
          </a:ln>
        </p:spPr>
      </p:pic>
      <p:sp>
        <p:nvSpPr>
          <p:cNvPr id="5" name="TextBox 4"/>
          <p:cNvSpPr txBox="1"/>
          <p:nvPr/>
        </p:nvSpPr>
        <p:spPr>
          <a:xfrm>
            <a:off x="3275856" y="116632"/>
            <a:ext cx="2808312" cy="369332"/>
          </a:xfrm>
          <a:prstGeom prst="rect">
            <a:avLst/>
          </a:prstGeom>
          <a:noFill/>
        </p:spPr>
        <p:txBody>
          <a:bodyPr wrap="square" rtlCol="1">
            <a:spAutoFit/>
          </a:bodyPr>
          <a:lstStyle/>
          <a:p>
            <a:r>
              <a:rPr lang="en-US" dirty="0" smtClean="0"/>
              <a:t>Time Of Flight ( TOF )</a:t>
            </a:r>
            <a:endParaRPr lang="he-IL" dirty="0"/>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1" name="Rectangle 1"/>
          <p:cNvSpPr>
            <a:spLocks noChangeArrowheads="1"/>
          </p:cNvSpPr>
          <p:nvPr/>
        </p:nvSpPr>
        <p:spPr bwMode="auto">
          <a:xfrm>
            <a:off x="683568" y="5471418"/>
            <a:ext cx="7596336"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כיום הולך וגובר השימוש  בטכניקות עם חומר ניגוד </a:t>
            </a:r>
            <a:r>
              <a:rPr kumimoji="0" lang="en-US" sz="14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CE-MRA</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יותר מאשר טכניקות ללא חומר ניגוד </a:t>
            </a:r>
            <a:r>
              <a:rPr kumimoji="0" lang="en-US" sz="14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NCE-MRA</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 יתרונות ה-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CE-MRA</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ביחס לטכניקות אחרות כגון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TOF</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ו-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PC</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כוללים זמן רכישה קצר יותר והפחתה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בארטיפקטים</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שנגרמים כתוצאה מזרימה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ופולסציה</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כדי להשיג פאזה עורקית בלי האדרה ורידית יש צורך בסריקה מהירה וניתן לעשות זאת ע"י שימוש ברצפי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גרדיאנט</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אקו עם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Parallel Imaging</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ושיטות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ספיציפיות</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למילוי שטח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K</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endPar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endParaRPr>
          </a:p>
          <a:p>
            <a:pPr lvl="0" eaLnBrk="0" fontAlgn="base" hangingPunct="0">
              <a:spcBef>
                <a:spcPct val="0"/>
              </a:spcBef>
              <a:spcAft>
                <a:spcPct val="0"/>
              </a:spcAft>
            </a:pPr>
            <a:r>
              <a:rPr lang="he-IL" sz="1400" dirty="0" smtClean="0"/>
              <a:t>ישנן שלוש אופציות עיקריות לביצוע </a:t>
            </a:r>
            <a:r>
              <a:rPr lang="he-IL" sz="1400" dirty="0" err="1" smtClean="0"/>
              <a:t>אנגיוגרפיה</a:t>
            </a:r>
            <a:r>
              <a:rPr lang="he-IL" sz="1400" dirty="0" smtClean="0"/>
              <a:t> עם חומר ניגוד </a:t>
            </a:r>
            <a:r>
              <a:rPr lang="en-US" sz="1400" b="1" dirty="0" smtClean="0"/>
              <a:t>Test Bolus </a:t>
            </a:r>
            <a:r>
              <a:rPr lang="en-US" sz="1400" dirty="0" smtClean="0"/>
              <a:t>:</a:t>
            </a:r>
            <a:r>
              <a:rPr lang="he-IL" sz="1400" dirty="0" smtClean="0"/>
              <a:t> </a:t>
            </a:r>
            <a:r>
              <a:rPr lang="en-US" sz="1400" dirty="0" smtClean="0"/>
              <a:t> </a:t>
            </a:r>
            <a:r>
              <a:rPr lang="he-IL" sz="1400" dirty="0" smtClean="0"/>
              <a:t>, </a:t>
            </a:r>
            <a:r>
              <a:rPr lang="en-US" sz="1400" b="1" dirty="0" smtClean="0"/>
              <a:t>Care Bolus</a:t>
            </a:r>
            <a:r>
              <a:rPr lang="he-IL" sz="1400" b="1" dirty="0" smtClean="0"/>
              <a:t> </a:t>
            </a:r>
            <a:r>
              <a:rPr lang="he-IL" sz="1400" dirty="0" smtClean="0"/>
              <a:t>, </a:t>
            </a:r>
            <a:r>
              <a:rPr lang="en-US" sz="1400" b="1" dirty="0" smtClean="0"/>
              <a:t>Twist</a:t>
            </a:r>
            <a:r>
              <a:rPr lang="he-IL" sz="1400" dirty="0" smtClean="0"/>
              <a:t> .</a:t>
            </a:r>
            <a:endParaRPr kumimoji="0" lang="he-IL" sz="1400" i="0" u="none" strike="noStrike" cap="none" normalizeH="0" baseline="0" dirty="0" smtClean="0">
              <a:ln>
                <a:noFill/>
              </a:ln>
              <a:solidFill>
                <a:schemeClr val="tx1"/>
              </a:solidFill>
              <a:effectLst/>
              <a:latin typeface="Arial" pitchFamily="34" charset="0"/>
              <a:cs typeface="Arial" pitchFamily="34" charset="0"/>
            </a:endParaRPr>
          </a:p>
        </p:txBody>
      </p:sp>
      <p:pic>
        <p:nvPicPr>
          <p:cNvPr id="184322" name="Picture 2">
            <a:hlinkClick r:id="rId2"/>
          </p:cNvPr>
          <p:cNvPicPr>
            <a:picLocks noChangeAspect="1" noChangeArrowheads="1"/>
          </p:cNvPicPr>
          <p:nvPr/>
        </p:nvPicPr>
        <p:blipFill>
          <a:blip r:embed="rId3" cstate="print"/>
          <a:srcRect/>
          <a:stretch>
            <a:fillRect/>
          </a:stretch>
        </p:blipFill>
        <p:spPr bwMode="auto">
          <a:xfrm>
            <a:off x="0" y="2852936"/>
            <a:ext cx="1349163" cy="1957785"/>
          </a:xfrm>
          <a:prstGeom prst="rect">
            <a:avLst/>
          </a:prstGeom>
          <a:noFill/>
          <a:ln w="9525">
            <a:noFill/>
            <a:miter lim="800000"/>
            <a:headEnd/>
            <a:tailEnd/>
          </a:ln>
        </p:spPr>
      </p:pic>
      <p:pic>
        <p:nvPicPr>
          <p:cNvPr id="184323" name="Picture 3">
            <a:hlinkClick r:id="rId2"/>
          </p:cNvPr>
          <p:cNvPicPr>
            <a:picLocks noChangeAspect="1" noChangeArrowheads="1"/>
          </p:cNvPicPr>
          <p:nvPr/>
        </p:nvPicPr>
        <p:blipFill>
          <a:blip r:embed="rId4" cstate="print"/>
          <a:srcRect/>
          <a:stretch>
            <a:fillRect/>
          </a:stretch>
        </p:blipFill>
        <p:spPr bwMode="auto">
          <a:xfrm>
            <a:off x="1403648" y="2852936"/>
            <a:ext cx="1296144" cy="1909185"/>
          </a:xfrm>
          <a:prstGeom prst="rect">
            <a:avLst/>
          </a:prstGeom>
          <a:noFill/>
          <a:ln w="9525">
            <a:noFill/>
            <a:miter lim="800000"/>
            <a:headEnd/>
            <a:tailEnd/>
          </a:ln>
        </p:spPr>
      </p:pic>
      <p:pic>
        <p:nvPicPr>
          <p:cNvPr id="184324" name="Picture 4">
            <a:hlinkClick r:id="rId2"/>
          </p:cNvPr>
          <p:cNvPicPr>
            <a:picLocks noChangeAspect="1" noChangeArrowheads="1"/>
          </p:cNvPicPr>
          <p:nvPr/>
        </p:nvPicPr>
        <p:blipFill>
          <a:blip r:embed="rId5" cstate="print"/>
          <a:srcRect/>
          <a:stretch>
            <a:fillRect/>
          </a:stretch>
        </p:blipFill>
        <p:spPr bwMode="auto">
          <a:xfrm>
            <a:off x="2771800" y="2852936"/>
            <a:ext cx="1296144" cy="1915155"/>
          </a:xfrm>
          <a:prstGeom prst="rect">
            <a:avLst/>
          </a:prstGeom>
          <a:noFill/>
          <a:ln w="9525">
            <a:noFill/>
            <a:miter lim="800000"/>
            <a:headEnd/>
            <a:tailEnd/>
          </a:ln>
        </p:spPr>
      </p:pic>
      <p:pic>
        <p:nvPicPr>
          <p:cNvPr id="184325" name="Picture 5">
            <a:hlinkClick r:id="rId2"/>
          </p:cNvPr>
          <p:cNvPicPr>
            <a:picLocks noChangeAspect="1" noChangeArrowheads="1"/>
          </p:cNvPicPr>
          <p:nvPr/>
        </p:nvPicPr>
        <p:blipFill>
          <a:blip r:embed="rId6" cstate="print"/>
          <a:srcRect/>
          <a:stretch>
            <a:fillRect/>
          </a:stretch>
        </p:blipFill>
        <p:spPr bwMode="auto">
          <a:xfrm>
            <a:off x="4139952" y="2852936"/>
            <a:ext cx="1274266" cy="1867410"/>
          </a:xfrm>
          <a:prstGeom prst="rect">
            <a:avLst/>
          </a:prstGeom>
          <a:noFill/>
          <a:ln w="9525">
            <a:noFill/>
            <a:miter lim="800000"/>
            <a:headEnd/>
            <a:tailEnd/>
          </a:ln>
        </p:spPr>
      </p:pic>
      <p:pic>
        <p:nvPicPr>
          <p:cNvPr id="184326" name="Picture 6">
            <a:hlinkClick r:id="rId2"/>
          </p:cNvPr>
          <p:cNvPicPr>
            <a:picLocks noChangeAspect="1" noChangeArrowheads="1"/>
          </p:cNvPicPr>
          <p:nvPr/>
        </p:nvPicPr>
        <p:blipFill>
          <a:blip r:embed="rId7" cstate="print"/>
          <a:srcRect/>
          <a:stretch>
            <a:fillRect/>
          </a:stretch>
        </p:blipFill>
        <p:spPr bwMode="auto">
          <a:xfrm>
            <a:off x="5436096" y="2852936"/>
            <a:ext cx="1250454" cy="1847518"/>
          </a:xfrm>
          <a:prstGeom prst="rect">
            <a:avLst/>
          </a:prstGeom>
          <a:noFill/>
          <a:ln w="9525">
            <a:noFill/>
            <a:miter lim="800000"/>
            <a:headEnd/>
            <a:tailEnd/>
          </a:ln>
        </p:spPr>
      </p:pic>
      <p:pic>
        <p:nvPicPr>
          <p:cNvPr id="184327" name="Picture 7">
            <a:hlinkClick r:id="rId2"/>
          </p:cNvPr>
          <p:cNvPicPr>
            <a:picLocks noChangeAspect="1" noChangeArrowheads="1"/>
          </p:cNvPicPr>
          <p:nvPr/>
        </p:nvPicPr>
        <p:blipFill>
          <a:blip r:embed="rId8" cstate="print"/>
          <a:srcRect/>
          <a:stretch>
            <a:fillRect/>
          </a:stretch>
        </p:blipFill>
        <p:spPr bwMode="auto">
          <a:xfrm>
            <a:off x="6732240" y="2924944"/>
            <a:ext cx="1173683" cy="1738005"/>
          </a:xfrm>
          <a:prstGeom prst="rect">
            <a:avLst/>
          </a:prstGeom>
          <a:noFill/>
          <a:ln w="9525">
            <a:noFill/>
            <a:miter lim="800000"/>
            <a:headEnd/>
            <a:tailEnd/>
          </a:ln>
        </p:spPr>
      </p:pic>
      <p:pic>
        <p:nvPicPr>
          <p:cNvPr id="184328" name="Picture 8">
            <a:hlinkClick r:id="rId2"/>
          </p:cNvPr>
          <p:cNvPicPr>
            <a:picLocks noChangeAspect="1" noChangeArrowheads="1"/>
          </p:cNvPicPr>
          <p:nvPr/>
        </p:nvPicPr>
        <p:blipFill>
          <a:blip r:embed="rId9" cstate="print"/>
          <a:srcRect/>
          <a:stretch>
            <a:fillRect/>
          </a:stretch>
        </p:blipFill>
        <p:spPr bwMode="auto">
          <a:xfrm>
            <a:off x="7956376" y="2996952"/>
            <a:ext cx="1082625" cy="1630103"/>
          </a:xfrm>
          <a:prstGeom prst="rect">
            <a:avLst/>
          </a:prstGeom>
          <a:noFill/>
          <a:ln w="9525">
            <a:noFill/>
            <a:miter lim="800000"/>
            <a:headEnd/>
            <a:tailEnd/>
          </a:ln>
        </p:spPr>
      </p:pic>
      <p:pic>
        <p:nvPicPr>
          <p:cNvPr id="184329" name="Picture 9">
            <a:hlinkClick r:id="rId10"/>
          </p:cNvPr>
          <p:cNvPicPr>
            <a:picLocks noChangeAspect="1" noChangeArrowheads="1"/>
          </p:cNvPicPr>
          <p:nvPr/>
        </p:nvPicPr>
        <p:blipFill>
          <a:blip r:embed="rId11" cstate="print"/>
          <a:srcRect/>
          <a:stretch>
            <a:fillRect/>
          </a:stretch>
        </p:blipFill>
        <p:spPr bwMode="auto">
          <a:xfrm>
            <a:off x="2843808" y="980728"/>
            <a:ext cx="1656184" cy="1851852"/>
          </a:xfrm>
          <a:prstGeom prst="rect">
            <a:avLst/>
          </a:prstGeom>
          <a:noFill/>
          <a:ln w="9525">
            <a:noFill/>
            <a:miter lim="800000"/>
            <a:headEnd/>
            <a:tailEnd/>
          </a:ln>
        </p:spPr>
      </p:pic>
      <p:pic>
        <p:nvPicPr>
          <p:cNvPr id="184330" name="Picture 10">
            <a:hlinkClick r:id="rId10"/>
          </p:cNvPr>
          <p:cNvPicPr>
            <a:picLocks noChangeAspect="1" noChangeArrowheads="1"/>
          </p:cNvPicPr>
          <p:nvPr/>
        </p:nvPicPr>
        <p:blipFill>
          <a:blip r:embed="rId12" cstate="print"/>
          <a:srcRect/>
          <a:stretch>
            <a:fillRect/>
          </a:stretch>
        </p:blipFill>
        <p:spPr bwMode="auto">
          <a:xfrm>
            <a:off x="4499992" y="971006"/>
            <a:ext cx="1649900" cy="1872672"/>
          </a:xfrm>
          <a:prstGeom prst="rect">
            <a:avLst/>
          </a:prstGeom>
          <a:noFill/>
          <a:ln w="9525">
            <a:noFill/>
            <a:miter lim="800000"/>
            <a:headEnd/>
            <a:tailEnd/>
          </a:ln>
        </p:spPr>
      </p:pic>
      <p:pic>
        <p:nvPicPr>
          <p:cNvPr id="184331" name="Picture 11">
            <a:hlinkClick r:id="rId13"/>
          </p:cNvPr>
          <p:cNvPicPr>
            <a:picLocks noChangeAspect="1" noChangeArrowheads="1"/>
          </p:cNvPicPr>
          <p:nvPr/>
        </p:nvPicPr>
        <p:blipFill>
          <a:blip r:embed="rId14" cstate="print"/>
          <a:srcRect/>
          <a:stretch>
            <a:fillRect/>
          </a:stretch>
        </p:blipFill>
        <p:spPr bwMode="auto">
          <a:xfrm>
            <a:off x="467544" y="908720"/>
            <a:ext cx="1838325" cy="1771650"/>
          </a:xfrm>
          <a:prstGeom prst="rect">
            <a:avLst/>
          </a:prstGeom>
          <a:noFill/>
          <a:ln w="9525">
            <a:noFill/>
            <a:miter lim="800000"/>
            <a:headEnd/>
            <a:tailEnd/>
          </a:ln>
        </p:spPr>
      </p:pic>
      <p:pic>
        <p:nvPicPr>
          <p:cNvPr id="184332" name="Picture 12">
            <a:hlinkClick r:id="rId15"/>
          </p:cNvPr>
          <p:cNvPicPr>
            <a:picLocks noChangeAspect="1" noChangeArrowheads="1"/>
          </p:cNvPicPr>
          <p:nvPr/>
        </p:nvPicPr>
        <p:blipFill>
          <a:blip r:embed="rId16" cstate="print"/>
          <a:srcRect/>
          <a:stretch>
            <a:fillRect/>
          </a:stretch>
        </p:blipFill>
        <p:spPr bwMode="auto">
          <a:xfrm>
            <a:off x="6228184" y="1340768"/>
            <a:ext cx="2776537" cy="1333500"/>
          </a:xfrm>
          <a:prstGeom prst="rect">
            <a:avLst/>
          </a:prstGeom>
          <a:noFill/>
          <a:ln w="9525">
            <a:noFill/>
            <a:miter lim="800000"/>
            <a:headEnd/>
            <a:tailEnd/>
          </a:ln>
        </p:spPr>
      </p:pic>
      <p:sp>
        <p:nvSpPr>
          <p:cNvPr id="14" name="מלבן 13"/>
          <p:cNvSpPr/>
          <p:nvPr/>
        </p:nvSpPr>
        <p:spPr>
          <a:xfrm>
            <a:off x="755576" y="548680"/>
            <a:ext cx="1192891" cy="369332"/>
          </a:xfrm>
          <a:prstGeom prst="rect">
            <a:avLst/>
          </a:prstGeom>
        </p:spPr>
        <p:txBody>
          <a:bodyPr wrap="none">
            <a:spAutoFit/>
          </a:bodyPr>
          <a:lstStyle/>
          <a:p>
            <a:r>
              <a:rPr lang="en-US" b="1" dirty="0" smtClean="0"/>
              <a:t>Test Bolus </a:t>
            </a:r>
            <a:endParaRPr lang="he-IL" dirty="0"/>
          </a:p>
        </p:txBody>
      </p:sp>
      <p:sp>
        <p:nvSpPr>
          <p:cNvPr id="15" name="מלבן 14"/>
          <p:cNvSpPr/>
          <p:nvPr/>
        </p:nvSpPr>
        <p:spPr>
          <a:xfrm>
            <a:off x="7236296" y="980728"/>
            <a:ext cx="1256113" cy="369332"/>
          </a:xfrm>
          <a:prstGeom prst="rect">
            <a:avLst/>
          </a:prstGeom>
        </p:spPr>
        <p:txBody>
          <a:bodyPr wrap="none">
            <a:spAutoFit/>
          </a:bodyPr>
          <a:lstStyle/>
          <a:p>
            <a:r>
              <a:rPr lang="en-US" b="1" dirty="0" smtClean="0"/>
              <a:t>Care Bolus</a:t>
            </a:r>
            <a:r>
              <a:rPr lang="he-IL" b="1" dirty="0" smtClean="0"/>
              <a:t> </a:t>
            </a:r>
            <a:endParaRPr lang="he-IL" dirty="0"/>
          </a:p>
        </p:txBody>
      </p:sp>
      <p:sp>
        <p:nvSpPr>
          <p:cNvPr id="16" name="מלבן 15"/>
          <p:cNvSpPr/>
          <p:nvPr/>
        </p:nvSpPr>
        <p:spPr>
          <a:xfrm>
            <a:off x="4499992" y="4725144"/>
            <a:ext cx="688329" cy="369332"/>
          </a:xfrm>
          <a:prstGeom prst="rect">
            <a:avLst/>
          </a:prstGeom>
        </p:spPr>
        <p:txBody>
          <a:bodyPr wrap="none">
            <a:spAutoFit/>
          </a:bodyPr>
          <a:lstStyle/>
          <a:p>
            <a:r>
              <a:rPr lang="en-US" b="1" dirty="0" smtClean="0"/>
              <a:t>Twist</a:t>
            </a:r>
            <a:endParaRPr lang="he-IL" dirty="0"/>
          </a:p>
        </p:txBody>
      </p:sp>
      <p:sp>
        <p:nvSpPr>
          <p:cNvPr id="17" name="TextBox 16"/>
          <p:cNvSpPr txBox="1"/>
          <p:nvPr/>
        </p:nvSpPr>
        <p:spPr>
          <a:xfrm>
            <a:off x="4067944" y="0"/>
            <a:ext cx="2016224" cy="369332"/>
          </a:xfrm>
          <a:prstGeom prst="rect">
            <a:avLst/>
          </a:prstGeom>
          <a:noFill/>
        </p:spPr>
        <p:txBody>
          <a:bodyPr wrap="square" rtlCol="1">
            <a:spAutoFit/>
          </a:bodyPr>
          <a:lstStyle/>
          <a:p>
            <a:r>
              <a:rPr lang="en-US" dirty="0" smtClean="0"/>
              <a:t>MRA</a:t>
            </a:r>
            <a:r>
              <a:rPr lang="he-IL" dirty="0" smtClean="0"/>
              <a:t> עם חומר ניגוד</a:t>
            </a:r>
            <a:endParaRPr lang="he-IL" dirty="0"/>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5508104" y="1178895"/>
            <a:ext cx="3635896" cy="18158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הדמיה בשקלול דיפוזיה מבוססת על עקרון של תנועה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בראונית</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של מולקולות המים , תנועה אקראית מיקרוסקופית של פרוטוני מולקולות המים .</a:t>
            </a:r>
            <a:r>
              <a:rPr lang="he-IL" sz="1400" dirty="0" smtClean="0"/>
              <a:t> הדיפוזיה של מולקולות המים בגוף יכולה להיות חופשית לנוע לכל הכיוונים ( איזוטרופית ) כמו בנוזל ה- </a:t>
            </a:r>
            <a:r>
              <a:rPr lang="en-US" sz="1400" dirty="0" smtClean="0"/>
              <a:t>CSF</a:t>
            </a:r>
            <a:r>
              <a:rPr lang="he-IL" sz="1400" dirty="0" smtClean="0"/>
              <a:t> , או מוגבלת בכיוון מסוים ( אנאיזוטרופית ) כמו באקסונים .</a:t>
            </a:r>
            <a:endParaRPr lang="en-US" sz="1400" dirty="0" smtClean="0"/>
          </a:p>
          <a:p>
            <a:pPr marL="0" marR="0" lvl="0" indent="0" algn="r" defTabSz="914400" rtl="1" eaLnBrk="1" fontAlgn="base" latinLnBrk="0" hangingPunct="1">
              <a:lnSpc>
                <a:spcPct val="100000"/>
              </a:lnSpc>
              <a:spcBef>
                <a:spcPct val="0"/>
              </a:spcBef>
              <a:spcAft>
                <a:spcPct val="0"/>
              </a:spcAft>
              <a:buClrTx/>
              <a:buSzTx/>
              <a:buFontTx/>
              <a:buNone/>
              <a:tabLst/>
            </a:pPr>
            <a:endParaRPr kumimoji="0" lang="he-IL"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מלבן 2"/>
          <p:cNvSpPr/>
          <p:nvPr/>
        </p:nvSpPr>
        <p:spPr>
          <a:xfrm>
            <a:off x="2987824" y="0"/>
            <a:ext cx="2795060" cy="369332"/>
          </a:xfrm>
          <a:prstGeom prst="rect">
            <a:avLst/>
          </a:prstGeom>
        </p:spPr>
        <p:txBody>
          <a:bodyPr wrap="none">
            <a:spAutoFit/>
          </a:bodyPr>
          <a:lstStyle/>
          <a:p>
            <a:r>
              <a:rPr lang="en-US" dirty="0" smtClean="0"/>
              <a:t>diffusion-weighted imaging </a:t>
            </a:r>
            <a:endParaRPr lang="he-IL" dirty="0"/>
          </a:p>
        </p:txBody>
      </p:sp>
      <p:pic>
        <p:nvPicPr>
          <p:cNvPr id="4" name="Picture 2">
            <a:hlinkClick r:id="rId2"/>
          </p:cNvPr>
          <p:cNvPicPr>
            <a:picLocks noChangeAspect="1" noChangeArrowheads="1"/>
          </p:cNvPicPr>
          <p:nvPr/>
        </p:nvPicPr>
        <p:blipFill>
          <a:blip r:embed="rId3" cstate="print"/>
          <a:srcRect/>
          <a:stretch>
            <a:fillRect/>
          </a:stretch>
        </p:blipFill>
        <p:spPr bwMode="auto">
          <a:xfrm>
            <a:off x="1763688" y="476672"/>
            <a:ext cx="3768849" cy="2707913"/>
          </a:xfrm>
          <a:prstGeom prst="rect">
            <a:avLst/>
          </a:prstGeom>
          <a:noFill/>
          <a:ln w="9525">
            <a:noFill/>
            <a:miter lim="800000"/>
            <a:headEnd/>
            <a:tailEnd/>
          </a:ln>
        </p:spPr>
      </p:pic>
      <p:sp>
        <p:nvSpPr>
          <p:cNvPr id="1026" name="Rectangle 2"/>
          <p:cNvSpPr>
            <a:spLocks noChangeArrowheads="1"/>
          </p:cNvSpPr>
          <p:nvPr/>
        </p:nvSpPr>
        <p:spPr bwMode="auto">
          <a:xfrm>
            <a:off x="6012160" y="4545415"/>
            <a:ext cx="2880320" cy="16004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הדיפוזיה היא סמן  לבריאות הרקמה</a:t>
            </a:r>
          </a:p>
          <a:p>
            <a:pPr marL="0" marR="0" lvl="0" indent="0" algn="r" defTabSz="914400" rtl="1" eaLnBrk="1" fontAlgn="base" latinLnBrk="0" hangingPunct="1">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 בריאה או פתולוגית ) ישנם כמה גורמים להגבלת דיפוזיה : הגדלה בנפח התא כמו בבצקת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ציטוטוקסית</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כמו באוטם , הגדלה במספר התאים כמו בגידול , עלייה בצמיגות הנוזל החוץ תאי כמו באבצס .</a:t>
            </a:r>
            <a:endParaRPr kumimoji="0" lang="he-IL"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 name="Picture 4">
            <a:hlinkClick r:id="rId2"/>
          </p:cNvPr>
          <p:cNvPicPr>
            <a:picLocks noChangeAspect="1" noChangeArrowheads="1"/>
          </p:cNvPicPr>
          <p:nvPr/>
        </p:nvPicPr>
        <p:blipFill>
          <a:blip r:embed="rId4" cstate="print"/>
          <a:srcRect/>
          <a:stretch>
            <a:fillRect/>
          </a:stretch>
        </p:blipFill>
        <p:spPr bwMode="auto">
          <a:xfrm>
            <a:off x="1835696" y="3551238"/>
            <a:ext cx="3990975" cy="3305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6" name="Picture 2">
            <a:hlinkClick r:id="rId2"/>
          </p:cNvPr>
          <p:cNvPicPr>
            <a:picLocks noChangeAspect="1" noChangeArrowheads="1"/>
          </p:cNvPicPr>
          <p:nvPr/>
        </p:nvPicPr>
        <p:blipFill>
          <a:blip r:embed="rId3" cstate="print"/>
          <a:srcRect/>
          <a:stretch>
            <a:fillRect/>
          </a:stretch>
        </p:blipFill>
        <p:spPr bwMode="auto">
          <a:xfrm>
            <a:off x="179512" y="188640"/>
            <a:ext cx="4381500" cy="2981325"/>
          </a:xfrm>
          <a:prstGeom prst="rect">
            <a:avLst/>
          </a:prstGeom>
          <a:noFill/>
          <a:ln w="9525">
            <a:noFill/>
            <a:miter lim="800000"/>
            <a:headEnd/>
            <a:tailEnd/>
          </a:ln>
        </p:spPr>
      </p:pic>
      <p:sp>
        <p:nvSpPr>
          <p:cNvPr id="3" name="TextBox 2"/>
          <p:cNvSpPr txBox="1"/>
          <p:nvPr/>
        </p:nvSpPr>
        <p:spPr>
          <a:xfrm>
            <a:off x="4785421" y="3717032"/>
            <a:ext cx="4356992" cy="2031325"/>
          </a:xfrm>
          <a:prstGeom prst="rect">
            <a:avLst/>
          </a:prstGeom>
          <a:noFill/>
        </p:spPr>
        <p:txBody>
          <a:bodyPr wrap="square" rtlCol="1">
            <a:spAutoFit/>
          </a:bodyPr>
          <a:lstStyle/>
          <a:p>
            <a:r>
              <a:rPr lang="he-IL" sz="1400" dirty="0" smtClean="0"/>
              <a:t>המטרה מרצפי הדיפוזיה היא השגת תמונות עם קונטרסט שמושפע מההבדלים בניידות מולקולות המים וזה נעשה ע"י הפעלת שני </a:t>
            </a:r>
            <a:r>
              <a:rPr lang="he-IL" sz="1400" dirty="0" err="1" smtClean="0"/>
              <a:t>גרדיאנטים</a:t>
            </a:r>
            <a:r>
              <a:rPr lang="he-IL" sz="1400" dirty="0" smtClean="0"/>
              <a:t> נוספים לרצף – בדרך כלל רצף מסוג </a:t>
            </a:r>
            <a:r>
              <a:rPr lang="en-US" sz="1400" dirty="0" smtClean="0"/>
              <a:t>SE-EPI (Spin Echo-Echo Planar Imaging </a:t>
            </a:r>
            <a:r>
              <a:rPr lang="he-IL" sz="1400" dirty="0" smtClean="0"/>
              <a:t> </a:t>
            </a:r>
          </a:p>
          <a:p>
            <a:endParaRPr lang="he-IL" sz="1400" dirty="0" smtClean="0"/>
          </a:p>
          <a:p>
            <a:r>
              <a:rPr lang="he-IL" sz="1400" dirty="0" smtClean="0"/>
              <a:t>שיטת </a:t>
            </a:r>
            <a:r>
              <a:rPr lang="en-US" sz="1400" dirty="0" smtClean="0"/>
              <a:t>Echo Planar</a:t>
            </a:r>
            <a:r>
              <a:rPr lang="he-IL" sz="1400" dirty="0" smtClean="0"/>
              <a:t> מתבצעת ע"י שימוש ברצף פולס שבו האקואים מושגים ע"י </a:t>
            </a:r>
            <a:r>
              <a:rPr lang="en-US" sz="1400" dirty="0" err="1" smtClean="0"/>
              <a:t>Rephasing</a:t>
            </a:r>
            <a:r>
              <a:rPr lang="en-US" sz="1400" dirty="0" smtClean="0"/>
              <a:t> Gradient</a:t>
            </a:r>
            <a:r>
              <a:rPr lang="he-IL" sz="1400" dirty="0" smtClean="0"/>
              <a:t> במקום פולסי 180 כמו </a:t>
            </a:r>
            <a:r>
              <a:rPr lang="en-US" sz="1400" dirty="0" smtClean="0"/>
              <a:t>HASTE</a:t>
            </a:r>
            <a:r>
              <a:rPr lang="he-IL" sz="1400" dirty="0" smtClean="0"/>
              <a:t> וזה מושג ע"י </a:t>
            </a:r>
            <a:r>
              <a:rPr lang="he-IL" sz="1400" dirty="0" err="1" smtClean="0"/>
              <a:t>גרדיאנט</a:t>
            </a:r>
            <a:r>
              <a:rPr lang="he-IL" sz="1400" dirty="0" smtClean="0"/>
              <a:t> מקודד התדירות</a:t>
            </a:r>
          </a:p>
          <a:p>
            <a:endParaRPr lang="he-IL" sz="1400" dirty="0"/>
          </a:p>
        </p:txBody>
      </p:sp>
      <p:pic>
        <p:nvPicPr>
          <p:cNvPr id="1026" name="Picture 2">
            <a:hlinkClick r:id="rId4"/>
          </p:cNvPr>
          <p:cNvPicPr>
            <a:picLocks noChangeAspect="1" noChangeArrowheads="1"/>
          </p:cNvPicPr>
          <p:nvPr/>
        </p:nvPicPr>
        <p:blipFill>
          <a:blip r:embed="rId5" cstate="print"/>
          <a:srcRect/>
          <a:stretch>
            <a:fillRect/>
          </a:stretch>
        </p:blipFill>
        <p:spPr bwMode="auto">
          <a:xfrm>
            <a:off x="5076056" y="116632"/>
            <a:ext cx="3895725" cy="3457575"/>
          </a:xfrm>
          <a:prstGeom prst="rect">
            <a:avLst/>
          </a:prstGeom>
          <a:noFill/>
          <a:ln w="9525">
            <a:noFill/>
            <a:miter lim="800000"/>
            <a:headEnd/>
            <a:tailEnd/>
          </a:ln>
        </p:spPr>
      </p:pic>
      <p:pic>
        <p:nvPicPr>
          <p:cNvPr id="10241" name="Picture 1">
            <a:hlinkClick r:id="rId6"/>
          </p:cNvPr>
          <p:cNvPicPr>
            <a:picLocks noChangeAspect="1" noChangeArrowheads="1"/>
          </p:cNvPicPr>
          <p:nvPr/>
        </p:nvPicPr>
        <p:blipFill>
          <a:blip r:embed="rId7" cstate="print"/>
          <a:srcRect/>
          <a:stretch>
            <a:fillRect/>
          </a:stretch>
        </p:blipFill>
        <p:spPr bwMode="auto">
          <a:xfrm>
            <a:off x="179512" y="3216463"/>
            <a:ext cx="4464496" cy="338437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p:cNvSpPr/>
          <p:nvPr/>
        </p:nvSpPr>
        <p:spPr>
          <a:xfrm>
            <a:off x="539552" y="3140968"/>
            <a:ext cx="8136904" cy="2031325"/>
          </a:xfrm>
          <a:prstGeom prst="rect">
            <a:avLst/>
          </a:prstGeom>
        </p:spPr>
        <p:txBody>
          <a:bodyPr wrap="square">
            <a:spAutoFit/>
          </a:bodyPr>
          <a:lstStyle/>
          <a:p>
            <a:r>
              <a:rPr lang="he-IL" dirty="0" smtClean="0"/>
              <a:t>תהודה היא מצב שבו מתרחשת העברת אנרגיה ממערכת אחת לאחרת באמצעות תנודות . התהודה מתרחשת כאשר שתי המערכות מתנודדות באותה תדירות .</a:t>
            </a:r>
          </a:p>
          <a:p>
            <a:r>
              <a:rPr lang="he-IL" dirty="0" smtClean="0"/>
              <a:t>דוגמה פשוטה לתהודה אפשר לראות כאשר מנדנדים נדנדה. נניח שהנדנדה חוזרת לאותו מקום מדי שלוש שניות. במקרה זה זמן המחזור הטבעי של הנדנדה הוא שלוש שניות, אם דוחפים את הנדנדה, אפילו באורח קל, מדי שלוש שניות (ותמיד באותו כיוון), תצטבר השפעת הדחיפה והיא עשויה להגדיל מאוד את מהירות הנדנדה ואת משרעת התנודה שלה. זוהי תהודה.</a:t>
            </a:r>
            <a:endParaRPr lang="en-US" dirty="0"/>
          </a:p>
        </p:txBody>
      </p:sp>
      <p:pic>
        <p:nvPicPr>
          <p:cNvPr id="3" name="Picture 5">
            <a:hlinkClick r:id="rId2"/>
          </p:cNvPr>
          <p:cNvPicPr>
            <a:picLocks noChangeAspect="1" noChangeArrowheads="1"/>
          </p:cNvPicPr>
          <p:nvPr/>
        </p:nvPicPr>
        <p:blipFill>
          <a:blip r:embed="rId3" cstate="print"/>
          <a:srcRect/>
          <a:stretch>
            <a:fillRect/>
          </a:stretch>
        </p:blipFill>
        <p:spPr bwMode="auto">
          <a:xfrm>
            <a:off x="395536" y="332656"/>
            <a:ext cx="2543175" cy="2638425"/>
          </a:xfrm>
          <a:prstGeom prst="rect">
            <a:avLst/>
          </a:prstGeom>
          <a:noFill/>
          <a:ln w="9525">
            <a:noFill/>
            <a:miter lim="800000"/>
            <a:headEnd/>
            <a:tailEnd/>
          </a:ln>
        </p:spPr>
      </p:pic>
      <p:pic>
        <p:nvPicPr>
          <p:cNvPr id="4" name="Picture 4">
            <a:hlinkClick r:id="rId2"/>
          </p:cNvPr>
          <p:cNvPicPr>
            <a:picLocks noChangeAspect="1" noChangeArrowheads="1"/>
          </p:cNvPicPr>
          <p:nvPr/>
        </p:nvPicPr>
        <p:blipFill>
          <a:blip r:embed="rId4" cstate="print"/>
          <a:srcRect/>
          <a:stretch>
            <a:fillRect/>
          </a:stretch>
        </p:blipFill>
        <p:spPr bwMode="auto">
          <a:xfrm>
            <a:off x="3563888" y="0"/>
            <a:ext cx="2171700" cy="2952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hlinkClick r:id="rId2"/>
          </p:cNvPr>
          <p:cNvPicPr>
            <a:picLocks noChangeAspect="1" noChangeArrowheads="1"/>
          </p:cNvPicPr>
          <p:nvPr/>
        </p:nvPicPr>
        <p:blipFill>
          <a:blip r:embed="rId3" cstate="print"/>
          <a:srcRect/>
          <a:stretch>
            <a:fillRect/>
          </a:stretch>
        </p:blipFill>
        <p:spPr bwMode="auto">
          <a:xfrm>
            <a:off x="6156176" y="260648"/>
            <a:ext cx="2686844" cy="1628002"/>
          </a:xfrm>
          <a:prstGeom prst="rect">
            <a:avLst/>
          </a:prstGeom>
          <a:noFill/>
          <a:ln w="9525">
            <a:noFill/>
            <a:miter lim="800000"/>
            <a:headEnd/>
            <a:tailEnd/>
          </a:ln>
        </p:spPr>
      </p:pic>
      <p:sp>
        <p:nvSpPr>
          <p:cNvPr id="3" name="TextBox 2"/>
          <p:cNvSpPr txBox="1"/>
          <p:nvPr/>
        </p:nvSpPr>
        <p:spPr>
          <a:xfrm>
            <a:off x="6372200" y="1916832"/>
            <a:ext cx="2160240" cy="461665"/>
          </a:xfrm>
          <a:prstGeom prst="rect">
            <a:avLst/>
          </a:prstGeom>
          <a:noFill/>
        </p:spPr>
        <p:txBody>
          <a:bodyPr wrap="square" rtlCol="1">
            <a:spAutoFit/>
          </a:bodyPr>
          <a:lstStyle/>
          <a:p>
            <a:r>
              <a:rPr lang="he-IL" sz="1200" dirty="0" smtClean="0"/>
              <a:t>מיד אחרי פולס </a:t>
            </a:r>
            <a:r>
              <a:rPr lang="en-US" sz="1200" dirty="0" smtClean="0"/>
              <a:t>RF</a:t>
            </a:r>
            <a:r>
              <a:rPr lang="he-IL" sz="1200" dirty="0" smtClean="0"/>
              <a:t> הספינים נמצאים באותה פאזה</a:t>
            </a:r>
            <a:endParaRPr lang="he-IL" sz="1200" dirty="0"/>
          </a:p>
        </p:txBody>
      </p:sp>
      <p:pic>
        <p:nvPicPr>
          <p:cNvPr id="4" name="Picture 4">
            <a:hlinkClick r:id="rId2"/>
          </p:cNvPr>
          <p:cNvPicPr>
            <a:picLocks noChangeAspect="1" noChangeArrowheads="1"/>
          </p:cNvPicPr>
          <p:nvPr/>
        </p:nvPicPr>
        <p:blipFill>
          <a:blip r:embed="rId4" cstate="print"/>
          <a:srcRect/>
          <a:stretch>
            <a:fillRect/>
          </a:stretch>
        </p:blipFill>
        <p:spPr bwMode="auto">
          <a:xfrm>
            <a:off x="3347864" y="260648"/>
            <a:ext cx="2777902" cy="1663572"/>
          </a:xfrm>
          <a:prstGeom prst="rect">
            <a:avLst/>
          </a:prstGeom>
          <a:noFill/>
          <a:ln w="9525">
            <a:noFill/>
            <a:miter lim="800000"/>
            <a:headEnd/>
            <a:tailEnd/>
          </a:ln>
        </p:spPr>
      </p:pic>
      <p:sp>
        <p:nvSpPr>
          <p:cNvPr id="5" name="TextBox 4"/>
          <p:cNvSpPr txBox="1"/>
          <p:nvPr/>
        </p:nvSpPr>
        <p:spPr>
          <a:xfrm>
            <a:off x="3347864" y="1916832"/>
            <a:ext cx="2736304" cy="461665"/>
          </a:xfrm>
          <a:prstGeom prst="rect">
            <a:avLst/>
          </a:prstGeom>
          <a:noFill/>
        </p:spPr>
        <p:txBody>
          <a:bodyPr wrap="square" rtlCol="1">
            <a:spAutoFit/>
          </a:bodyPr>
          <a:lstStyle/>
          <a:p>
            <a:r>
              <a:rPr lang="he-IL" sz="1200" dirty="0" smtClean="0"/>
              <a:t>אחרי הפעלת </a:t>
            </a:r>
            <a:r>
              <a:rPr lang="he-IL" sz="1200" dirty="0" err="1" smtClean="0"/>
              <a:t>הגרדיאנט</a:t>
            </a:r>
            <a:r>
              <a:rPr lang="he-IL" sz="1200" dirty="0" smtClean="0"/>
              <a:t> הראשון  ספינים בצד אחד יהפכו למהירים יותר מהצד השני</a:t>
            </a:r>
            <a:endParaRPr lang="he-IL" sz="1200" dirty="0"/>
          </a:p>
        </p:txBody>
      </p:sp>
      <p:pic>
        <p:nvPicPr>
          <p:cNvPr id="6" name="Picture 5">
            <a:hlinkClick r:id="rId2"/>
          </p:cNvPr>
          <p:cNvPicPr>
            <a:picLocks noChangeAspect="1" noChangeArrowheads="1"/>
          </p:cNvPicPr>
          <p:nvPr/>
        </p:nvPicPr>
        <p:blipFill>
          <a:blip r:embed="rId5" cstate="print"/>
          <a:srcRect/>
          <a:stretch>
            <a:fillRect/>
          </a:stretch>
        </p:blipFill>
        <p:spPr bwMode="auto">
          <a:xfrm>
            <a:off x="323528" y="260648"/>
            <a:ext cx="2952328" cy="1750997"/>
          </a:xfrm>
          <a:prstGeom prst="rect">
            <a:avLst/>
          </a:prstGeom>
          <a:noFill/>
          <a:ln w="9525">
            <a:noFill/>
            <a:miter lim="800000"/>
            <a:headEnd/>
            <a:tailEnd/>
          </a:ln>
        </p:spPr>
      </p:pic>
      <p:sp>
        <p:nvSpPr>
          <p:cNvPr id="7" name="מלבן 6"/>
          <p:cNvSpPr/>
          <p:nvPr/>
        </p:nvSpPr>
        <p:spPr>
          <a:xfrm>
            <a:off x="251520" y="1988840"/>
            <a:ext cx="2676291" cy="461665"/>
          </a:xfrm>
          <a:prstGeom prst="rect">
            <a:avLst/>
          </a:prstGeom>
        </p:spPr>
        <p:txBody>
          <a:bodyPr wrap="square">
            <a:spAutoFit/>
          </a:bodyPr>
          <a:lstStyle/>
          <a:p>
            <a:r>
              <a:rPr lang="he-IL" sz="1200" dirty="0" smtClean="0"/>
              <a:t>ואחרי שמכבים אותו הספינים חוזרים לאותה תדירות אבל עם הבדל פאזה</a:t>
            </a:r>
            <a:endParaRPr lang="he-IL" sz="1200" dirty="0"/>
          </a:p>
        </p:txBody>
      </p:sp>
      <p:pic>
        <p:nvPicPr>
          <p:cNvPr id="8" name="Picture 6">
            <a:hlinkClick r:id="rId2"/>
          </p:cNvPr>
          <p:cNvPicPr>
            <a:picLocks noChangeAspect="1" noChangeArrowheads="1"/>
          </p:cNvPicPr>
          <p:nvPr/>
        </p:nvPicPr>
        <p:blipFill>
          <a:blip r:embed="rId6" cstate="print"/>
          <a:srcRect/>
          <a:stretch>
            <a:fillRect/>
          </a:stretch>
        </p:blipFill>
        <p:spPr bwMode="auto">
          <a:xfrm>
            <a:off x="6300192" y="2636912"/>
            <a:ext cx="2726085" cy="1623429"/>
          </a:xfrm>
          <a:prstGeom prst="rect">
            <a:avLst/>
          </a:prstGeom>
          <a:noFill/>
          <a:ln w="9525">
            <a:noFill/>
            <a:miter lim="800000"/>
            <a:headEnd/>
            <a:tailEnd/>
          </a:ln>
        </p:spPr>
      </p:pic>
      <p:sp>
        <p:nvSpPr>
          <p:cNvPr id="9" name="TextBox 8"/>
          <p:cNvSpPr txBox="1"/>
          <p:nvPr/>
        </p:nvSpPr>
        <p:spPr>
          <a:xfrm>
            <a:off x="6444208" y="4365104"/>
            <a:ext cx="2304256" cy="461665"/>
          </a:xfrm>
          <a:prstGeom prst="rect">
            <a:avLst/>
          </a:prstGeom>
          <a:noFill/>
        </p:spPr>
        <p:txBody>
          <a:bodyPr wrap="square" rtlCol="1">
            <a:spAutoFit/>
          </a:bodyPr>
          <a:lstStyle/>
          <a:p>
            <a:r>
              <a:rPr lang="he-IL" sz="1200" dirty="0" smtClean="0"/>
              <a:t>כשמפעילים </a:t>
            </a:r>
            <a:r>
              <a:rPr lang="he-IL" sz="1200" dirty="0" err="1" smtClean="0"/>
              <a:t>גרדיאנט</a:t>
            </a:r>
            <a:r>
              <a:rPr lang="he-IL" sz="1200" dirty="0" smtClean="0"/>
              <a:t> הפוך האיטיים הופכים למהירים וההפך</a:t>
            </a:r>
            <a:endParaRPr lang="he-IL" sz="1200" dirty="0"/>
          </a:p>
        </p:txBody>
      </p:sp>
      <p:pic>
        <p:nvPicPr>
          <p:cNvPr id="10" name="Picture 7">
            <a:hlinkClick r:id="rId2"/>
          </p:cNvPr>
          <p:cNvPicPr>
            <a:picLocks noChangeAspect="1" noChangeArrowheads="1"/>
          </p:cNvPicPr>
          <p:nvPr/>
        </p:nvPicPr>
        <p:blipFill>
          <a:blip r:embed="rId7" cstate="print"/>
          <a:srcRect/>
          <a:stretch>
            <a:fillRect/>
          </a:stretch>
        </p:blipFill>
        <p:spPr bwMode="auto">
          <a:xfrm>
            <a:off x="3131840" y="2636912"/>
            <a:ext cx="2952328" cy="1723823"/>
          </a:xfrm>
          <a:prstGeom prst="rect">
            <a:avLst/>
          </a:prstGeom>
          <a:noFill/>
          <a:ln w="9525">
            <a:noFill/>
            <a:miter lim="800000"/>
            <a:headEnd/>
            <a:tailEnd/>
          </a:ln>
        </p:spPr>
      </p:pic>
      <p:sp>
        <p:nvSpPr>
          <p:cNvPr id="11" name="TextBox 10"/>
          <p:cNvSpPr txBox="1"/>
          <p:nvPr/>
        </p:nvSpPr>
        <p:spPr>
          <a:xfrm>
            <a:off x="2987824" y="4365104"/>
            <a:ext cx="3240360" cy="461665"/>
          </a:xfrm>
          <a:prstGeom prst="rect">
            <a:avLst/>
          </a:prstGeom>
          <a:noFill/>
        </p:spPr>
        <p:txBody>
          <a:bodyPr wrap="square" rtlCol="1">
            <a:spAutoFit/>
          </a:bodyPr>
          <a:lstStyle/>
          <a:p>
            <a:r>
              <a:rPr lang="he-IL" sz="1200" dirty="0" smtClean="0"/>
              <a:t>מולקולות המים שלא נעות אחרי כיבוי </a:t>
            </a:r>
            <a:r>
              <a:rPr lang="he-IL" sz="1200" dirty="0" err="1" smtClean="0"/>
              <a:t>הגרדיאנט</a:t>
            </a:r>
            <a:r>
              <a:rPr lang="he-IL" sz="1200" dirty="0" smtClean="0"/>
              <a:t> ההפוך נכנסות לפאזה מחדש ומייצרות סיגנל חזק</a:t>
            </a:r>
            <a:endParaRPr lang="he-IL" sz="1200" dirty="0"/>
          </a:p>
        </p:txBody>
      </p:sp>
      <p:pic>
        <p:nvPicPr>
          <p:cNvPr id="12" name="Picture 8">
            <a:hlinkClick r:id="rId2"/>
          </p:cNvPr>
          <p:cNvPicPr>
            <a:picLocks noChangeAspect="1" noChangeArrowheads="1"/>
          </p:cNvPicPr>
          <p:nvPr/>
        </p:nvPicPr>
        <p:blipFill>
          <a:blip r:embed="rId8" cstate="print"/>
          <a:srcRect/>
          <a:stretch>
            <a:fillRect/>
          </a:stretch>
        </p:blipFill>
        <p:spPr bwMode="auto">
          <a:xfrm>
            <a:off x="179512" y="2636912"/>
            <a:ext cx="2771800" cy="1698252"/>
          </a:xfrm>
          <a:prstGeom prst="rect">
            <a:avLst/>
          </a:prstGeom>
          <a:noFill/>
          <a:ln w="9525">
            <a:noFill/>
            <a:miter lim="800000"/>
            <a:headEnd/>
            <a:tailEnd/>
          </a:ln>
        </p:spPr>
      </p:pic>
      <p:sp>
        <p:nvSpPr>
          <p:cNvPr id="13" name="TextBox 12"/>
          <p:cNvSpPr txBox="1"/>
          <p:nvPr/>
        </p:nvSpPr>
        <p:spPr>
          <a:xfrm>
            <a:off x="0" y="4365104"/>
            <a:ext cx="2987824" cy="646331"/>
          </a:xfrm>
          <a:prstGeom prst="rect">
            <a:avLst/>
          </a:prstGeom>
          <a:noFill/>
        </p:spPr>
        <p:txBody>
          <a:bodyPr wrap="square" rtlCol="1">
            <a:spAutoFit/>
          </a:bodyPr>
          <a:lstStyle/>
          <a:p>
            <a:r>
              <a:rPr lang="he-IL" sz="1200" dirty="0" smtClean="0"/>
              <a:t>מולקולות המים הנעות ישנו מיקום לפני הפעלת </a:t>
            </a:r>
            <a:r>
              <a:rPr lang="he-IL" sz="1200" dirty="0" err="1" smtClean="0"/>
              <a:t>הגרדיאנט</a:t>
            </a:r>
            <a:r>
              <a:rPr lang="he-IL" sz="1200" dirty="0" smtClean="0"/>
              <a:t> ההפוך ולא יכנסו לפאזה ולא ייצרו סיגנל או ייצרו סיגנל חלש</a:t>
            </a:r>
            <a:endParaRPr lang="he-IL" sz="1200" dirty="0"/>
          </a:p>
        </p:txBody>
      </p:sp>
      <p:pic>
        <p:nvPicPr>
          <p:cNvPr id="14" name="Picture 4">
            <a:hlinkClick r:id="rId9"/>
          </p:cNvPr>
          <p:cNvPicPr>
            <a:picLocks noChangeAspect="1" noChangeArrowheads="1"/>
          </p:cNvPicPr>
          <p:nvPr/>
        </p:nvPicPr>
        <p:blipFill>
          <a:blip r:embed="rId10" cstate="print"/>
          <a:srcRect/>
          <a:stretch>
            <a:fillRect/>
          </a:stretch>
        </p:blipFill>
        <p:spPr bwMode="auto">
          <a:xfrm>
            <a:off x="2987824" y="5003718"/>
            <a:ext cx="3024336" cy="1852695"/>
          </a:xfrm>
          <a:prstGeom prst="rect">
            <a:avLst/>
          </a:prstGeom>
          <a:noFill/>
          <a:ln w="9525">
            <a:noFill/>
            <a:miter lim="800000"/>
            <a:headEnd/>
            <a:tailEnd/>
          </a:ln>
        </p:spPr>
      </p:pic>
      <p:sp>
        <p:nvSpPr>
          <p:cNvPr id="15" name="TextBox 14"/>
          <p:cNvSpPr txBox="1"/>
          <p:nvPr/>
        </p:nvSpPr>
        <p:spPr>
          <a:xfrm>
            <a:off x="8388424" y="0"/>
            <a:ext cx="360040" cy="276999"/>
          </a:xfrm>
          <a:prstGeom prst="rect">
            <a:avLst/>
          </a:prstGeom>
          <a:noFill/>
        </p:spPr>
        <p:txBody>
          <a:bodyPr wrap="square" rtlCol="1">
            <a:spAutoFit/>
          </a:bodyPr>
          <a:lstStyle/>
          <a:p>
            <a:r>
              <a:rPr lang="he-IL" sz="1200" dirty="0" smtClean="0"/>
              <a:t>א</a:t>
            </a:r>
            <a:endParaRPr lang="he-IL" sz="1200" dirty="0"/>
          </a:p>
        </p:txBody>
      </p:sp>
      <p:sp>
        <p:nvSpPr>
          <p:cNvPr id="16" name="TextBox 15"/>
          <p:cNvSpPr txBox="1"/>
          <p:nvPr/>
        </p:nvSpPr>
        <p:spPr>
          <a:xfrm>
            <a:off x="5508104" y="0"/>
            <a:ext cx="360040" cy="307777"/>
          </a:xfrm>
          <a:prstGeom prst="rect">
            <a:avLst/>
          </a:prstGeom>
          <a:noFill/>
        </p:spPr>
        <p:txBody>
          <a:bodyPr wrap="square" rtlCol="1">
            <a:spAutoFit/>
          </a:bodyPr>
          <a:lstStyle/>
          <a:p>
            <a:r>
              <a:rPr lang="he-IL" sz="1400" dirty="0" smtClean="0"/>
              <a:t>ב</a:t>
            </a:r>
            <a:endParaRPr lang="he-IL" sz="1400" dirty="0"/>
          </a:p>
        </p:txBody>
      </p:sp>
      <p:sp>
        <p:nvSpPr>
          <p:cNvPr id="17" name="TextBox 16"/>
          <p:cNvSpPr txBox="1"/>
          <p:nvPr/>
        </p:nvSpPr>
        <p:spPr>
          <a:xfrm>
            <a:off x="2771800" y="0"/>
            <a:ext cx="360040" cy="307777"/>
          </a:xfrm>
          <a:prstGeom prst="rect">
            <a:avLst/>
          </a:prstGeom>
          <a:noFill/>
        </p:spPr>
        <p:txBody>
          <a:bodyPr wrap="square" rtlCol="1">
            <a:spAutoFit/>
          </a:bodyPr>
          <a:lstStyle/>
          <a:p>
            <a:r>
              <a:rPr lang="he-IL" sz="1400" dirty="0" smtClean="0"/>
              <a:t>ג</a:t>
            </a:r>
            <a:endParaRPr lang="he-IL" sz="1400" dirty="0"/>
          </a:p>
        </p:txBody>
      </p:sp>
      <p:sp>
        <p:nvSpPr>
          <p:cNvPr id="18" name="TextBox 17"/>
          <p:cNvSpPr txBox="1"/>
          <p:nvPr/>
        </p:nvSpPr>
        <p:spPr>
          <a:xfrm>
            <a:off x="8782373" y="2348880"/>
            <a:ext cx="360040" cy="307777"/>
          </a:xfrm>
          <a:prstGeom prst="rect">
            <a:avLst/>
          </a:prstGeom>
          <a:noFill/>
        </p:spPr>
        <p:txBody>
          <a:bodyPr wrap="square" rtlCol="1">
            <a:spAutoFit/>
          </a:bodyPr>
          <a:lstStyle/>
          <a:p>
            <a:r>
              <a:rPr lang="he-IL" sz="1400" dirty="0" smtClean="0"/>
              <a:t>ד</a:t>
            </a:r>
            <a:endParaRPr lang="he-IL" sz="1400" dirty="0"/>
          </a:p>
        </p:txBody>
      </p:sp>
      <p:sp>
        <p:nvSpPr>
          <p:cNvPr id="19" name="TextBox 18"/>
          <p:cNvSpPr txBox="1"/>
          <p:nvPr/>
        </p:nvSpPr>
        <p:spPr>
          <a:xfrm>
            <a:off x="5724128" y="2348880"/>
            <a:ext cx="360040" cy="307777"/>
          </a:xfrm>
          <a:prstGeom prst="rect">
            <a:avLst/>
          </a:prstGeom>
          <a:noFill/>
        </p:spPr>
        <p:txBody>
          <a:bodyPr wrap="square" rtlCol="1">
            <a:spAutoFit/>
          </a:bodyPr>
          <a:lstStyle/>
          <a:p>
            <a:r>
              <a:rPr lang="he-IL" sz="1400" dirty="0" smtClean="0"/>
              <a:t>ה</a:t>
            </a:r>
            <a:endParaRPr lang="he-IL" sz="1400" dirty="0"/>
          </a:p>
        </p:txBody>
      </p:sp>
      <p:sp>
        <p:nvSpPr>
          <p:cNvPr id="20" name="TextBox 19"/>
          <p:cNvSpPr txBox="1"/>
          <p:nvPr/>
        </p:nvSpPr>
        <p:spPr>
          <a:xfrm>
            <a:off x="2699792" y="2348880"/>
            <a:ext cx="360040" cy="307777"/>
          </a:xfrm>
          <a:prstGeom prst="rect">
            <a:avLst/>
          </a:prstGeom>
          <a:noFill/>
        </p:spPr>
        <p:txBody>
          <a:bodyPr wrap="square" rtlCol="1">
            <a:spAutoFit/>
          </a:bodyPr>
          <a:lstStyle/>
          <a:p>
            <a:r>
              <a:rPr lang="he-IL" sz="1400" dirty="0" smtClean="0"/>
              <a:t>ו</a:t>
            </a:r>
            <a:endParaRPr lang="he-IL" sz="1400" dirty="0"/>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hlinkClick r:id="rId2"/>
          </p:cNvPr>
          <p:cNvPicPr>
            <a:picLocks noChangeAspect="1" noChangeArrowheads="1"/>
          </p:cNvPicPr>
          <p:nvPr/>
        </p:nvPicPr>
        <p:blipFill>
          <a:blip r:embed="rId3" cstate="print"/>
          <a:srcRect/>
          <a:stretch>
            <a:fillRect/>
          </a:stretch>
        </p:blipFill>
        <p:spPr bwMode="auto">
          <a:xfrm>
            <a:off x="467544" y="332656"/>
            <a:ext cx="4210050" cy="1752600"/>
          </a:xfrm>
          <a:prstGeom prst="rect">
            <a:avLst/>
          </a:prstGeom>
          <a:noFill/>
          <a:ln w="9525">
            <a:noFill/>
            <a:miter lim="800000"/>
            <a:headEnd/>
            <a:tailEnd/>
          </a:ln>
        </p:spPr>
      </p:pic>
      <p:pic>
        <p:nvPicPr>
          <p:cNvPr id="3" name="Picture 2">
            <a:hlinkClick r:id="rId4"/>
          </p:cNvPr>
          <p:cNvPicPr>
            <a:picLocks noChangeAspect="1" noChangeArrowheads="1"/>
          </p:cNvPicPr>
          <p:nvPr/>
        </p:nvPicPr>
        <p:blipFill>
          <a:blip r:embed="rId5" cstate="print"/>
          <a:srcRect/>
          <a:stretch>
            <a:fillRect/>
          </a:stretch>
        </p:blipFill>
        <p:spPr bwMode="auto">
          <a:xfrm>
            <a:off x="4788024" y="116632"/>
            <a:ext cx="3528392" cy="1974345"/>
          </a:xfrm>
          <a:prstGeom prst="rect">
            <a:avLst/>
          </a:prstGeom>
          <a:noFill/>
          <a:ln w="9525">
            <a:noFill/>
            <a:miter lim="800000"/>
            <a:headEnd/>
            <a:tailEnd/>
          </a:ln>
        </p:spPr>
      </p:pic>
      <p:pic>
        <p:nvPicPr>
          <p:cNvPr id="4" name="Picture 4">
            <a:hlinkClick r:id="rId2"/>
          </p:cNvPr>
          <p:cNvPicPr>
            <a:picLocks noChangeAspect="1" noChangeArrowheads="1"/>
          </p:cNvPicPr>
          <p:nvPr/>
        </p:nvPicPr>
        <p:blipFill>
          <a:blip r:embed="rId6" cstate="print"/>
          <a:srcRect/>
          <a:stretch>
            <a:fillRect/>
          </a:stretch>
        </p:blipFill>
        <p:spPr bwMode="auto">
          <a:xfrm>
            <a:off x="395536" y="2204864"/>
            <a:ext cx="4457700" cy="3200400"/>
          </a:xfrm>
          <a:prstGeom prst="rect">
            <a:avLst/>
          </a:prstGeom>
          <a:noFill/>
          <a:ln w="9525">
            <a:noFill/>
            <a:miter lim="800000"/>
            <a:headEnd/>
            <a:tailEnd/>
          </a:ln>
        </p:spPr>
      </p:pic>
      <p:pic>
        <p:nvPicPr>
          <p:cNvPr id="5" name="Picture 6">
            <a:hlinkClick r:id="rId2"/>
          </p:cNvPr>
          <p:cNvPicPr>
            <a:picLocks noChangeAspect="1" noChangeArrowheads="1"/>
          </p:cNvPicPr>
          <p:nvPr/>
        </p:nvPicPr>
        <p:blipFill>
          <a:blip r:embed="rId7" cstate="print"/>
          <a:srcRect/>
          <a:stretch>
            <a:fillRect/>
          </a:stretch>
        </p:blipFill>
        <p:spPr bwMode="auto">
          <a:xfrm>
            <a:off x="4932040" y="2204864"/>
            <a:ext cx="4067175" cy="3067050"/>
          </a:xfrm>
          <a:prstGeom prst="rect">
            <a:avLst/>
          </a:prstGeom>
          <a:noFill/>
          <a:ln w="9525">
            <a:noFill/>
            <a:miter lim="800000"/>
            <a:headEnd/>
            <a:tailEnd/>
          </a:ln>
        </p:spPr>
      </p:pic>
      <p:sp>
        <p:nvSpPr>
          <p:cNvPr id="6" name="TextBox 5"/>
          <p:cNvSpPr txBox="1"/>
          <p:nvPr/>
        </p:nvSpPr>
        <p:spPr>
          <a:xfrm>
            <a:off x="2411760" y="5661248"/>
            <a:ext cx="5400600" cy="738664"/>
          </a:xfrm>
          <a:prstGeom prst="rect">
            <a:avLst/>
          </a:prstGeom>
          <a:noFill/>
        </p:spPr>
        <p:txBody>
          <a:bodyPr wrap="square" rtlCol="1">
            <a:spAutoFit/>
          </a:bodyPr>
          <a:lstStyle/>
          <a:p>
            <a:r>
              <a:rPr lang="he-IL" sz="1400" dirty="0" smtClean="0"/>
              <a:t>ברצף הדיפוזיה הסיגנל עומד ביחס הפוך לתנועתיות מולקולות המים , ככל שהן נעות מהר ככל שהסיגנל חלש יותר ולכן הסיגנל החזק בתמונת הדיפוזיה בדרך כלל כתוצאה מדיפוזיה מוגבלת </a:t>
            </a:r>
            <a:r>
              <a:rPr lang="en-US" sz="1400" dirty="0" smtClean="0"/>
              <a:t> Restricted Diffusion</a:t>
            </a:r>
            <a:endParaRPr lang="he-IL" sz="1400" dirty="0"/>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hlinkClick r:id="rId2"/>
          </p:cNvPr>
          <p:cNvPicPr>
            <a:picLocks noChangeAspect="1" noChangeArrowheads="1"/>
          </p:cNvPicPr>
          <p:nvPr/>
        </p:nvPicPr>
        <p:blipFill>
          <a:blip r:embed="rId3" cstate="print"/>
          <a:srcRect/>
          <a:stretch>
            <a:fillRect/>
          </a:stretch>
        </p:blipFill>
        <p:spPr bwMode="auto">
          <a:xfrm>
            <a:off x="5364088" y="188640"/>
            <a:ext cx="2664296" cy="3107550"/>
          </a:xfrm>
          <a:prstGeom prst="rect">
            <a:avLst/>
          </a:prstGeom>
          <a:noFill/>
          <a:ln w="9525">
            <a:noFill/>
            <a:miter lim="800000"/>
            <a:headEnd/>
            <a:tailEnd/>
          </a:ln>
        </p:spPr>
      </p:pic>
      <p:sp>
        <p:nvSpPr>
          <p:cNvPr id="3" name="TextBox 2"/>
          <p:cNvSpPr txBox="1"/>
          <p:nvPr/>
        </p:nvSpPr>
        <p:spPr>
          <a:xfrm>
            <a:off x="1187624" y="3284984"/>
            <a:ext cx="7128792" cy="523220"/>
          </a:xfrm>
          <a:prstGeom prst="rect">
            <a:avLst/>
          </a:prstGeom>
          <a:noFill/>
        </p:spPr>
        <p:txBody>
          <a:bodyPr wrap="square" rtlCol="1">
            <a:spAutoFit/>
          </a:bodyPr>
          <a:lstStyle/>
          <a:p>
            <a:r>
              <a:rPr lang="he-IL" sz="1400" dirty="0" smtClean="0"/>
              <a:t>יש לזכור </a:t>
            </a:r>
            <a:r>
              <a:rPr lang="he-IL" sz="1400" dirty="0" err="1" smtClean="0"/>
              <a:t>שהווקסל</a:t>
            </a:r>
            <a:r>
              <a:rPr lang="he-IL" sz="1400" dirty="0" smtClean="0"/>
              <a:t> הוא תלת מימדי והרגישות של רצף זה היא בכיוון </a:t>
            </a:r>
            <a:r>
              <a:rPr lang="he-IL" sz="1400" dirty="0" err="1" smtClean="0"/>
              <a:t>הגרדיאנט</a:t>
            </a:r>
            <a:r>
              <a:rPr lang="he-IL" sz="1400" dirty="0" smtClean="0"/>
              <a:t>  לכן יש להפעיל את </a:t>
            </a:r>
            <a:r>
              <a:rPr lang="he-IL" sz="1400" dirty="0" err="1" smtClean="0"/>
              <a:t>הגרדיאנטים</a:t>
            </a:r>
            <a:r>
              <a:rPr lang="he-IL" sz="1400" dirty="0" smtClean="0"/>
              <a:t> לפחות בשלושה כיוונים</a:t>
            </a:r>
            <a:endParaRPr lang="he-IL" sz="1400" dirty="0"/>
          </a:p>
        </p:txBody>
      </p:sp>
      <p:pic>
        <p:nvPicPr>
          <p:cNvPr id="4" name="Picture 6">
            <a:hlinkClick r:id="rId4"/>
          </p:cNvPr>
          <p:cNvPicPr>
            <a:picLocks noChangeAspect="1" noChangeArrowheads="1"/>
          </p:cNvPicPr>
          <p:nvPr/>
        </p:nvPicPr>
        <p:blipFill>
          <a:blip r:embed="rId5" cstate="print"/>
          <a:srcRect/>
          <a:stretch>
            <a:fillRect/>
          </a:stretch>
        </p:blipFill>
        <p:spPr bwMode="auto">
          <a:xfrm>
            <a:off x="1403648" y="188640"/>
            <a:ext cx="3888432" cy="3073491"/>
          </a:xfrm>
          <a:prstGeom prst="rect">
            <a:avLst/>
          </a:prstGeom>
          <a:noFill/>
          <a:ln w="9525">
            <a:noFill/>
            <a:miter lim="800000"/>
            <a:headEnd/>
            <a:tailEnd/>
          </a:ln>
        </p:spPr>
      </p:pic>
      <p:pic>
        <p:nvPicPr>
          <p:cNvPr id="5" name="Picture 2">
            <a:hlinkClick r:id="rId6"/>
          </p:cNvPr>
          <p:cNvPicPr>
            <a:picLocks noChangeAspect="1" noChangeArrowheads="1"/>
          </p:cNvPicPr>
          <p:nvPr/>
        </p:nvPicPr>
        <p:blipFill>
          <a:blip r:embed="rId7" cstate="print"/>
          <a:srcRect/>
          <a:stretch>
            <a:fillRect/>
          </a:stretch>
        </p:blipFill>
        <p:spPr bwMode="auto">
          <a:xfrm>
            <a:off x="0" y="4077072"/>
            <a:ext cx="4067944" cy="2233042"/>
          </a:xfrm>
          <a:prstGeom prst="rect">
            <a:avLst/>
          </a:prstGeom>
          <a:noFill/>
          <a:ln w="9525">
            <a:noFill/>
            <a:miter lim="800000"/>
            <a:headEnd/>
            <a:tailEnd/>
          </a:ln>
        </p:spPr>
      </p:pic>
      <p:sp>
        <p:nvSpPr>
          <p:cNvPr id="6" name="TextBox 5"/>
          <p:cNvSpPr txBox="1"/>
          <p:nvPr/>
        </p:nvSpPr>
        <p:spPr>
          <a:xfrm>
            <a:off x="1331640" y="6381328"/>
            <a:ext cx="7560840" cy="461665"/>
          </a:xfrm>
          <a:prstGeom prst="rect">
            <a:avLst/>
          </a:prstGeom>
          <a:noFill/>
        </p:spPr>
        <p:txBody>
          <a:bodyPr wrap="square" rtlCol="1">
            <a:spAutoFit/>
          </a:bodyPr>
          <a:lstStyle/>
          <a:p>
            <a:r>
              <a:rPr lang="he-IL" sz="1200" dirty="0" smtClean="0"/>
              <a:t>מידת שקלול הדיפוזיה של הרצף מבוטאת כ- (</a:t>
            </a:r>
            <a:r>
              <a:rPr lang="en-US" sz="1200" dirty="0" smtClean="0"/>
              <a:t> b-factor (s/mm2</a:t>
            </a:r>
            <a:r>
              <a:rPr lang="he-IL" sz="1200" dirty="0" smtClean="0"/>
              <a:t>שתלוי בעוצמת </a:t>
            </a:r>
            <a:r>
              <a:rPr lang="he-IL" sz="1200" dirty="0" err="1" smtClean="0"/>
              <a:t>הגרדיאנט</a:t>
            </a:r>
            <a:r>
              <a:rPr lang="he-IL" sz="1200" dirty="0" smtClean="0"/>
              <a:t> , משכו והזמן בין שני </a:t>
            </a:r>
            <a:r>
              <a:rPr lang="he-IL" sz="1200" dirty="0" err="1" smtClean="0"/>
              <a:t>הגרדיאנטים</a:t>
            </a:r>
            <a:endParaRPr lang="he-IL" sz="1200" dirty="0" smtClean="0"/>
          </a:p>
          <a:p>
            <a:r>
              <a:rPr lang="he-IL" sz="1200" dirty="0" smtClean="0"/>
              <a:t>ככל שה- </a:t>
            </a:r>
            <a:r>
              <a:rPr lang="en-US" sz="1200" dirty="0" smtClean="0"/>
              <a:t> b value</a:t>
            </a:r>
            <a:r>
              <a:rPr lang="he-IL" sz="1200" dirty="0" smtClean="0"/>
              <a:t>גבוה יותר הרגישות לדיפוזיה גבוהה יותר ( </a:t>
            </a:r>
            <a:r>
              <a:rPr lang="en-US" sz="1200" dirty="0" smtClean="0"/>
              <a:t>CNR</a:t>
            </a:r>
            <a:r>
              <a:rPr lang="he-IL" sz="1200" dirty="0" smtClean="0"/>
              <a:t> גבוה ) אבל </a:t>
            </a:r>
            <a:r>
              <a:rPr lang="en-US" sz="1200" dirty="0" smtClean="0"/>
              <a:t>SNR</a:t>
            </a:r>
            <a:r>
              <a:rPr lang="he-IL" sz="1200" dirty="0" smtClean="0"/>
              <a:t> נמוך שצריך לפצות עליו במיצועים . </a:t>
            </a:r>
            <a:endParaRPr lang="he-IL" sz="1200" dirty="0"/>
          </a:p>
        </p:txBody>
      </p:sp>
      <p:pic>
        <p:nvPicPr>
          <p:cNvPr id="7" name="Picture 3">
            <a:hlinkClick r:id="rId8"/>
          </p:cNvPr>
          <p:cNvPicPr>
            <a:picLocks noChangeAspect="1" noChangeArrowheads="1"/>
          </p:cNvPicPr>
          <p:nvPr/>
        </p:nvPicPr>
        <p:blipFill>
          <a:blip r:embed="rId9" cstate="print"/>
          <a:srcRect/>
          <a:stretch>
            <a:fillRect/>
          </a:stretch>
        </p:blipFill>
        <p:spPr bwMode="auto">
          <a:xfrm>
            <a:off x="4067944" y="4005064"/>
            <a:ext cx="2736304" cy="2225750"/>
          </a:xfrm>
          <a:prstGeom prst="rect">
            <a:avLst/>
          </a:prstGeom>
          <a:noFill/>
          <a:ln w="9525">
            <a:noFill/>
            <a:miter lim="800000"/>
            <a:headEnd/>
            <a:tailEnd/>
          </a:ln>
        </p:spPr>
      </p:pic>
      <p:pic>
        <p:nvPicPr>
          <p:cNvPr id="8" name="Picture 3">
            <a:hlinkClick r:id="rId10"/>
          </p:cNvPr>
          <p:cNvPicPr>
            <a:picLocks noChangeAspect="1" noChangeArrowheads="1"/>
          </p:cNvPicPr>
          <p:nvPr/>
        </p:nvPicPr>
        <p:blipFill>
          <a:blip r:embed="rId11" cstate="print"/>
          <a:srcRect/>
          <a:stretch>
            <a:fillRect/>
          </a:stretch>
        </p:blipFill>
        <p:spPr bwMode="auto">
          <a:xfrm>
            <a:off x="6884344" y="4293096"/>
            <a:ext cx="2259656" cy="141657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p:cNvSpPr/>
          <p:nvPr/>
        </p:nvSpPr>
        <p:spPr>
          <a:xfrm>
            <a:off x="467544" y="2708920"/>
            <a:ext cx="8064896" cy="461665"/>
          </a:xfrm>
          <a:prstGeom prst="rect">
            <a:avLst/>
          </a:prstGeom>
        </p:spPr>
        <p:txBody>
          <a:bodyPr wrap="square">
            <a:spAutoFit/>
          </a:bodyPr>
          <a:lstStyle/>
          <a:p>
            <a:r>
              <a:rPr lang="he-IL" sz="1200" dirty="0" smtClean="0"/>
              <a:t>צריך לפחות שני </a:t>
            </a:r>
            <a:r>
              <a:rPr lang="en-US" sz="1200" dirty="0" smtClean="0"/>
              <a:t>B Value</a:t>
            </a:r>
            <a:r>
              <a:rPr lang="he-IL" sz="1200" dirty="0" smtClean="0"/>
              <a:t> הראשון עם ערך של אפס והשני בדרך כלל 1000אם כי ערכים אחרים אפשריים . </a:t>
            </a:r>
            <a:r>
              <a:rPr lang="en-US" sz="1200" dirty="0" smtClean="0"/>
              <a:t>b value 0</a:t>
            </a:r>
            <a:r>
              <a:rPr lang="he-IL" sz="1200" dirty="0" smtClean="0"/>
              <a:t> נותן תמונה בשקלול </a:t>
            </a:r>
            <a:r>
              <a:rPr lang="en-US" sz="1200" dirty="0" smtClean="0"/>
              <a:t>T2</a:t>
            </a:r>
            <a:r>
              <a:rPr lang="he-IL" sz="1200" dirty="0" smtClean="0"/>
              <a:t> . </a:t>
            </a:r>
            <a:r>
              <a:rPr lang="en-US" sz="1200" dirty="0" smtClean="0"/>
              <a:t>b value 1000</a:t>
            </a:r>
            <a:r>
              <a:rPr lang="he-IL" sz="1200" dirty="0" smtClean="0"/>
              <a:t> נותן תמונה של דיפוזיה ומשני ה- </a:t>
            </a:r>
            <a:r>
              <a:rPr lang="en-US" sz="1200" dirty="0" smtClean="0"/>
              <a:t>b Values</a:t>
            </a:r>
            <a:r>
              <a:rPr lang="he-IL" sz="1200" dirty="0" smtClean="0"/>
              <a:t> המחשב מחשב מפת ה- </a:t>
            </a:r>
            <a:r>
              <a:rPr lang="en-US" sz="1200" dirty="0" smtClean="0"/>
              <a:t>Apparent Diffusion Coefficient </a:t>
            </a:r>
            <a:r>
              <a:rPr lang="en-US" sz="1200" b="1" dirty="0" smtClean="0"/>
              <a:t>, ADC</a:t>
            </a:r>
            <a:endParaRPr lang="he-IL" sz="1200" b="1" dirty="0" smtClean="0"/>
          </a:p>
        </p:txBody>
      </p:sp>
      <p:pic>
        <p:nvPicPr>
          <p:cNvPr id="2050" name="Picture 2"/>
          <p:cNvPicPr>
            <a:picLocks noChangeAspect="1" noChangeArrowheads="1"/>
          </p:cNvPicPr>
          <p:nvPr/>
        </p:nvPicPr>
        <p:blipFill>
          <a:blip r:embed="rId2" cstate="print"/>
          <a:srcRect/>
          <a:stretch>
            <a:fillRect/>
          </a:stretch>
        </p:blipFill>
        <p:spPr bwMode="auto">
          <a:xfrm>
            <a:off x="539552" y="332656"/>
            <a:ext cx="4987891" cy="2226940"/>
          </a:xfrm>
          <a:prstGeom prst="rect">
            <a:avLst/>
          </a:prstGeom>
          <a:noFill/>
          <a:ln w="9525">
            <a:noFill/>
            <a:miter lim="800000"/>
            <a:headEnd/>
            <a:tailEnd/>
          </a:ln>
        </p:spPr>
      </p:pic>
      <p:pic>
        <p:nvPicPr>
          <p:cNvPr id="4" name="Picture 4"/>
          <p:cNvPicPr>
            <a:picLocks noChangeAspect="1" noChangeArrowheads="1"/>
          </p:cNvPicPr>
          <p:nvPr/>
        </p:nvPicPr>
        <p:blipFill>
          <a:blip r:embed="rId3" cstate="print"/>
          <a:srcRect/>
          <a:stretch>
            <a:fillRect/>
          </a:stretch>
        </p:blipFill>
        <p:spPr bwMode="auto">
          <a:xfrm>
            <a:off x="5724128" y="332656"/>
            <a:ext cx="2420441" cy="2189754"/>
          </a:xfrm>
          <a:prstGeom prst="rect">
            <a:avLst/>
          </a:prstGeom>
          <a:noFill/>
          <a:ln w="9525">
            <a:noFill/>
            <a:miter lim="800000"/>
            <a:headEnd/>
            <a:tailEnd/>
          </a:ln>
        </p:spPr>
      </p:pic>
      <p:pic>
        <p:nvPicPr>
          <p:cNvPr id="5" name="Picture 4">
            <a:hlinkClick r:id="rId4"/>
          </p:cNvPr>
          <p:cNvPicPr>
            <a:picLocks noChangeAspect="1" noChangeArrowheads="1"/>
          </p:cNvPicPr>
          <p:nvPr/>
        </p:nvPicPr>
        <p:blipFill>
          <a:blip r:embed="rId5" cstate="print"/>
          <a:srcRect/>
          <a:stretch>
            <a:fillRect/>
          </a:stretch>
        </p:blipFill>
        <p:spPr bwMode="auto">
          <a:xfrm>
            <a:off x="5292080" y="3284984"/>
            <a:ext cx="3744416" cy="3057940"/>
          </a:xfrm>
          <a:prstGeom prst="rect">
            <a:avLst/>
          </a:prstGeom>
          <a:noFill/>
          <a:ln w="9525">
            <a:noFill/>
            <a:miter lim="800000"/>
            <a:headEnd/>
            <a:tailEnd/>
          </a:ln>
        </p:spPr>
      </p:pic>
      <p:sp>
        <p:nvSpPr>
          <p:cNvPr id="6" name="מלבן 5"/>
          <p:cNvSpPr/>
          <p:nvPr/>
        </p:nvSpPr>
        <p:spPr>
          <a:xfrm>
            <a:off x="251520" y="6394748"/>
            <a:ext cx="8712968" cy="461665"/>
          </a:xfrm>
          <a:prstGeom prst="rect">
            <a:avLst/>
          </a:prstGeom>
        </p:spPr>
        <p:txBody>
          <a:bodyPr wrap="square">
            <a:spAutoFit/>
          </a:bodyPr>
          <a:lstStyle/>
          <a:p>
            <a:r>
              <a:rPr lang="he-IL" sz="1200" dirty="0" smtClean="0"/>
              <a:t>תמונת </a:t>
            </a:r>
            <a:r>
              <a:rPr lang="en-US" sz="1200" dirty="0" smtClean="0"/>
              <a:t>ADC</a:t>
            </a:r>
            <a:r>
              <a:rPr lang="he-IL" sz="1200" dirty="0" smtClean="0"/>
              <a:t> היא הפוכה מתמונת </a:t>
            </a:r>
            <a:r>
              <a:rPr lang="en-US" sz="1200" dirty="0" smtClean="0"/>
              <a:t>DWI</a:t>
            </a:r>
            <a:r>
              <a:rPr lang="he-IL" sz="1200" dirty="0" smtClean="0"/>
              <a:t> </a:t>
            </a:r>
            <a:r>
              <a:rPr lang="he-IL" sz="1200" dirty="0" err="1" smtClean="0"/>
              <a:t>איזורים</a:t>
            </a:r>
            <a:r>
              <a:rPr lang="he-IL" sz="1200" dirty="0" smtClean="0"/>
              <a:t> עם דיפוזיה מוגבלת ( בהירים בתמונת </a:t>
            </a:r>
            <a:r>
              <a:rPr lang="en-US" sz="1200" dirty="0" smtClean="0"/>
              <a:t>DWI</a:t>
            </a:r>
            <a:r>
              <a:rPr lang="he-IL" sz="1200" dirty="0" smtClean="0"/>
              <a:t> ) יופיעו שחורים ב- </a:t>
            </a:r>
            <a:r>
              <a:rPr lang="en-US" sz="1200" dirty="0" smtClean="0"/>
              <a:t>ADC</a:t>
            </a:r>
            <a:r>
              <a:rPr lang="he-IL" sz="1200" dirty="0" smtClean="0"/>
              <a:t> ואם איזור נראה בהיר בתמונת </a:t>
            </a:r>
            <a:r>
              <a:rPr lang="en-US" sz="1200" dirty="0" smtClean="0"/>
              <a:t>DWI</a:t>
            </a:r>
            <a:r>
              <a:rPr lang="he-IL" sz="1200" dirty="0" smtClean="0"/>
              <a:t> ובתמונת </a:t>
            </a:r>
            <a:r>
              <a:rPr lang="en-US" sz="1200" dirty="0" smtClean="0"/>
              <a:t>ADC </a:t>
            </a:r>
            <a:r>
              <a:rPr lang="he-IL" sz="1200" dirty="0" smtClean="0"/>
              <a:t> אז זהו </a:t>
            </a:r>
            <a:r>
              <a:rPr lang="en-US" sz="1200" dirty="0" smtClean="0"/>
              <a:t>T2 "shine-through" effect</a:t>
            </a:r>
            <a:r>
              <a:rPr lang="he-IL" sz="1200" dirty="0" smtClean="0"/>
              <a:t> כי צריך לזכור שבסופו של דבר יש בתמונת </a:t>
            </a:r>
            <a:r>
              <a:rPr lang="en-US" sz="1200" dirty="0" smtClean="0"/>
              <a:t>DWI </a:t>
            </a:r>
            <a:r>
              <a:rPr lang="he-IL" sz="1200" dirty="0" smtClean="0"/>
              <a:t> גם </a:t>
            </a:r>
            <a:r>
              <a:rPr lang="en-US" sz="1200" dirty="0" smtClean="0"/>
              <a:t>T2</a:t>
            </a:r>
            <a:r>
              <a:rPr lang="he-IL" sz="1200" dirty="0" smtClean="0"/>
              <a:t> .</a:t>
            </a:r>
            <a:endParaRPr lang="he-IL" sz="1200" dirty="0"/>
          </a:p>
        </p:txBody>
      </p:sp>
      <p:pic>
        <p:nvPicPr>
          <p:cNvPr id="2051" name="Picture 3">
            <a:hlinkClick r:id="rId6"/>
          </p:cNvPr>
          <p:cNvPicPr>
            <a:picLocks noChangeAspect="1" noChangeArrowheads="1"/>
          </p:cNvPicPr>
          <p:nvPr/>
        </p:nvPicPr>
        <p:blipFill>
          <a:blip r:embed="rId7" cstate="print"/>
          <a:srcRect/>
          <a:stretch>
            <a:fillRect/>
          </a:stretch>
        </p:blipFill>
        <p:spPr bwMode="auto">
          <a:xfrm>
            <a:off x="1763688" y="3212976"/>
            <a:ext cx="3172924" cy="1273212"/>
          </a:xfrm>
          <a:prstGeom prst="rect">
            <a:avLst/>
          </a:prstGeom>
          <a:noFill/>
          <a:ln w="9525">
            <a:noFill/>
            <a:miter lim="800000"/>
            <a:headEnd/>
            <a:tailEnd/>
          </a:ln>
        </p:spPr>
      </p:pic>
      <p:pic>
        <p:nvPicPr>
          <p:cNvPr id="8" name="Picture 2">
            <a:hlinkClick r:id="rId8"/>
          </p:cNvPr>
          <p:cNvPicPr>
            <a:picLocks noChangeAspect="1" noChangeArrowheads="1"/>
          </p:cNvPicPr>
          <p:nvPr/>
        </p:nvPicPr>
        <p:blipFill>
          <a:blip r:embed="rId9" cstate="print"/>
          <a:srcRect/>
          <a:stretch>
            <a:fillRect/>
          </a:stretch>
        </p:blipFill>
        <p:spPr bwMode="auto">
          <a:xfrm>
            <a:off x="1835696" y="4437112"/>
            <a:ext cx="2880320" cy="166484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2627784" y="332076"/>
            <a:ext cx="3888432"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Diffusion Tensor Imaging </a:t>
            </a:r>
            <a:r>
              <a:rPr kumimoji="0" lang="he-IL"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lang="he-IL" sz="2800" b="1" dirty="0" smtClean="0">
                <a:latin typeface="Calibri" pitchFamily="34" charset="0"/>
                <a:ea typeface="Calibri" pitchFamily="34" charset="0"/>
                <a:cs typeface="Arial" pitchFamily="34" charset="0"/>
              </a:rPr>
              <a:t>              </a:t>
            </a:r>
            <a:r>
              <a:rPr kumimoji="0" lang="he-IL"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en-US"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(DTI )</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מלבן 2"/>
          <p:cNvSpPr/>
          <p:nvPr/>
        </p:nvSpPr>
        <p:spPr>
          <a:xfrm>
            <a:off x="251520" y="5445224"/>
            <a:ext cx="8640960" cy="830997"/>
          </a:xfrm>
          <a:prstGeom prst="rect">
            <a:avLst/>
          </a:prstGeom>
        </p:spPr>
        <p:txBody>
          <a:bodyPr wrap="square">
            <a:spAutoFit/>
          </a:bodyPr>
          <a:lstStyle/>
          <a:p>
            <a:r>
              <a:rPr lang="he-IL" sz="1200" dirty="0" smtClean="0"/>
              <a:t>שיטת ה- </a:t>
            </a:r>
            <a:r>
              <a:rPr lang="en-US" sz="1200" dirty="0" smtClean="0"/>
              <a:t>DTI</a:t>
            </a:r>
            <a:r>
              <a:rPr lang="he-IL" sz="1200" dirty="0" smtClean="0"/>
              <a:t> מבוססת על דיפוזיה של מולקולות המים על מנת להדגים את מסלולי החומר הלבן ומיפוי מערכות הסיבים המעבירות מידע בין אזורים שונים באמצעות הפעלת </a:t>
            </a:r>
            <a:r>
              <a:rPr lang="he-IL" sz="1200" dirty="0" err="1" smtClean="0"/>
              <a:t>גרדיאנטים</a:t>
            </a:r>
            <a:r>
              <a:rPr lang="he-IL" sz="1200" dirty="0" smtClean="0"/>
              <a:t> של דיפוזיה לששה כיוונים לפחות ניתן לחשב את </a:t>
            </a:r>
            <a:r>
              <a:rPr lang="he-IL" sz="1200" dirty="0" err="1" smtClean="0"/>
              <a:t>טנזור</a:t>
            </a:r>
            <a:r>
              <a:rPr lang="he-IL" sz="1200" dirty="0" smtClean="0"/>
              <a:t> הדיפוזיה . הדיפוזיה מושפעת מהסביבה שבה מצויות מולקולות המים . בתוך ה- </a:t>
            </a:r>
            <a:r>
              <a:rPr lang="en-US" sz="1200" dirty="0" smtClean="0"/>
              <a:t>CSF</a:t>
            </a:r>
            <a:r>
              <a:rPr lang="he-IL" sz="1200" dirty="0" smtClean="0"/>
              <a:t> למשל הדיפוזיה תהיה לכל הכיוונים באותה מידה ( דיפוזיה איזוטרופית ) , לעומת זאת בתוך האקסון הדיפוזיה תהיה כיוונית , במקביל לאקסון התנועה מהירה וחופשית ובמאונך לאקסון , התנועה איטית ומוגבלת ( דיפוזיה אנאיזוטרופית ) </a:t>
            </a:r>
            <a:endParaRPr lang="he-IL" sz="1200" dirty="0"/>
          </a:p>
        </p:txBody>
      </p:sp>
      <p:pic>
        <p:nvPicPr>
          <p:cNvPr id="4" name="Content Placeholder 3">
            <a:hlinkClick r:id="rId2"/>
          </p:cNvPr>
          <p:cNvPicPr>
            <a:picLocks noChangeAspect="1"/>
          </p:cNvPicPr>
          <p:nvPr/>
        </p:nvPicPr>
        <p:blipFill>
          <a:blip r:embed="rId3" cstate="print"/>
          <a:srcRect/>
          <a:stretch>
            <a:fillRect/>
          </a:stretch>
        </p:blipFill>
        <p:spPr>
          <a:xfrm>
            <a:off x="5940152" y="3140968"/>
            <a:ext cx="2588970" cy="1023690"/>
          </a:xfrm>
          <a:prstGeom prst="rect">
            <a:avLst/>
          </a:prstGeom>
        </p:spPr>
      </p:pic>
      <p:pic>
        <p:nvPicPr>
          <p:cNvPr id="5" name="Content Placeholder 3">
            <a:hlinkClick r:id="rId2"/>
          </p:cNvPr>
          <p:cNvPicPr>
            <a:picLocks noChangeAspect="1"/>
          </p:cNvPicPr>
          <p:nvPr/>
        </p:nvPicPr>
        <p:blipFill>
          <a:blip r:embed="rId4" cstate="print"/>
          <a:srcRect l="16312" t="1285"/>
          <a:stretch>
            <a:fillRect/>
          </a:stretch>
        </p:blipFill>
        <p:spPr>
          <a:xfrm>
            <a:off x="5580112" y="1412776"/>
            <a:ext cx="3345032" cy="1442882"/>
          </a:xfrm>
          <a:prstGeom prst="rect">
            <a:avLst/>
          </a:prstGeom>
        </p:spPr>
      </p:pic>
      <p:pic>
        <p:nvPicPr>
          <p:cNvPr id="3075" name="Picture 3" descr="Principal diffusion direction map">
            <a:hlinkClick r:id="rId5"/>
          </p:cNvPr>
          <p:cNvPicPr>
            <a:picLocks noChangeAspect="1" noChangeArrowheads="1"/>
          </p:cNvPicPr>
          <p:nvPr/>
        </p:nvPicPr>
        <p:blipFill>
          <a:blip r:embed="rId6" cstate="print"/>
          <a:srcRect/>
          <a:stretch>
            <a:fillRect/>
          </a:stretch>
        </p:blipFill>
        <p:spPr bwMode="auto">
          <a:xfrm>
            <a:off x="107504" y="1628800"/>
            <a:ext cx="1771650" cy="2095501"/>
          </a:xfrm>
          <a:prstGeom prst="rect">
            <a:avLst/>
          </a:prstGeom>
          <a:noFill/>
        </p:spPr>
      </p:pic>
      <p:pic>
        <p:nvPicPr>
          <p:cNvPr id="3076" name="Picture 4">
            <a:hlinkClick r:id="rId7"/>
          </p:cNvPr>
          <p:cNvPicPr>
            <a:picLocks noChangeAspect="1" noChangeArrowheads="1"/>
          </p:cNvPicPr>
          <p:nvPr/>
        </p:nvPicPr>
        <p:blipFill>
          <a:blip r:embed="rId8" cstate="print"/>
          <a:srcRect/>
          <a:stretch>
            <a:fillRect/>
          </a:stretch>
        </p:blipFill>
        <p:spPr bwMode="auto">
          <a:xfrm>
            <a:off x="2051720" y="1484784"/>
            <a:ext cx="3296989" cy="2711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1"/>
          <p:cNvSpPr>
            <a:spLocks noChangeArrowheads="1"/>
          </p:cNvSpPr>
          <p:nvPr/>
        </p:nvSpPr>
        <p:spPr bwMode="auto">
          <a:xfrm>
            <a:off x="251520" y="4797152"/>
            <a:ext cx="8674869"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kumimoji="0" lang="he-IL"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ניתן לכמת את הכיווניות של הדיפוזיה בעזרת מדד </a:t>
            </a:r>
            <a:r>
              <a:rPr kumimoji="0" lang="en-US" sz="1200" i="0" u="none" strike="noStrike" cap="none" normalizeH="0" baseline="0" dirty="0" smtClean="0">
                <a:ln>
                  <a:noFill/>
                </a:ln>
                <a:solidFill>
                  <a:schemeClr val="tx1"/>
                </a:solidFill>
                <a:effectLst/>
                <a:latin typeface="Calibri" pitchFamily="34" charset="0"/>
                <a:ea typeface="Calibri" pitchFamily="34" charset="0"/>
                <a:cs typeface="Arial" pitchFamily="34" charset="0"/>
              </a:rPr>
              <a:t>Anisotropy Fraction </a:t>
            </a:r>
            <a:r>
              <a:rPr kumimoji="0" lang="en-US" sz="12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FA )</a:t>
            </a:r>
            <a:r>
              <a:rPr kumimoji="0" lang="he-IL"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שמתאר את </a:t>
            </a:r>
            <a:r>
              <a:rPr kumimoji="0" lang="he-IL" sz="12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ה</a:t>
            </a:r>
            <a:r>
              <a:rPr lang="he-IL" sz="1200" dirty="0" err="1" smtClean="0"/>
              <a:t>אנאיזוטרופיה</a:t>
            </a:r>
            <a:r>
              <a:rPr lang="he-IL" sz="1200" dirty="0" smtClean="0"/>
              <a:t> של תהליך הדיפוזיה .</a:t>
            </a:r>
          </a:p>
          <a:p>
            <a:pPr fontAlgn="base">
              <a:spcBef>
                <a:spcPct val="0"/>
              </a:spcBef>
              <a:spcAft>
                <a:spcPct val="0"/>
              </a:spcAft>
            </a:pPr>
            <a:r>
              <a:rPr kumimoji="0" lang="he-IL"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בעזרת מדד זה ניתן להבחין בין חומר אפור (</a:t>
            </a:r>
            <a:r>
              <a:rPr kumimoji="0" lang="en-US"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FA</a:t>
            </a:r>
            <a:r>
              <a:rPr kumimoji="0" lang="he-IL"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נמוך ) , ב </a:t>
            </a:r>
            <a:r>
              <a:rPr kumimoji="0" lang="en-US"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CSF</a:t>
            </a:r>
            <a:r>
              <a:rPr kumimoji="0" lang="he-IL"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הערך מתקרב לאפס , בחומר הלבן ( </a:t>
            </a:r>
            <a:r>
              <a:rPr kumimoji="0" lang="en-US"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FA</a:t>
            </a:r>
            <a:r>
              <a:rPr kumimoji="0" lang="he-IL"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גבוה ) מתקרב לאחד .</a:t>
            </a:r>
            <a:r>
              <a:rPr lang="he-IL" sz="1200" dirty="0" smtClean="0">
                <a:latin typeface="Calibri" pitchFamily="34" charset="0"/>
                <a:ea typeface="Calibri" pitchFamily="34" charset="0"/>
                <a:cs typeface="Arial" pitchFamily="34" charset="0"/>
              </a:rPr>
              <a:t> </a:t>
            </a:r>
            <a:r>
              <a:rPr lang="he-IL" sz="1200" dirty="0" err="1" smtClean="0">
                <a:latin typeface="Calibri" pitchFamily="34" charset="0"/>
                <a:ea typeface="Calibri" pitchFamily="34" charset="0"/>
                <a:cs typeface="Arial" pitchFamily="34" charset="0"/>
              </a:rPr>
              <a:t>בווקסלים</a:t>
            </a:r>
            <a:r>
              <a:rPr lang="he-IL" sz="1200" dirty="0" smtClean="0">
                <a:latin typeface="Calibri" pitchFamily="34" charset="0"/>
                <a:ea typeface="Calibri" pitchFamily="34" charset="0"/>
                <a:cs typeface="Arial" pitchFamily="34" charset="0"/>
              </a:rPr>
              <a:t> שבהם הדיפוזיה איזוטרופית ( תנועת המים אקראית ) , ה- </a:t>
            </a:r>
            <a:r>
              <a:rPr lang="en-US" sz="1200" dirty="0" smtClean="0">
                <a:latin typeface="Calibri" pitchFamily="34" charset="0"/>
                <a:ea typeface="Calibri" pitchFamily="34" charset="0"/>
                <a:cs typeface="Arial" pitchFamily="34" charset="0"/>
              </a:rPr>
              <a:t>FA</a:t>
            </a:r>
            <a:r>
              <a:rPr lang="he-IL" sz="1200" dirty="0" smtClean="0">
                <a:latin typeface="Calibri" pitchFamily="34" charset="0"/>
                <a:ea typeface="Calibri" pitchFamily="34" charset="0"/>
                <a:cs typeface="Arial" pitchFamily="34" charset="0"/>
              </a:rPr>
              <a:t> יהיה נמוך ויסומן בכדור , </a:t>
            </a:r>
            <a:r>
              <a:rPr lang="he-IL" sz="1200" dirty="0" err="1" smtClean="0">
                <a:latin typeface="Calibri" pitchFamily="34" charset="0"/>
                <a:ea typeface="Calibri" pitchFamily="34" charset="0"/>
                <a:cs typeface="Arial" pitchFamily="34" charset="0"/>
              </a:rPr>
              <a:t>בווקסלים</a:t>
            </a:r>
            <a:r>
              <a:rPr lang="he-IL" sz="1200" dirty="0" smtClean="0">
                <a:latin typeface="Calibri" pitchFamily="34" charset="0"/>
                <a:ea typeface="Calibri" pitchFamily="34" charset="0"/>
                <a:cs typeface="Arial" pitchFamily="34" charset="0"/>
              </a:rPr>
              <a:t> שבהם הדיפוזיה אנאיזוטרופית ( תנועת המים בעלת כיווניות ) בשל האקסונים המגבילים את התנועה ה- </a:t>
            </a:r>
            <a:r>
              <a:rPr lang="en-US" sz="1200" dirty="0" smtClean="0">
                <a:latin typeface="Calibri" pitchFamily="34" charset="0"/>
                <a:ea typeface="Calibri" pitchFamily="34" charset="0"/>
                <a:cs typeface="Arial" pitchFamily="34" charset="0"/>
              </a:rPr>
              <a:t>FA</a:t>
            </a:r>
            <a:r>
              <a:rPr lang="he-IL" sz="1200" dirty="0" smtClean="0">
                <a:latin typeface="Calibri" pitchFamily="34" charset="0"/>
                <a:ea typeface="Calibri" pitchFamily="34" charset="0"/>
                <a:cs typeface="Arial" pitchFamily="34" charset="0"/>
              </a:rPr>
              <a:t> גבוה ויסומן </a:t>
            </a:r>
            <a:r>
              <a:rPr lang="he-IL" sz="1200" dirty="0" err="1" smtClean="0">
                <a:latin typeface="Calibri" pitchFamily="34" charset="0"/>
                <a:ea typeface="Calibri" pitchFamily="34" charset="0"/>
                <a:cs typeface="Arial" pitchFamily="34" charset="0"/>
              </a:rPr>
              <a:t>באליפסואיד</a:t>
            </a:r>
            <a:r>
              <a:rPr lang="he-IL" sz="1200" dirty="0" smtClean="0">
                <a:latin typeface="Calibri" pitchFamily="34" charset="0"/>
                <a:ea typeface="Calibri" pitchFamily="34" charset="0"/>
                <a:cs typeface="Arial" pitchFamily="34" charset="0"/>
              </a:rPr>
              <a:t> . </a:t>
            </a:r>
            <a:r>
              <a:rPr lang="he-IL" sz="1200" dirty="0" err="1" smtClean="0">
                <a:latin typeface="Calibri" pitchFamily="34" charset="0"/>
                <a:ea typeface="Calibri" pitchFamily="34" charset="0"/>
                <a:cs typeface="Arial" pitchFamily="34" charset="0"/>
              </a:rPr>
              <a:t>בטרקטוגרפיה</a:t>
            </a:r>
            <a:r>
              <a:rPr lang="he-IL" sz="1200" dirty="0" smtClean="0">
                <a:latin typeface="Calibri" pitchFamily="34" charset="0"/>
                <a:ea typeface="Calibri" pitchFamily="34" charset="0"/>
                <a:cs typeface="Arial" pitchFamily="34" charset="0"/>
              </a:rPr>
              <a:t> , באמצעות מעקב אחרי הכיוון העיקרי של </a:t>
            </a:r>
            <a:r>
              <a:rPr lang="he-IL" sz="1200" dirty="0" err="1" smtClean="0">
                <a:latin typeface="Calibri" pitchFamily="34" charset="0"/>
                <a:ea typeface="Calibri" pitchFamily="34" charset="0"/>
                <a:cs typeface="Arial" pitchFamily="34" charset="0"/>
              </a:rPr>
              <a:t>האליפסואידים</a:t>
            </a:r>
            <a:r>
              <a:rPr lang="he-IL" sz="1200" dirty="0" smtClean="0">
                <a:latin typeface="Calibri" pitchFamily="34" charset="0"/>
                <a:ea typeface="Calibri" pitchFamily="34" charset="0"/>
                <a:cs typeface="Arial" pitchFamily="34" charset="0"/>
              </a:rPr>
              <a:t> ניתן להדגים את הסיבים .</a:t>
            </a:r>
            <a:r>
              <a:rPr lang="he-IL" sz="1200" dirty="0" smtClean="0"/>
              <a:t> סיבים שנמצאים בכיוון ימין שמאל נצבעים בצבע אדום , סיבים שנמצאים בכיוון קדימה אחורה נצבעים בירוק ולמעלה למטה בכחול . סיבים שנמצאים בזווית אלכסונית מקבלים תערובת של הצבעים .</a:t>
            </a:r>
            <a:endParaRPr lang="en-US" sz="1200" dirty="0" smtClean="0"/>
          </a:p>
          <a:p>
            <a:pPr fontAlgn="base">
              <a:spcBef>
                <a:spcPct val="0"/>
              </a:spcBef>
              <a:spcAft>
                <a:spcPct val="0"/>
              </a:spcAft>
            </a:pPr>
            <a:endParaRPr lang="he-IL" sz="1200" dirty="0" smtClean="0">
              <a:latin typeface="Calibri" pitchFamily="34" charset="0"/>
              <a:ea typeface="Calibri" pitchFamily="34" charset="0"/>
              <a:cs typeface="Arial" pitchFamily="34" charset="0"/>
            </a:endParaRPr>
          </a:p>
          <a:p>
            <a:pPr fontAlgn="base">
              <a:spcBef>
                <a:spcPct val="0"/>
              </a:spcBef>
              <a:spcAft>
                <a:spcPct val="0"/>
              </a:spcAft>
            </a:pPr>
            <a:endParaRPr lang="he-IL" sz="1200" dirty="0" smtClean="0">
              <a:latin typeface="Arial" pitchFamily="34" charset="0"/>
              <a:cs typeface="Arial" pitchFamily="34" charset="0"/>
            </a:endParaRPr>
          </a:p>
          <a:p>
            <a:pPr marL="0" marR="0" lvl="0" indent="0" algn="r" defTabSz="914400" rtl="1"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60770" name="Picture 2">
            <a:hlinkClick r:id="rId2"/>
          </p:cNvPr>
          <p:cNvPicPr>
            <a:picLocks noChangeAspect="1" noChangeArrowheads="1"/>
          </p:cNvPicPr>
          <p:nvPr/>
        </p:nvPicPr>
        <p:blipFill>
          <a:blip r:embed="rId3" cstate="print"/>
          <a:srcRect/>
          <a:stretch>
            <a:fillRect/>
          </a:stretch>
        </p:blipFill>
        <p:spPr bwMode="auto">
          <a:xfrm>
            <a:off x="179513" y="628842"/>
            <a:ext cx="3456384" cy="3008955"/>
          </a:xfrm>
          <a:prstGeom prst="rect">
            <a:avLst/>
          </a:prstGeom>
          <a:noFill/>
          <a:ln w="9525">
            <a:noFill/>
            <a:miter lim="800000"/>
            <a:headEnd/>
            <a:tailEnd/>
          </a:ln>
        </p:spPr>
      </p:pic>
      <p:pic>
        <p:nvPicPr>
          <p:cNvPr id="160772" name="Picture 4">
            <a:hlinkClick r:id="rId4"/>
          </p:cNvPr>
          <p:cNvPicPr>
            <a:picLocks noChangeAspect="1" noChangeArrowheads="1"/>
          </p:cNvPicPr>
          <p:nvPr/>
        </p:nvPicPr>
        <p:blipFill>
          <a:blip r:embed="rId5" cstate="print"/>
          <a:srcRect/>
          <a:stretch>
            <a:fillRect/>
          </a:stretch>
        </p:blipFill>
        <p:spPr bwMode="auto">
          <a:xfrm>
            <a:off x="3851920" y="620688"/>
            <a:ext cx="5086350" cy="1438275"/>
          </a:xfrm>
          <a:prstGeom prst="rect">
            <a:avLst/>
          </a:prstGeom>
          <a:noFill/>
          <a:ln w="9525">
            <a:noFill/>
            <a:miter lim="800000"/>
            <a:headEnd/>
            <a:tailEnd/>
          </a:ln>
        </p:spPr>
      </p:pic>
      <p:pic>
        <p:nvPicPr>
          <p:cNvPr id="160774" name="Picture 6" descr="http://www.cedars-sinai.edu/Patients/Programs-and-Services/Imaging-Center/For-Physicians/Neuroradiology/Images/MRI-DTIBrain-9223.jpg">
            <a:hlinkClick r:id="rId6"/>
          </p:cNvPr>
          <p:cNvPicPr>
            <a:picLocks noChangeAspect="1" noChangeArrowheads="1"/>
          </p:cNvPicPr>
          <p:nvPr/>
        </p:nvPicPr>
        <p:blipFill>
          <a:blip r:embed="rId7" cstate="print"/>
          <a:srcRect/>
          <a:stretch>
            <a:fillRect/>
          </a:stretch>
        </p:blipFill>
        <p:spPr bwMode="auto">
          <a:xfrm>
            <a:off x="4788024" y="2276872"/>
            <a:ext cx="3048000" cy="2143126"/>
          </a:xfrm>
          <a:prstGeom prst="rect">
            <a:avLst/>
          </a:prstGeom>
          <a:noFill/>
        </p:spPr>
      </p:pic>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hlinkClick r:id="rId2"/>
          </p:cNvPr>
          <p:cNvPicPr>
            <a:picLocks noChangeAspect="1" noChangeArrowheads="1"/>
          </p:cNvPicPr>
          <p:nvPr/>
        </p:nvPicPr>
        <p:blipFill>
          <a:blip r:embed="rId3" cstate="print"/>
          <a:srcRect/>
          <a:stretch>
            <a:fillRect/>
          </a:stretch>
        </p:blipFill>
        <p:spPr bwMode="auto">
          <a:xfrm>
            <a:off x="5004048" y="786384"/>
            <a:ext cx="3964483" cy="3367679"/>
          </a:xfrm>
          <a:prstGeom prst="rect">
            <a:avLst/>
          </a:prstGeom>
          <a:noFill/>
          <a:ln w="9525">
            <a:noFill/>
            <a:miter lim="800000"/>
            <a:headEnd/>
            <a:tailEnd/>
          </a:ln>
        </p:spPr>
      </p:pic>
      <p:pic>
        <p:nvPicPr>
          <p:cNvPr id="3" name="Picture 2">
            <a:hlinkClick r:id="rId4"/>
          </p:cNvPr>
          <p:cNvPicPr>
            <a:picLocks noChangeAspect="1" noChangeArrowheads="1"/>
          </p:cNvPicPr>
          <p:nvPr/>
        </p:nvPicPr>
        <p:blipFill>
          <a:blip r:embed="rId5" cstate="print"/>
          <a:srcRect/>
          <a:stretch>
            <a:fillRect/>
          </a:stretch>
        </p:blipFill>
        <p:spPr bwMode="auto">
          <a:xfrm>
            <a:off x="251520" y="764704"/>
            <a:ext cx="4761356" cy="3596655"/>
          </a:xfrm>
          <a:prstGeom prst="rect">
            <a:avLst/>
          </a:prstGeom>
          <a:noFill/>
          <a:ln w="9525">
            <a:noFill/>
            <a:miter lim="800000"/>
            <a:headEnd/>
            <a:tailEnd/>
          </a:ln>
        </p:spPr>
      </p:pic>
      <p:sp>
        <p:nvSpPr>
          <p:cNvPr id="1025" name="Rectangle 1"/>
          <p:cNvSpPr>
            <a:spLocks noChangeArrowheads="1"/>
          </p:cNvSpPr>
          <p:nvPr/>
        </p:nvSpPr>
        <p:spPr bwMode="auto">
          <a:xfrm>
            <a:off x="0" y="5286753"/>
            <a:ext cx="8998397"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0" lang="he-IL" sz="1200" b="0" i="0" u="none" strike="noStrike" cap="none" normalizeH="0" baseline="0" dirty="0" smtClean="0">
                <a:ln>
                  <a:noFill/>
                </a:ln>
                <a:effectLst/>
                <a:latin typeface="Calibri" pitchFamily="34" charset="0"/>
                <a:ea typeface="Calibri" pitchFamily="34" charset="0"/>
                <a:cs typeface="Arial" pitchFamily="34" charset="0"/>
              </a:rPr>
              <a:t>דימות תהודה מגנטית תפקודי הוא מדד עקיף של פעילות מוחית . </a:t>
            </a:r>
            <a:r>
              <a:rPr lang="he-IL" sz="1200" dirty="0" smtClean="0"/>
              <a:t>השיטה מתבססת על ההנחה שיש מתאם בין פעילות הנוירונים וזרימת הדם שמגיעה אליהם . פעילות </a:t>
            </a:r>
            <a:r>
              <a:rPr lang="he-IL" sz="1200" dirty="0" err="1" smtClean="0"/>
              <a:t>נוירונלית</a:t>
            </a:r>
            <a:r>
              <a:rPr lang="he-IL" sz="1200" dirty="0" smtClean="0"/>
              <a:t> מוגברת גורמת לעלייה בזרימת הדם המקומית, ולכן באזור הפעיל יהיה יותר דם מחומצן. </a:t>
            </a:r>
          </a:p>
          <a:p>
            <a:pPr lvl="0" fontAlgn="base">
              <a:spcBef>
                <a:spcPct val="0"/>
              </a:spcBef>
              <a:spcAft>
                <a:spcPct val="0"/>
              </a:spcAft>
            </a:pPr>
            <a:r>
              <a:rPr lang="he-IL" sz="1200" dirty="0" smtClean="0"/>
              <a:t>בבדיקה זו </a:t>
            </a:r>
            <a:r>
              <a:rPr lang="he-IL" sz="1200" i="1" dirty="0" smtClean="0"/>
              <a:t>ניתן לדעת את היחס בין המוגלובין מחומצן</a:t>
            </a:r>
            <a:r>
              <a:rPr lang="he-IL" sz="1200" dirty="0" smtClean="0"/>
              <a:t> </a:t>
            </a:r>
            <a:r>
              <a:rPr lang="en-US" sz="1200" dirty="0" err="1" smtClean="0"/>
              <a:t>oxyhemoglobin</a:t>
            </a:r>
            <a:r>
              <a:rPr lang="en-US" sz="1200" dirty="0" smtClean="0"/>
              <a:t> </a:t>
            </a:r>
            <a:r>
              <a:rPr lang="he-IL" sz="1200" i="1" dirty="0" smtClean="0"/>
              <a:t> ולא מחומצן</a:t>
            </a:r>
            <a:r>
              <a:rPr lang="he-IL" sz="1200" dirty="0" smtClean="0"/>
              <a:t> </a:t>
            </a:r>
            <a:r>
              <a:rPr lang="en-US" sz="1200" dirty="0" err="1" smtClean="0"/>
              <a:t>deoxyhemoglobin</a:t>
            </a:r>
            <a:r>
              <a:rPr lang="he-IL" sz="1200" dirty="0" smtClean="0"/>
              <a:t> .</a:t>
            </a:r>
          </a:p>
          <a:p>
            <a:pPr fontAlgn="base">
              <a:spcBef>
                <a:spcPct val="0"/>
              </a:spcBef>
              <a:spcAft>
                <a:spcPct val="0"/>
              </a:spcAft>
            </a:pPr>
            <a:r>
              <a:rPr lang="he-IL" sz="1200" dirty="0" smtClean="0"/>
              <a:t>המוגלובין שאינו נושא חמצן נוטה להימשך לשדה מגנטי חיצוני שמופעל עליו (</a:t>
            </a:r>
            <a:r>
              <a:rPr lang="he-IL" sz="1200" dirty="0" err="1" smtClean="0"/>
              <a:t>פאראמגנטי</a:t>
            </a:r>
            <a:r>
              <a:rPr lang="he-IL" sz="1200" dirty="0" smtClean="0"/>
              <a:t>), ובשל כך הוא נוטה להגיב לשדה המגנטי בתוך מכשיר ה-MRI ולהפריע לאותות שנמדדים על ידו. לעומת זאת, המוגלובין שנושא מולקולות חמצן הוא חסין יחסית לשדות מגנטיים (</a:t>
            </a:r>
            <a:r>
              <a:rPr lang="he-IL" sz="1200" dirty="0" err="1" smtClean="0"/>
              <a:t>דיאמגנטי</a:t>
            </a:r>
            <a:r>
              <a:rPr lang="he-IL" sz="1200" dirty="0" smtClean="0"/>
              <a:t>), ומאפשר קבלת אותות MRI חזקים יותר. התמונה שמתקבלת ב-fMRI מציגה ניגוד בין אזורים שונים בהתבסס על רמת ההפרעה לאות התהודה המגנטית, ובכך מראה היכן נמצאת באותו רגע כמות מוגברת של המוגלובין מחומצן. ניגוד זה, שהוא הבסיס לשימוש ב-fMRI, מכונה BOLD‏ (Blood-oxygen-level-dependent).</a:t>
            </a:r>
          </a:p>
          <a:p>
            <a:pPr lvl="0" fontAlgn="base">
              <a:spcBef>
                <a:spcPct val="0"/>
              </a:spcBef>
              <a:spcAft>
                <a:spcPct val="0"/>
              </a:spcAft>
            </a:pPr>
            <a:endParaRPr kumimoji="0" lang="he-IL" sz="1200" i="0" u="none" strike="noStrike" cap="none" normalizeH="0" baseline="0" dirty="0" smtClean="0">
              <a:ln>
                <a:noFill/>
              </a:ln>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hlinkClick r:id="rId2"/>
          </p:cNvPr>
          <p:cNvPicPr>
            <a:picLocks noChangeAspect="1" noChangeArrowheads="1"/>
          </p:cNvPicPr>
          <p:nvPr/>
        </p:nvPicPr>
        <p:blipFill>
          <a:blip r:embed="rId3" cstate="print"/>
          <a:srcRect/>
          <a:stretch>
            <a:fillRect/>
          </a:stretch>
        </p:blipFill>
        <p:spPr bwMode="auto">
          <a:xfrm>
            <a:off x="827584" y="0"/>
            <a:ext cx="7992887" cy="2008131"/>
          </a:xfrm>
          <a:prstGeom prst="rect">
            <a:avLst/>
          </a:prstGeom>
          <a:noFill/>
          <a:ln w="9525">
            <a:noFill/>
            <a:miter lim="800000"/>
            <a:headEnd/>
            <a:tailEnd/>
          </a:ln>
        </p:spPr>
      </p:pic>
      <p:pic>
        <p:nvPicPr>
          <p:cNvPr id="3" name="Picture 5" descr="http://images.radiopaedia.org/images/962/e6f31948600919705200f9dbcbe809_big_gallery.jpg">
            <a:hlinkClick r:id="rId4"/>
          </p:cNvPr>
          <p:cNvPicPr>
            <a:picLocks noChangeAspect="1" noChangeArrowheads="1"/>
          </p:cNvPicPr>
          <p:nvPr/>
        </p:nvPicPr>
        <p:blipFill>
          <a:blip r:embed="rId5" cstate="print"/>
          <a:srcRect/>
          <a:stretch>
            <a:fillRect/>
          </a:stretch>
        </p:blipFill>
        <p:spPr bwMode="auto">
          <a:xfrm>
            <a:off x="251520" y="2060848"/>
            <a:ext cx="4258637" cy="3170162"/>
          </a:xfrm>
          <a:prstGeom prst="rect">
            <a:avLst/>
          </a:prstGeom>
          <a:noFill/>
          <a:ln w="9525">
            <a:noFill/>
            <a:miter lim="800000"/>
            <a:headEnd/>
            <a:tailEnd/>
          </a:ln>
        </p:spPr>
      </p:pic>
      <p:pic>
        <p:nvPicPr>
          <p:cNvPr id="4" name="Picture 3">
            <a:hlinkClick r:id="rId6" action="ppaction://hlinkpres?slideindex=1&amp;slidetitle="/>
          </p:cNvPr>
          <p:cNvPicPr>
            <a:picLocks noChangeAspect="1" noChangeArrowheads="1"/>
          </p:cNvPicPr>
          <p:nvPr/>
        </p:nvPicPr>
        <p:blipFill>
          <a:blip r:embed="rId7" cstate="print"/>
          <a:srcRect/>
          <a:stretch>
            <a:fillRect/>
          </a:stretch>
        </p:blipFill>
        <p:spPr bwMode="auto">
          <a:xfrm>
            <a:off x="4499992" y="2060848"/>
            <a:ext cx="3960812" cy="3263900"/>
          </a:xfrm>
          <a:prstGeom prst="rect">
            <a:avLst/>
          </a:prstGeom>
          <a:noFill/>
          <a:ln w="9525">
            <a:noFill/>
            <a:miter lim="800000"/>
            <a:headEnd/>
            <a:tailEnd/>
          </a:ln>
        </p:spPr>
      </p:pic>
      <p:sp>
        <p:nvSpPr>
          <p:cNvPr id="5" name="מלבן 4"/>
          <p:cNvSpPr/>
          <p:nvPr/>
        </p:nvSpPr>
        <p:spPr>
          <a:xfrm>
            <a:off x="323528" y="5473005"/>
            <a:ext cx="8424936" cy="1384995"/>
          </a:xfrm>
          <a:prstGeom prst="rect">
            <a:avLst/>
          </a:prstGeom>
        </p:spPr>
        <p:txBody>
          <a:bodyPr wrap="square">
            <a:spAutoFit/>
          </a:bodyPr>
          <a:lstStyle/>
          <a:p>
            <a:r>
              <a:rPr lang="he-IL" sz="1200" dirty="0" smtClean="0"/>
              <a:t>השינוי ביחס בין המוגלובין מחומצן ללא-מחומצן, אשר מתרחש לאורך מספר שניות לאחר תחילת הפעילות העצבית, מזוהה במהלך סריקת ה-fMRI ומהווה אינדיקציה לפעילות תאי העצב באותה נקודה. הרעיון בדימות תפקודי של המוח הוא לזהות קשר בין מטלה מסוימת שהנבדק מבצע לבין הפעילות הפיזיולוגית שמתרחשת בתוך המוח. סורקים את  המוח בזמן מנוחה, ולאחר מכן סורקים אותו בזמן שמראים לנבדק תמונה או משמיעים לו קול מסוים.או כל מטלה אחרת  והשוואה בין שתי תמונות ה-fMRI מזהה את האזורים במוח שהיו בשימוש.</a:t>
            </a:r>
          </a:p>
          <a:p>
            <a:r>
              <a:rPr lang="he-IL" sz="1200" dirty="0" smtClean="0"/>
              <a:t>את המוח סורקים ברצף </a:t>
            </a:r>
            <a:r>
              <a:rPr lang="en-US" sz="1200" dirty="0" smtClean="0"/>
              <a:t>EPI</a:t>
            </a:r>
            <a:r>
              <a:rPr lang="he-IL" sz="1200" dirty="0" smtClean="0"/>
              <a:t> . היתרון החשוב ביותר של </a:t>
            </a:r>
            <a:r>
              <a:rPr lang="en-US" sz="1200" dirty="0" smtClean="0"/>
              <a:t>EPI</a:t>
            </a:r>
            <a:r>
              <a:rPr lang="he-IL" sz="1200" dirty="0" smtClean="0"/>
              <a:t> הוא מהירותו – טווח של מילישניות שזהו הטווח המהיר ביותר ומאפשר לאבחן שינויים המתרחשים ברקמה בטווח זמן קצר מאוד. ניתן להפוך את האינפורמציה הזו ל</a:t>
            </a:r>
            <a:r>
              <a:rPr lang="he-IL" sz="1200" i="1" dirty="0" smtClean="0"/>
              <a:t>מפה סטטיסטית</a:t>
            </a:r>
            <a:r>
              <a:rPr lang="he-IL" sz="1200" dirty="0" smtClean="0"/>
              <a:t>- בודקים איפה הסיגנל במוח התנהג כמו הפרדיגמה (עולה כשעושים משהו) : </a:t>
            </a:r>
            <a:r>
              <a:rPr lang="he-IL" sz="1200" i="1" dirty="0" err="1" smtClean="0"/>
              <a:t>האיזורים</a:t>
            </a:r>
            <a:r>
              <a:rPr lang="he-IL" sz="1200" i="1" dirty="0" smtClean="0"/>
              <a:t> הללו נצבעים בכתום צהוב</a:t>
            </a:r>
            <a:r>
              <a:rPr lang="he-IL" sz="1200" dirty="0" smtClean="0"/>
              <a:t>. </a:t>
            </a:r>
            <a:endParaRPr lang="he-IL" sz="1200" dirty="0"/>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p:cNvSpPr/>
          <p:nvPr/>
        </p:nvSpPr>
        <p:spPr>
          <a:xfrm>
            <a:off x="323528" y="6394748"/>
            <a:ext cx="8568952" cy="461665"/>
          </a:xfrm>
          <a:prstGeom prst="rect">
            <a:avLst/>
          </a:prstGeom>
        </p:spPr>
        <p:txBody>
          <a:bodyPr wrap="square">
            <a:spAutoFit/>
          </a:bodyPr>
          <a:lstStyle/>
          <a:p>
            <a:r>
              <a:rPr lang="he-IL" sz="1200" dirty="0" smtClean="0"/>
              <a:t>מלבד חשיבותו ככלי לחקר המוח, fMRI הוא כלי חשוב לתכנון ניתוחי מוח. מתמונות fMRI המנתח יכול למשל לאתר את מיקומם המדויק של מרכזי הדיבור והשמיעה אצל חולה מסוים, כדי לתכנן את הניתוח כך שהנזק הנלווה להסרת הגידול יהיה מזערי.</a:t>
            </a:r>
            <a:endParaRPr lang="he-IL" sz="1200" dirty="0"/>
          </a:p>
        </p:txBody>
      </p:sp>
      <p:pic>
        <p:nvPicPr>
          <p:cNvPr id="3" name="Picture 2">
            <a:hlinkClick r:id="rId2"/>
          </p:cNvPr>
          <p:cNvPicPr>
            <a:picLocks noChangeAspect="1" noChangeArrowheads="1"/>
          </p:cNvPicPr>
          <p:nvPr/>
        </p:nvPicPr>
        <p:blipFill>
          <a:blip r:embed="rId3" cstate="print"/>
          <a:srcRect/>
          <a:stretch>
            <a:fillRect/>
          </a:stretch>
        </p:blipFill>
        <p:spPr bwMode="auto">
          <a:xfrm>
            <a:off x="2411760" y="0"/>
            <a:ext cx="6624736" cy="6361368"/>
          </a:xfrm>
          <a:prstGeom prst="rect">
            <a:avLst/>
          </a:prstGeom>
          <a:noFill/>
          <a:ln w="9525">
            <a:noFill/>
            <a:miter lim="800000"/>
            <a:headEnd/>
            <a:tailEnd/>
          </a:ln>
        </p:spPr>
      </p:pic>
      <p:pic>
        <p:nvPicPr>
          <p:cNvPr id="4" name="Picture 2">
            <a:hlinkClick r:id="rId4"/>
          </p:cNvPr>
          <p:cNvPicPr>
            <a:picLocks noChangeAspect="1" noChangeArrowheads="1"/>
          </p:cNvPicPr>
          <p:nvPr/>
        </p:nvPicPr>
        <p:blipFill>
          <a:blip r:embed="rId5" cstate="print"/>
          <a:srcRect/>
          <a:stretch>
            <a:fillRect/>
          </a:stretch>
        </p:blipFill>
        <p:spPr bwMode="auto">
          <a:xfrm>
            <a:off x="251520" y="3429000"/>
            <a:ext cx="3528392" cy="138783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p:cNvSpPr/>
          <p:nvPr/>
        </p:nvSpPr>
        <p:spPr>
          <a:xfrm>
            <a:off x="467544" y="4149080"/>
            <a:ext cx="7848872" cy="2215991"/>
          </a:xfrm>
          <a:prstGeom prst="rect">
            <a:avLst/>
          </a:prstGeom>
        </p:spPr>
        <p:txBody>
          <a:bodyPr wrap="square">
            <a:spAutoFit/>
          </a:bodyPr>
          <a:lstStyle/>
          <a:p>
            <a:r>
              <a:rPr lang="he-IL" sz="1200" dirty="0" smtClean="0"/>
              <a:t>פרפוזיה " </a:t>
            </a:r>
            <a:r>
              <a:rPr lang="he-IL" sz="1200" dirty="0" err="1" smtClean="0"/>
              <a:t>זילוח</a:t>
            </a:r>
            <a:r>
              <a:rPr lang="he-IL" sz="1200" dirty="0" smtClean="0"/>
              <a:t> " , היא תהליך של אספקת דם לנימים ברקמות .</a:t>
            </a:r>
            <a:endParaRPr lang="en-US" sz="1200" dirty="0" smtClean="0"/>
          </a:p>
          <a:p>
            <a:r>
              <a:rPr lang="en-US" sz="1200" dirty="0" smtClean="0"/>
              <a:t> Perfusion weighted MRI </a:t>
            </a:r>
            <a:r>
              <a:rPr lang="he-IL" sz="1200" dirty="0" smtClean="0"/>
              <a:t>היא בדיקה דינמית המשתמשת בשינויי הסיגנל הנובעים מהעברת חומר ניגוד או דם דרך רקמה ומשליכה מכך על זרימת הדם ברקמה זו . תהליכי מחלה רבים כגון אוטם וגידולים גורמים לשינויים בפרפוזיה של הדם ברקמה ולכן מדידה איכותית וכמותית של הפרפוזיה הפכה לכלי שימושי באבחון וניטור התקדמות המחלה .</a:t>
            </a:r>
          </a:p>
          <a:p>
            <a:r>
              <a:rPr lang="he-IL" sz="1200" dirty="0" smtClean="0"/>
              <a:t>ישנן שלוש שיטות נפוצות לקבלת ערכי פרפוזיה והן :</a:t>
            </a:r>
            <a:endParaRPr lang="en-US" dirty="0" smtClean="0"/>
          </a:p>
          <a:p>
            <a:pPr lvl="1" algn="l"/>
            <a:r>
              <a:rPr lang="en-US" dirty="0" smtClean="0">
                <a:hlinkClick r:id="rId2" action="ppaction://hlinkfile"/>
              </a:rPr>
              <a:t>​</a:t>
            </a:r>
            <a:r>
              <a:rPr lang="en-US" u="sng" dirty="0" smtClean="0">
                <a:solidFill>
                  <a:schemeClr val="tx2"/>
                </a:solidFill>
              </a:rPr>
              <a:t>T2*</a:t>
            </a:r>
            <a:r>
              <a:rPr lang="en-US" u="sng" dirty="0" smtClean="0">
                <a:solidFill>
                  <a:srgbClr val="002060"/>
                </a:solidFill>
                <a:hlinkClick r:id="rId3" action="ppaction://hlinkfile"/>
              </a:rPr>
              <a:t>dynamic susceptibility contrast imaging (DSC)</a:t>
            </a:r>
            <a:r>
              <a:rPr lang="en-US" u="sng" dirty="0" smtClean="0">
                <a:solidFill>
                  <a:srgbClr val="002060"/>
                </a:solidFill>
              </a:rPr>
              <a:t> </a:t>
            </a:r>
          </a:p>
          <a:p>
            <a:pPr lvl="1" algn="l"/>
            <a:r>
              <a:rPr lang="en-US" dirty="0" smtClean="0">
                <a:hlinkClick r:id="rId4" action="ppaction://hlinkfile"/>
              </a:rPr>
              <a:t>T1 dynamic contrast enhanced imaging (DCE)</a:t>
            </a:r>
            <a:endParaRPr lang="en-US" dirty="0" smtClean="0"/>
          </a:p>
          <a:p>
            <a:pPr lvl="1" algn="l"/>
            <a:r>
              <a:rPr lang="en-US" dirty="0" smtClean="0">
                <a:hlinkClick r:id="rId5" action="ppaction://hlinkfile"/>
              </a:rPr>
              <a:t>arterial spin </a:t>
            </a:r>
            <a:r>
              <a:rPr lang="en-US" dirty="0" err="1" smtClean="0">
                <a:hlinkClick r:id="rId5" action="ppaction://hlinkfile"/>
              </a:rPr>
              <a:t>labelled</a:t>
            </a:r>
            <a:r>
              <a:rPr lang="en-US" dirty="0" smtClean="0">
                <a:hlinkClick r:id="rId5" action="ppaction://hlinkfile"/>
              </a:rPr>
              <a:t> imaging (ASL)</a:t>
            </a:r>
            <a:endParaRPr lang="en-US" dirty="0" smtClean="0"/>
          </a:p>
          <a:p>
            <a:endParaRPr lang="en-US" sz="1200" dirty="0" smtClean="0"/>
          </a:p>
          <a:p>
            <a:endParaRPr lang="he-IL" sz="1200" dirty="0"/>
          </a:p>
        </p:txBody>
      </p:sp>
      <p:pic>
        <p:nvPicPr>
          <p:cNvPr id="1026" name="Picture 2">
            <a:hlinkClick r:id="rId6"/>
          </p:cNvPr>
          <p:cNvPicPr>
            <a:picLocks noChangeAspect="1" noChangeArrowheads="1"/>
          </p:cNvPicPr>
          <p:nvPr/>
        </p:nvPicPr>
        <p:blipFill>
          <a:blip r:embed="rId7" cstate="print"/>
          <a:srcRect/>
          <a:stretch>
            <a:fillRect/>
          </a:stretch>
        </p:blipFill>
        <p:spPr bwMode="auto">
          <a:xfrm>
            <a:off x="1835696" y="188640"/>
            <a:ext cx="5554484" cy="368380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2492896"/>
            <a:ext cx="8136904" cy="646331"/>
          </a:xfrm>
          <a:prstGeom prst="rect">
            <a:avLst/>
          </a:prstGeom>
          <a:noFill/>
        </p:spPr>
        <p:txBody>
          <a:bodyPr wrap="square" rtlCol="1">
            <a:spAutoFit/>
          </a:bodyPr>
          <a:lstStyle/>
          <a:p>
            <a:r>
              <a:rPr lang="he-IL" dirty="0" smtClean="0"/>
              <a:t>ברמה הקוונטית , חשיפת הספינים לקרינה אלקטרומגנטית </a:t>
            </a:r>
            <a:r>
              <a:rPr lang="en-US" dirty="0" smtClean="0"/>
              <a:t>B1</a:t>
            </a:r>
            <a:r>
              <a:rPr lang="he-IL" dirty="0" smtClean="0"/>
              <a:t> ( גלי רדיו ) בתדירות </a:t>
            </a:r>
            <a:r>
              <a:rPr lang="he-IL" dirty="0" err="1" smtClean="0"/>
              <a:t>לרמור</a:t>
            </a:r>
            <a:r>
              <a:rPr lang="he-IL" dirty="0" smtClean="0"/>
              <a:t> גורמת לחלק מהספינים שבמצב אנרגיה נמוך לקפוץ למצב אנרגיה גבוה .</a:t>
            </a:r>
            <a:endParaRPr lang="he-IL" dirty="0"/>
          </a:p>
        </p:txBody>
      </p:sp>
      <p:pic>
        <p:nvPicPr>
          <p:cNvPr id="3" name="Picture 3">
            <a:hlinkClick r:id="rId2"/>
          </p:cNvPr>
          <p:cNvPicPr>
            <a:picLocks noChangeAspect="1" noChangeArrowheads="1"/>
          </p:cNvPicPr>
          <p:nvPr/>
        </p:nvPicPr>
        <p:blipFill>
          <a:blip r:embed="rId3" cstate="print"/>
          <a:srcRect/>
          <a:stretch>
            <a:fillRect/>
          </a:stretch>
        </p:blipFill>
        <p:spPr bwMode="auto">
          <a:xfrm>
            <a:off x="0" y="188640"/>
            <a:ext cx="3168352" cy="1937924"/>
          </a:xfrm>
          <a:prstGeom prst="rect">
            <a:avLst/>
          </a:prstGeom>
          <a:noFill/>
          <a:ln w="9525">
            <a:noFill/>
            <a:miter lim="800000"/>
            <a:headEnd/>
            <a:tailEnd/>
          </a:ln>
        </p:spPr>
      </p:pic>
      <p:pic>
        <p:nvPicPr>
          <p:cNvPr id="4" name="Picture 2">
            <a:hlinkClick r:id="rId2"/>
          </p:cNvPr>
          <p:cNvPicPr>
            <a:picLocks noChangeAspect="1" noChangeArrowheads="1"/>
          </p:cNvPicPr>
          <p:nvPr/>
        </p:nvPicPr>
        <p:blipFill>
          <a:blip r:embed="rId4" cstate="print"/>
          <a:srcRect/>
          <a:stretch>
            <a:fillRect/>
          </a:stretch>
        </p:blipFill>
        <p:spPr bwMode="auto">
          <a:xfrm>
            <a:off x="3275856" y="476672"/>
            <a:ext cx="2776495" cy="1756420"/>
          </a:xfrm>
          <a:prstGeom prst="rect">
            <a:avLst/>
          </a:prstGeom>
          <a:noFill/>
          <a:ln w="9525">
            <a:noFill/>
            <a:miter lim="800000"/>
            <a:headEnd/>
            <a:tailEnd/>
          </a:ln>
        </p:spPr>
      </p:pic>
      <p:pic>
        <p:nvPicPr>
          <p:cNvPr id="5" name="Picture 3">
            <a:hlinkClick r:id="rId2"/>
          </p:cNvPr>
          <p:cNvPicPr>
            <a:picLocks noChangeAspect="1" noChangeArrowheads="1"/>
          </p:cNvPicPr>
          <p:nvPr/>
        </p:nvPicPr>
        <p:blipFill>
          <a:blip r:embed="rId5" cstate="print"/>
          <a:srcRect/>
          <a:stretch>
            <a:fillRect/>
          </a:stretch>
        </p:blipFill>
        <p:spPr bwMode="auto">
          <a:xfrm>
            <a:off x="6516216" y="0"/>
            <a:ext cx="2219325" cy="2362200"/>
          </a:xfrm>
          <a:prstGeom prst="rect">
            <a:avLst/>
          </a:prstGeom>
          <a:noFill/>
          <a:ln w="9525">
            <a:noFill/>
            <a:miter lim="800000"/>
            <a:headEnd/>
            <a:tailEnd/>
          </a:ln>
        </p:spPr>
      </p:pic>
      <p:sp>
        <p:nvSpPr>
          <p:cNvPr id="6" name="TextBox 5"/>
          <p:cNvSpPr txBox="1"/>
          <p:nvPr/>
        </p:nvSpPr>
        <p:spPr>
          <a:xfrm>
            <a:off x="611560" y="5877272"/>
            <a:ext cx="7920880" cy="1200329"/>
          </a:xfrm>
          <a:prstGeom prst="rect">
            <a:avLst/>
          </a:prstGeom>
          <a:noFill/>
        </p:spPr>
        <p:txBody>
          <a:bodyPr wrap="square" rtlCol="1">
            <a:spAutoFit/>
          </a:bodyPr>
          <a:lstStyle/>
          <a:p>
            <a:r>
              <a:rPr lang="he-IL" dirty="0" smtClean="0"/>
              <a:t>ברמה הקלאסית , וקטור המגנטיזציה האורכי עובר בצורה ספירלית מציר </a:t>
            </a:r>
            <a:r>
              <a:rPr lang="en-US" dirty="0" smtClean="0"/>
              <a:t>Z</a:t>
            </a:r>
            <a:r>
              <a:rPr lang="he-IL" dirty="0" smtClean="0"/>
              <a:t> לציר </a:t>
            </a:r>
            <a:r>
              <a:rPr lang="en-US" dirty="0" smtClean="0"/>
              <a:t>XY</a:t>
            </a:r>
            <a:r>
              <a:rPr lang="he-IL" dirty="0" smtClean="0"/>
              <a:t> ( או אפילו ל </a:t>
            </a:r>
            <a:r>
              <a:rPr lang="en-US" dirty="0" smtClean="0"/>
              <a:t>–Z</a:t>
            </a:r>
            <a:r>
              <a:rPr lang="he-IL" dirty="0" smtClean="0"/>
              <a:t> ) . אבל היות וקשה כל הזמן לצייר את </a:t>
            </a:r>
            <a:r>
              <a:rPr lang="he-IL" dirty="0" err="1" smtClean="0"/>
              <a:t>הספירלה</a:t>
            </a:r>
            <a:r>
              <a:rPr lang="he-IL" dirty="0" smtClean="0"/>
              <a:t> אז ניתן לצייר את מהלך </a:t>
            </a:r>
            <a:r>
              <a:rPr lang="he-IL" dirty="0" err="1" smtClean="0"/>
              <a:t>הוקטור</a:t>
            </a:r>
            <a:r>
              <a:rPr lang="he-IL" dirty="0" smtClean="0"/>
              <a:t> לכיוון </a:t>
            </a:r>
            <a:r>
              <a:rPr lang="en-US" dirty="0" err="1" smtClean="0"/>
              <a:t>xy</a:t>
            </a:r>
            <a:r>
              <a:rPr lang="en-US" dirty="0" smtClean="0"/>
              <a:t> </a:t>
            </a:r>
            <a:r>
              <a:rPr lang="he-IL" dirty="0" smtClean="0"/>
              <a:t> ללא </a:t>
            </a:r>
            <a:r>
              <a:rPr lang="he-IL" dirty="0" err="1" smtClean="0"/>
              <a:t>הספירלה</a:t>
            </a:r>
            <a:r>
              <a:rPr lang="he-IL" dirty="0" smtClean="0"/>
              <a:t> .</a:t>
            </a:r>
          </a:p>
          <a:p>
            <a:endParaRPr lang="he-IL" dirty="0" smtClean="0"/>
          </a:p>
        </p:txBody>
      </p:sp>
      <p:pic>
        <p:nvPicPr>
          <p:cNvPr id="7" name="Picture 6"/>
          <p:cNvPicPr>
            <a:picLocks noChangeAspect="1" noChangeArrowheads="1"/>
          </p:cNvPicPr>
          <p:nvPr/>
        </p:nvPicPr>
        <p:blipFill>
          <a:blip r:embed="rId6" cstate="print"/>
          <a:srcRect/>
          <a:stretch>
            <a:fillRect/>
          </a:stretch>
        </p:blipFill>
        <p:spPr bwMode="auto">
          <a:xfrm>
            <a:off x="395536" y="3140968"/>
            <a:ext cx="3473702" cy="2651425"/>
          </a:xfrm>
          <a:prstGeom prst="rect">
            <a:avLst/>
          </a:prstGeom>
          <a:noFill/>
          <a:ln w="9525">
            <a:noFill/>
            <a:miter lim="800000"/>
            <a:headEnd/>
            <a:tailEnd/>
          </a:ln>
        </p:spPr>
      </p:pic>
      <p:pic>
        <p:nvPicPr>
          <p:cNvPr id="1026" name="Picture 2" descr="http://www.simplyphysics.com/resources/page2_4f.gif">
            <a:hlinkClick r:id="rId7"/>
          </p:cNvPr>
          <p:cNvPicPr>
            <a:picLocks noChangeAspect="1" noChangeArrowheads="1"/>
          </p:cNvPicPr>
          <p:nvPr/>
        </p:nvPicPr>
        <p:blipFill>
          <a:blip r:embed="rId8" cstate="print"/>
          <a:srcRect/>
          <a:stretch>
            <a:fillRect/>
          </a:stretch>
        </p:blipFill>
        <p:spPr bwMode="auto">
          <a:xfrm>
            <a:off x="4716016" y="3429000"/>
            <a:ext cx="2679992" cy="2196286"/>
          </a:xfrm>
          <a:prstGeom prst="rect">
            <a:avLst/>
          </a:prstGeom>
          <a:noFill/>
        </p:spPr>
      </p:pic>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hlinkClick r:id="rId2"/>
          </p:cNvPr>
          <p:cNvPicPr>
            <a:picLocks noChangeAspect="1" noChangeArrowheads="1"/>
          </p:cNvPicPr>
          <p:nvPr/>
        </p:nvPicPr>
        <p:blipFill>
          <a:blip r:embed="rId3" cstate="print"/>
          <a:srcRect/>
          <a:stretch>
            <a:fillRect/>
          </a:stretch>
        </p:blipFill>
        <p:spPr bwMode="auto">
          <a:xfrm>
            <a:off x="539552" y="1628800"/>
            <a:ext cx="3743325" cy="2771775"/>
          </a:xfrm>
          <a:prstGeom prst="rect">
            <a:avLst/>
          </a:prstGeom>
          <a:noFill/>
          <a:ln w="9525">
            <a:noFill/>
            <a:miter lim="800000"/>
            <a:headEnd/>
            <a:tailEnd/>
          </a:ln>
        </p:spPr>
      </p:pic>
      <p:pic>
        <p:nvPicPr>
          <p:cNvPr id="2051" name="Picture 3">
            <a:hlinkClick r:id="rId2"/>
          </p:cNvPr>
          <p:cNvPicPr>
            <a:picLocks noChangeAspect="1" noChangeArrowheads="1"/>
          </p:cNvPicPr>
          <p:nvPr/>
        </p:nvPicPr>
        <p:blipFill>
          <a:blip r:embed="rId4" cstate="print"/>
          <a:srcRect/>
          <a:stretch>
            <a:fillRect/>
          </a:stretch>
        </p:blipFill>
        <p:spPr bwMode="auto">
          <a:xfrm>
            <a:off x="5076056" y="1556792"/>
            <a:ext cx="3781425" cy="2819400"/>
          </a:xfrm>
          <a:prstGeom prst="rect">
            <a:avLst/>
          </a:prstGeom>
          <a:noFill/>
          <a:ln w="9525">
            <a:noFill/>
            <a:miter lim="800000"/>
            <a:headEnd/>
            <a:tailEnd/>
          </a:ln>
        </p:spPr>
      </p:pic>
      <p:sp>
        <p:nvSpPr>
          <p:cNvPr id="4" name="TextBox 3"/>
          <p:cNvSpPr txBox="1"/>
          <p:nvPr/>
        </p:nvSpPr>
        <p:spPr>
          <a:xfrm>
            <a:off x="1043608" y="5229200"/>
            <a:ext cx="7704856" cy="1200329"/>
          </a:xfrm>
          <a:prstGeom prst="rect">
            <a:avLst/>
          </a:prstGeom>
          <a:noFill/>
        </p:spPr>
        <p:txBody>
          <a:bodyPr wrap="square" rtlCol="1">
            <a:spAutoFit/>
          </a:bodyPr>
          <a:lstStyle/>
          <a:p>
            <a:r>
              <a:rPr lang="he-IL" sz="1200" dirty="0" smtClean="0"/>
              <a:t>בשיטה זו משתמשים בדרך כלל ברצף פולס </a:t>
            </a:r>
            <a:r>
              <a:rPr lang="en-US" sz="1200" dirty="0" smtClean="0"/>
              <a:t>T2*-weighted GRE EPI </a:t>
            </a:r>
            <a:r>
              <a:rPr lang="he-IL" sz="1200" dirty="0" smtClean="0"/>
              <a:t> עם רזולוציה </a:t>
            </a:r>
            <a:r>
              <a:rPr lang="he-IL" sz="1200" dirty="0" err="1" smtClean="0"/>
              <a:t>טמפורלית</a:t>
            </a:r>
            <a:r>
              <a:rPr lang="he-IL" sz="1200" dirty="0" smtClean="0"/>
              <a:t> </a:t>
            </a:r>
            <a:r>
              <a:rPr lang="en-US" sz="1200" dirty="0" smtClean="0"/>
              <a:t>1-2 sec</a:t>
            </a:r>
            <a:r>
              <a:rPr lang="he-IL" sz="1200" dirty="0" smtClean="0"/>
              <a:t> כשהסריקה חוזרת על עצמה בערך 50 פעמים .</a:t>
            </a:r>
          </a:p>
          <a:p>
            <a:r>
              <a:rPr lang="he-IL" sz="1200" dirty="0" smtClean="0"/>
              <a:t>מתחילים את הסריקה ואחרי כשתי חזרות מזריקים חומר ניגוד במהירות 5 מ"ל </a:t>
            </a:r>
            <a:r>
              <a:rPr lang="he-IL" sz="1200" dirty="0" err="1" smtClean="0"/>
              <a:t>לשניה</a:t>
            </a:r>
            <a:r>
              <a:rPr lang="he-IL" sz="1200" dirty="0" smtClean="0"/>
              <a:t> ואז שטיפה עם </a:t>
            </a:r>
            <a:r>
              <a:rPr lang="he-IL" sz="1200" dirty="0" err="1" smtClean="0"/>
              <a:t>סליין</a:t>
            </a:r>
            <a:r>
              <a:rPr lang="he-IL" sz="1200" dirty="0" smtClean="0"/>
              <a:t> באותה מהירות  דרך המזרק האוטומטי  ( צריך לדאוג </a:t>
            </a:r>
            <a:r>
              <a:rPr lang="he-IL" sz="1200" dirty="0" err="1" smtClean="0"/>
              <a:t>לוונפלון</a:t>
            </a:r>
            <a:r>
              <a:rPr lang="he-IL" sz="1200" dirty="0" smtClean="0"/>
              <a:t> מתאים למהירות ההזרקה ).</a:t>
            </a:r>
          </a:p>
          <a:p>
            <a:r>
              <a:rPr lang="he-IL" sz="1200" dirty="0" smtClean="0"/>
              <a:t>וככה אנחנו רואים את מצב הרקמה לפני כניסת החומר , במהלך הכניסה והיציאה של החומר . זרימת חומר הניגוד דרך מחזור הדם מייצרת הנחתה של הסיגנל בגלל </a:t>
            </a:r>
            <a:r>
              <a:rPr lang="he-IL" sz="1200" dirty="0" err="1" smtClean="0"/>
              <a:t>הסוספטיביליות</a:t>
            </a:r>
            <a:r>
              <a:rPr lang="he-IL" sz="1200" dirty="0" smtClean="0"/>
              <a:t> שגורמת לקיצור ערכי </a:t>
            </a:r>
            <a:r>
              <a:rPr lang="en-US" sz="1200" dirty="0" smtClean="0"/>
              <a:t>T2*</a:t>
            </a:r>
            <a:r>
              <a:rPr lang="he-IL" sz="1200" dirty="0" smtClean="0"/>
              <a:t> . השימוש בשיטת </a:t>
            </a:r>
            <a:r>
              <a:rPr lang="en-US" sz="1200" dirty="0" smtClean="0">
                <a:solidFill>
                  <a:srgbClr val="002060"/>
                </a:solidFill>
              </a:rPr>
              <a:t>DSC</a:t>
            </a:r>
            <a:r>
              <a:rPr lang="he-IL" sz="1200" dirty="0" smtClean="0"/>
              <a:t> נעשה בהדמיית המוח</a:t>
            </a:r>
            <a:r>
              <a:rPr lang="en-US" sz="1200" dirty="0" smtClean="0"/>
              <a:t>   .</a:t>
            </a:r>
            <a:endParaRPr lang="he-IL" sz="1200" dirty="0"/>
          </a:p>
        </p:txBody>
      </p:sp>
      <p:sp>
        <p:nvSpPr>
          <p:cNvPr id="5" name="מלבן 4"/>
          <p:cNvSpPr/>
          <p:nvPr/>
        </p:nvSpPr>
        <p:spPr>
          <a:xfrm>
            <a:off x="2411760" y="260648"/>
            <a:ext cx="4860032" cy="369332"/>
          </a:xfrm>
          <a:prstGeom prst="rect">
            <a:avLst/>
          </a:prstGeom>
        </p:spPr>
        <p:txBody>
          <a:bodyPr wrap="square">
            <a:spAutoFit/>
          </a:bodyPr>
          <a:lstStyle/>
          <a:p>
            <a:r>
              <a:rPr lang="en-US" u="sng" dirty="0" smtClean="0">
                <a:solidFill>
                  <a:schemeClr val="tx2"/>
                </a:solidFill>
              </a:rPr>
              <a:t>T2*</a:t>
            </a:r>
            <a:r>
              <a:rPr lang="en-US" u="sng" dirty="0" smtClean="0">
                <a:solidFill>
                  <a:srgbClr val="002060"/>
                </a:solidFill>
                <a:hlinkClick r:id="rId5" action="ppaction://hlinkfile"/>
              </a:rPr>
              <a:t>dynamic susceptibility contrast imaging (DSC)</a:t>
            </a:r>
            <a:r>
              <a:rPr lang="en-US" u="sng" dirty="0" smtClean="0">
                <a:solidFill>
                  <a:srgbClr val="002060"/>
                </a:solidFill>
              </a:rPr>
              <a:t> </a:t>
            </a:r>
            <a:endParaRPr lang="he-IL" dirty="0"/>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p:cNvSpPr/>
          <p:nvPr/>
        </p:nvSpPr>
        <p:spPr>
          <a:xfrm>
            <a:off x="1331640" y="4653136"/>
            <a:ext cx="6732240" cy="2492990"/>
          </a:xfrm>
          <a:prstGeom prst="rect">
            <a:avLst/>
          </a:prstGeom>
        </p:spPr>
        <p:txBody>
          <a:bodyPr wrap="square">
            <a:spAutoFit/>
          </a:bodyPr>
          <a:lstStyle/>
          <a:p>
            <a:r>
              <a:rPr lang="he-IL" sz="1200" dirty="0" smtClean="0"/>
              <a:t>חומר ניגוד והדמיה חוזרת של אותו אזור והשינויים באות, הנובעים ממעבר חומר הניגוד ברקמה, מתורגמים</a:t>
            </a:r>
            <a:r>
              <a:rPr lang="en-US" sz="1200" dirty="0" smtClean="0"/>
              <a:t> </a:t>
            </a:r>
            <a:r>
              <a:rPr lang="he-IL" sz="1200" dirty="0" smtClean="0"/>
              <a:t>למצב זרימת הדם וכמות הדם ברקמה מסוימת. לאחר עיבוד ממוחשב של הנתונים, מתקבלות מספר מפות המראות את מהירות זרימת הדם וכמות הדם ברקמה הנבדקת.</a:t>
            </a:r>
          </a:p>
          <a:p>
            <a:r>
              <a:rPr lang="en-US" sz="1200" dirty="0" smtClean="0"/>
              <a:t>,</a:t>
            </a:r>
            <a:r>
              <a:rPr lang="en-US" sz="1200" b="1" dirty="0" smtClean="0"/>
              <a:t> Cerebral Blood Volume </a:t>
            </a:r>
            <a:r>
              <a:rPr lang="en-US" sz="1200" dirty="0" smtClean="0"/>
              <a:t>( </a:t>
            </a:r>
            <a:r>
              <a:rPr lang="en-US" sz="1200" b="1" dirty="0" smtClean="0"/>
              <a:t>CBV)</a:t>
            </a:r>
            <a:r>
              <a:rPr lang="en-US" sz="1200" dirty="0" smtClean="0"/>
              <a:t> </a:t>
            </a:r>
          </a:p>
          <a:p>
            <a:r>
              <a:rPr lang="he-IL" sz="1200" dirty="0" smtClean="0"/>
              <a:t>תמונה של נפח הדם ליחידת מסה ברקמה הנבדקת</a:t>
            </a:r>
            <a:endParaRPr lang="en-US" sz="1200" dirty="0" smtClean="0"/>
          </a:p>
          <a:p>
            <a:r>
              <a:rPr lang="he-IL" sz="1200" b="1" dirty="0" smtClean="0"/>
              <a:t>(</a:t>
            </a:r>
            <a:r>
              <a:rPr lang="en-US" sz="1200" b="1" dirty="0" smtClean="0"/>
              <a:t>Cerebral Blood Flow </a:t>
            </a:r>
            <a:r>
              <a:rPr lang="en-US" sz="1200" dirty="0" smtClean="0"/>
              <a:t>( </a:t>
            </a:r>
            <a:r>
              <a:rPr lang="en-US" sz="1200" b="1" dirty="0" smtClean="0"/>
              <a:t>CBF</a:t>
            </a:r>
            <a:r>
              <a:rPr lang="en-US" sz="1200" dirty="0" smtClean="0"/>
              <a:t> , ml / 100g / min</a:t>
            </a:r>
          </a:p>
          <a:p>
            <a:r>
              <a:rPr lang="he-IL" sz="1200" dirty="0" smtClean="0"/>
              <a:t>נפח זרימת הדם ליחידת מסה בדקה</a:t>
            </a:r>
            <a:endParaRPr lang="en-US" sz="1200" dirty="0" smtClean="0"/>
          </a:p>
          <a:p>
            <a:r>
              <a:rPr lang="en-US" sz="1200" b="1" dirty="0" smtClean="0"/>
              <a:t>Mean Transit Time </a:t>
            </a:r>
            <a:r>
              <a:rPr lang="en-US" sz="1200" dirty="0" smtClean="0"/>
              <a:t>( </a:t>
            </a:r>
            <a:r>
              <a:rPr lang="en-US" sz="1200" b="1" dirty="0" smtClean="0"/>
              <a:t>MTT</a:t>
            </a:r>
            <a:r>
              <a:rPr lang="en-US" sz="1200" dirty="0" smtClean="0"/>
              <a:t> , sec )</a:t>
            </a:r>
          </a:p>
          <a:p>
            <a:r>
              <a:rPr lang="he-IL" sz="1200" dirty="0" smtClean="0"/>
              <a:t>הפרש הזמן מרגע כניסת חומר הניגוד לרקמה ועד ליציאתו</a:t>
            </a:r>
            <a:endParaRPr lang="en-US" sz="1200" dirty="0" smtClean="0"/>
          </a:p>
          <a:p>
            <a:r>
              <a:rPr lang="en-US" sz="1200" b="1" dirty="0" smtClean="0"/>
              <a:t>Time To Peak</a:t>
            </a:r>
            <a:r>
              <a:rPr lang="en-US" sz="1200" dirty="0" smtClean="0"/>
              <a:t> ( </a:t>
            </a:r>
            <a:r>
              <a:rPr lang="en-US" sz="1200" b="1" dirty="0" smtClean="0"/>
              <a:t>TTP</a:t>
            </a:r>
            <a:r>
              <a:rPr lang="en-US" sz="1200" dirty="0" smtClean="0"/>
              <a:t> , sec )</a:t>
            </a:r>
          </a:p>
          <a:p>
            <a:r>
              <a:rPr lang="he-IL" sz="1200" dirty="0" smtClean="0"/>
              <a:t>משקף את הזמן מתחילת הזרקת חומר הניגוד לשיא עקומת הסיגנל</a:t>
            </a:r>
            <a:br>
              <a:rPr lang="he-IL" sz="1200" dirty="0" smtClean="0"/>
            </a:br>
            <a:r>
              <a:rPr lang="he-IL" sz="1200" dirty="0" smtClean="0"/>
              <a:t/>
            </a:r>
            <a:br>
              <a:rPr lang="he-IL" sz="1200" dirty="0" smtClean="0"/>
            </a:br>
            <a:endParaRPr lang="he-IL" sz="1200" dirty="0"/>
          </a:p>
        </p:txBody>
      </p:sp>
      <p:pic>
        <p:nvPicPr>
          <p:cNvPr id="98305" name="Picture 1">
            <a:hlinkClick r:id="rId2"/>
          </p:cNvPr>
          <p:cNvPicPr>
            <a:picLocks noChangeAspect="1" noChangeArrowheads="1"/>
          </p:cNvPicPr>
          <p:nvPr/>
        </p:nvPicPr>
        <p:blipFill>
          <a:blip r:embed="rId3" cstate="print"/>
          <a:srcRect/>
          <a:stretch>
            <a:fillRect/>
          </a:stretch>
        </p:blipFill>
        <p:spPr bwMode="auto">
          <a:xfrm>
            <a:off x="2483768" y="260648"/>
            <a:ext cx="4699992" cy="431585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0226" name="Picture 2">
            <a:hlinkClick r:id="rId2"/>
          </p:cNvPr>
          <p:cNvPicPr>
            <a:picLocks noChangeAspect="1" noChangeArrowheads="1"/>
          </p:cNvPicPr>
          <p:nvPr/>
        </p:nvPicPr>
        <p:blipFill>
          <a:blip r:embed="rId3" cstate="print"/>
          <a:srcRect/>
          <a:stretch>
            <a:fillRect/>
          </a:stretch>
        </p:blipFill>
        <p:spPr bwMode="auto">
          <a:xfrm>
            <a:off x="2123728" y="980728"/>
            <a:ext cx="5328592" cy="4098917"/>
          </a:xfrm>
          <a:prstGeom prst="rect">
            <a:avLst/>
          </a:prstGeom>
          <a:noFill/>
          <a:ln w="9525">
            <a:noFill/>
            <a:miter lim="800000"/>
            <a:headEnd/>
            <a:tailEnd/>
          </a:ln>
        </p:spPr>
      </p:pic>
      <p:sp>
        <p:nvSpPr>
          <p:cNvPr id="3" name="TextBox 2"/>
          <p:cNvSpPr txBox="1"/>
          <p:nvPr/>
        </p:nvSpPr>
        <p:spPr>
          <a:xfrm>
            <a:off x="2123728" y="5157192"/>
            <a:ext cx="5400600" cy="1015663"/>
          </a:xfrm>
          <a:prstGeom prst="rect">
            <a:avLst/>
          </a:prstGeom>
          <a:noFill/>
        </p:spPr>
        <p:txBody>
          <a:bodyPr wrap="square" rtlCol="1">
            <a:spAutoFit/>
          </a:bodyPr>
          <a:lstStyle/>
          <a:p>
            <a:r>
              <a:rPr lang="he-IL" sz="1200" dirty="0" smtClean="0"/>
              <a:t>בצד שמאל תמונת הדיפוזיה מראה את האזור עם השינויים הבלתי הפיכים ( רקמה מתה )</a:t>
            </a:r>
          </a:p>
          <a:p>
            <a:r>
              <a:rPr lang="he-IL" sz="1200" dirty="0" smtClean="0"/>
              <a:t>באמצע תמונת פרפוזיה עם פגם פרפוזיה נרחב משמעותית מפגם הדיפוזיה</a:t>
            </a:r>
          </a:p>
          <a:p>
            <a:r>
              <a:rPr lang="he-IL" sz="1200" dirty="0" smtClean="0"/>
              <a:t>בצד ימין , חוסר ההתאמה בין תמונת הדיפוזיה </a:t>
            </a:r>
            <a:r>
              <a:rPr lang="he-IL" sz="1200" dirty="0" err="1" smtClean="0"/>
              <a:t>לפרפוזיה</a:t>
            </a:r>
            <a:r>
              <a:rPr lang="he-IL" sz="1200" dirty="0" smtClean="0"/>
              <a:t> מודגש בצבע הכחול ( פנומברה )</a:t>
            </a:r>
          </a:p>
          <a:p>
            <a:r>
              <a:rPr lang="he-IL" sz="1200" dirty="0" smtClean="0"/>
              <a:t>אזור הפנומברה זהו האזור שסובל מנזק מוגבל ועדיין אפשר להצילו  במידה ונחזיר את זרימת הדם לאזור הפגוע במהירות רבה </a:t>
            </a:r>
            <a:endParaRPr lang="he-IL" sz="1200" dirty="0"/>
          </a:p>
        </p:txBody>
      </p:sp>
      <p:sp>
        <p:nvSpPr>
          <p:cNvPr id="4" name="TextBox 3"/>
          <p:cNvSpPr txBox="1"/>
          <p:nvPr/>
        </p:nvSpPr>
        <p:spPr>
          <a:xfrm>
            <a:off x="3635896" y="0"/>
            <a:ext cx="3096344" cy="369332"/>
          </a:xfrm>
          <a:prstGeom prst="rect">
            <a:avLst/>
          </a:prstGeom>
          <a:noFill/>
        </p:spPr>
        <p:txBody>
          <a:bodyPr wrap="square" rtlCol="1">
            <a:spAutoFit/>
          </a:bodyPr>
          <a:lstStyle/>
          <a:p>
            <a:r>
              <a:rPr lang="en-US" dirty="0" smtClean="0"/>
              <a:t>Diffusion-Perfusion Mismatch</a:t>
            </a:r>
            <a:endParaRPr lang="he-IL" dirty="0"/>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1"/>
          <p:cNvSpPr>
            <a:spLocks noChangeArrowheads="1"/>
          </p:cNvSpPr>
          <p:nvPr/>
        </p:nvSpPr>
        <p:spPr bwMode="auto">
          <a:xfrm>
            <a:off x="1979712" y="5407769"/>
            <a:ext cx="6516216"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a:t>
            </a:r>
            <a:endParaRPr kumimoji="0" lang="he-IL"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4" name="מלבן 3"/>
          <p:cNvSpPr/>
          <p:nvPr/>
        </p:nvSpPr>
        <p:spPr>
          <a:xfrm>
            <a:off x="3709491" y="4365104"/>
            <a:ext cx="5434509" cy="2677656"/>
          </a:xfrm>
          <a:prstGeom prst="rect">
            <a:avLst/>
          </a:prstGeom>
        </p:spPr>
        <p:txBody>
          <a:bodyPr wrap="square">
            <a:spAutoFit/>
          </a:bodyPr>
          <a:lstStyle/>
          <a:p>
            <a:pPr lvl="0" fontAlgn="base">
              <a:spcBef>
                <a:spcPct val="0"/>
              </a:spcBef>
              <a:spcAft>
                <a:spcPct val="0"/>
              </a:spcAft>
            </a:pPr>
            <a:r>
              <a:rPr lang="en-US" sz="1200" dirty="0" smtClean="0"/>
              <a:t> </a:t>
            </a:r>
            <a:r>
              <a:rPr lang="he-IL" sz="1200" dirty="0" smtClean="0"/>
              <a:t> </a:t>
            </a:r>
            <a:r>
              <a:rPr lang="he-IL" sz="1400" dirty="0" smtClean="0"/>
              <a:t>בשיטת </a:t>
            </a:r>
            <a:r>
              <a:rPr lang="en-US" sz="1400" dirty="0" smtClean="0"/>
              <a:t>Dynamic Contrast Enhanced (DCE)</a:t>
            </a:r>
            <a:r>
              <a:rPr lang="he-IL" sz="1400" dirty="0" smtClean="0"/>
              <a:t> מודדים שינויי </a:t>
            </a:r>
            <a:r>
              <a:rPr lang="en-US" sz="1400" dirty="0" smtClean="0"/>
              <a:t>T1</a:t>
            </a:r>
            <a:r>
              <a:rPr lang="he-IL" sz="1400" dirty="0" smtClean="0"/>
              <a:t> ברקמות לאורך זמן . השינוי בשיעור </a:t>
            </a:r>
            <a:r>
              <a:rPr lang="he-IL" sz="1400" dirty="0" err="1" smtClean="0"/>
              <a:t>רלקסצית</a:t>
            </a:r>
            <a:r>
              <a:rPr lang="he-IL" sz="1400" dirty="0" smtClean="0"/>
              <a:t> </a:t>
            </a:r>
            <a:r>
              <a:rPr lang="en-US" sz="1400" dirty="0" smtClean="0"/>
              <a:t>T1</a:t>
            </a:r>
            <a:r>
              <a:rPr lang="he-IL" sz="1400" dirty="0" smtClean="0"/>
              <a:t> עומד ביחס ישר לחומר הניגוד. בשיטה זו משתמשים בד"כ ברצף פולס </a:t>
            </a:r>
            <a:r>
              <a:rPr lang="en-US" sz="1400" dirty="0" smtClean="0"/>
              <a:t>spoiled gradient echo (t1 FLASH)</a:t>
            </a:r>
            <a:r>
              <a:rPr lang="he-IL" sz="1400" dirty="0" smtClean="0"/>
              <a:t>.</a:t>
            </a:r>
            <a:r>
              <a:rPr lang="he-IL" sz="1400" dirty="0" smtClean="0">
                <a:latin typeface="Calibri" pitchFamily="34" charset="0"/>
                <a:ea typeface="Calibri" pitchFamily="34" charset="0"/>
                <a:cs typeface="Arial" pitchFamily="34" charset="0"/>
              </a:rPr>
              <a:t> </a:t>
            </a:r>
          </a:p>
          <a:p>
            <a:pPr lvl="0" fontAlgn="base">
              <a:spcBef>
                <a:spcPct val="0"/>
              </a:spcBef>
              <a:spcAft>
                <a:spcPct val="0"/>
              </a:spcAft>
            </a:pPr>
            <a:r>
              <a:rPr lang="he-IL" sz="1400" dirty="0" smtClean="0">
                <a:latin typeface="Calibri" pitchFamily="34" charset="0"/>
                <a:ea typeface="Calibri" pitchFamily="34" charset="0"/>
                <a:cs typeface="Arial" pitchFamily="34" charset="0"/>
              </a:rPr>
              <a:t>בשיטת ה- </a:t>
            </a:r>
            <a:r>
              <a:rPr lang="en-US" sz="1400" dirty="0" smtClean="0">
                <a:latin typeface="Calibri" pitchFamily="34" charset="0"/>
                <a:ea typeface="Calibri" pitchFamily="34" charset="0"/>
                <a:cs typeface="Arial" pitchFamily="34" charset="0"/>
              </a:rPr>
              <a:t>T1</a:t>
            </a:r>
            <a:r>
              <a:rPr lang="he-IL" sz="1400" dirty="0" smtClean="0">
                <a:latin typeface="Calibri" pitchFamily="34" charset="0"/>
                <a:ea typeface="Calibri" pitchFamily="34" charset="0"/>
                <a:cs typeface="Arial" pitchFamily="34" charset="0"/>
              </a:rPr>
              <a:t> חומר הניגוד גורם להגברת הסיגנל בגלל קיצור זמני </a:t>
            </a:r>
            <a:r>
              <a:rPr lang="en-US" sz="1400" dirty="0" smtClean="0">
                <a:latin typeface="Calibri" pitchFamily="34" charset="0"/>
                <a:ea typeface="Calibri" pitchFamily="34" charset="0"/>
                <a:cs typeface="Arial" pitchFamily="34" charset="0"/>
              </a:rPr>
              <a:t>T1</a:t>
            </a:r>
            <a:r>
              <a:rPr lang="he-IL" sz="1400" dirty="0" smtClean="0">
                <a:latin typeface="Calibri" pitchFamily="34" charset="0"/>
                <a:ea typeface="Calibri" pitchFamily="34" charset="0"/>
                <a:cs typeface="Arial" pitchFamily="34" charset="0"/>
              </a:rPr>
              <a:t> של הרקמות ומודדים את השינוי בסיגנל עם השינוי בזמן . ע"י השוואת ערכי </a:t>
            </a:r>
            <a:r>
              <a:rPr lang="en-US" sz="1400" dirty="0" smtClean="0">
                <a:latin typeface="Calibri" pitchFamily="34" charset="0"/>
                <a:ea typeface="Calibri" pitchFamily="34" charset="0"/>
                <a:cs typeface="Arial" pitchFamily="34" charset="0"/>
              </a:rPr>
              <a:t>T1</a:t>
            </a:r>
            <a:r>
              <a:rPr lang="he-IL" sz="1400" dirty="0" smtClean="0">
                <a:latin typeface="Calibri" pitchFamily="34" charset="0"/>
                <a:ea typeface="Calibri" pitchFamily="34" charset="0"/>
                <a:cs typeface="Arial" pitchFamily="34" charset="0"/>
              </a:rPr>
              <a:t> בין הסריקה לפני מתן חומר הניגוד לסריקה עם חומר הניגוד עבור כל </a:t>
            </a:r>
            <a:r>
              <a:rPr lang="he-IL" sz="1400" dirty="0" err="1" smtClean="0">
                <a:latin typeface="Calibri" pitchFamily="34" charset="0"/>
                <a:ea typeface="Calibri" pitchFamily="34" charset="0"/>
                <a:cs typeface="Arial" pitchFamily="34" charset="0"/>
              </a:rPr>
              <a:t>ווקסל</a:t>
            </a:r>
            <a:r>
              <a:rPr lang="he-IL" sz="1400" dirty="0" smtClean="0">
                <a:latin typeface="Calibri" pitchFamily="34" charset="0"/>
                <a:ea typeface="Calibri" pitchFamily="34" charset="0"/>
                <a:cs typeface="Arial" pitchFamily="34" charset="0"/>
              </a:rPr>
              <a:t> ניתן לזהות את חדירות (</a:t>
            </a:r>
            <a:r>
              <a:rPr lang="he-IL" sz="1400" dirty="0" err="1" smtClean="0">
                <a:latin typeface="Calibri" pitchFamily="34" charset="0"/>
                <a:ea typeface="Calibri" pitchFamily="34" charset="0"/>
                <a:cs typeface="Arial" pitchFamily="34" charset="0"/>
              </a:rPr>
              <a:t>פרמאביליות</a:t>
            </a:r>
            <a:r>
              <a:rPr lang="he-IL" sz="1400" dirty="0" smtClean="0">
                <a:latin typeface="Calibri" pitchFamily="34" charset="0"/>
                <a:ea typeface="Calibri" pitchFamily="34" charset="0"/>
                <a:cs typeface="Arial" pitchFamily="34" charset="0"/>
              </a:rPr>
              <a:t> ) כלי הדם .</a:t>
            </a:r>
            <a:endParaRPr lang="en-US" sz="1400" dirty="0" smtClean="0">
              <a:latin typeface="Arial" pitchFamily="34" charset="0"/>
              <a:cs typeface="Arial" pitchFamily="34" charset="0"/>
            </a:endParaRPr>
          </a:p>
          <a:p>
            <a:pPr lvl="0" eaLnBrk="0" fontAlgn="base" hangingPunct="0">
              <a:spcBef>
                <a:spcPct val="0"/>
              </a:spcBef>
              <a:spcAft>
                <a:spcPct val="0"/>
              </a:spcAft>
            </a:pPr>
            <a:r>
              <a:rPr lang="he-IL" sz="1400" dirty="0" smtClean="0">
                <a:latin typeface="Calibri" pitchFamily="34" charset="0"/>
                <a:ea typeface="Calibri" pitchFamily="34" charset="0"/>
                <a:cs typeface="Arial" pitchFamily="34" charset="0"/>
              </a:rPr>
              <a:t>כדי לאפיין את החדירות כמותית מסתמכים על </a:t>
            </a:r>
            <a:r>
              <a:rPr lang="en-US" sz="1400" dirty="0" err="1" smtClean="0">
                <a:latin typeface="Calibri" pitchFamily="34" charset="0"/>
                <a:ea typeface="Calibri" pitchFamily="34" charset="0"/>
                <a:cs typeface="Arial" pitchFamily="34" charset="0"/>
              </a:rPr>
              <a:t>Ktrans</a:t>
            </a:r>
            <a:r>
              <a:rPr lang="he-IL" sz="1400" dirty="0" smtClean="0">
                <a:latin typeface="Calibri" pitchFamily="34" charset="0"/>
                <a:ea typeface="Calibri" pitchFamily="34" charset="0"/>
                <a:cs typeface="Arial" pitchFamily="34" charset="0"/>
              </a:rPr>
              <a:t> שהוא קבוע החדירות של </a:t>
            </a:r>
            <a:r>
              <a:rPr lang="he-IL" sz="1400" dirty="0" err="1" smtClean="0">
                <a:latin typeface="Calibri" pitchFamily="34" charset="0"/>
                <a:ea typeface="Calibri" pitchFamily="34" charset="0"/>
                <a:cs typeface="Arial" pitchFamily="34" charset="0"/>
              </a:rPr>
              <a:t>הקפילרות</a:t>
            </a:r>
            <a:r>
              <a:rPr lang="he-IL" sz="1400" dirty="0" smtClean="0">
                <a:latin typeface="Calibri" pitchFamily="34" charset="0"/>
                <a:ea typeface="Calibri" pitchFamily="34" charset="0"/>
                <a:cs typeface="Arial" pitchFamily="34" charset="0"/>
              </a:rPr>
              <a:t> .ככל שהחדירות גבוהה יותר ערכי </a:t>
            </a:r>
            <a:r>
              <a:rPr lang="en-US" sz="1400" dirty="0" err="1" smtClean="0">
                <a:latin typeface="Calibri" pitchFamily="34" charset="0"/>
                <a:ea typeface="Calibri" pitchFamily="34" charset="0"/>
                <a:cs typeface="Arial" pitchFamily="34" charset="0"/>
              </a:rPr>
              <a:t>Ktrans</a:t>
            </a:r>
            <a:r>
              <a:rPr lang="en-US" sz="1400" dirty="0" smtClean="0">
                <a:latin typeface="Calibri" pitchFamily="34" charset="0"/>
                <a:ea typeface="Calibri" pitchFamily="34" charset="0"/>
                <a:cs typeface="Arial" pitchFamily="34" charset="0"/>
              </a:rPr>
              <a:t> </a:t>
            </a:r>
            <a:r>
              <a:rPr lang="he-IL" sz="1400" dirty="0" smtClean="0">
                <a:latin typeface="Calibri" pitchFamily="34" charset="0"/>
                <a:ea typeface="Calibri" pitchFamily="34" charset="0"/>
                <a:cs typeface="Arial" pitchFamily="34" charset="0"/>
              </a:rPr>
              <a:t> גבוהים יותר זה יכול להעיד על גידול או דלקת כמו כן ככל שערכי ה </a:t>
            </a:r>
            <a:r>
              <a:rPr lang="en-US" sz="1400" dirty="0" err="1" smtClean="0">
                <a:latin typeface="Calibri" pitchFamily="34" charset="0"/>
                <a:ea typeface="Calibri" pitchFamily="34" charset="0"/>
                <a:cs typeface="Arial" pitchFamily="34" charset="0"/>
              </a:rPr>
              <a:t>Ktrans</a:t>
            </a:r>
            <a:r>
              <a:rPr lang="he-IL" sz="1400" dirty="0" smtClean="0">
                <a:latin typeface="Calibri" pitchFamily="34" charset="0"/>
                <a:ea typeface="Calibri" pitchFamily="34" charset="0"/>
                <a:cs typeface="Arial" pitchFamily="34" charset="0"/>
              </a:rPr>
              <a:t> גבוהים דרגת הגידול גבוהה יותר </a:t>
            </a:r>
            <a:endParaRPr lang="he-IL" sz="1400" dirty="0" smtClean="0"/>
          </a:p>
          <a:p>
            <a:endParaRPr lang="he-IL" sz="1400" dirty="0" smtClean="0"/>
          </a:p>
        </p:txBody>
      </p:sp>
      <p:pic>
        <p:nvPicPr>
          <p:cNvPr id="18433" name="Picture 1">
            <a:hlinkClick r:id="rId2"/>
          </p:cNvPr>
          <p:cNvPicPr>
            <a:picLocks noChangeAspect="1" noChangeArrowheads="1"/>
          </p:cNvPicPr>
          <p:nvPr/>
        </p:nvPicPr>
        <p:blipFill>
          <a:blip r:embed="rId3" cstate="print"/>
          <a:srcRect/>
          <a:stretch>
            <a:fillRect/>
          </a:stretch>
        </p:blipFill>
        <p:spPr bwMode="auto">
          <a:xfrm>
            <a:off x="0" y="332656"/>
            <a:ext cx="5857875" cy="2162175"/>
          </a:xfrm>
          <a:prstGeom prst="rect">
            <a:avLst/>
          </a:prstGeom>
          <a:noFill/>
          <a:ln w="9525">
            <a:noFill/>
            <a:miter lim="800000"/>
            <a:headEnd/>
            <a:tailEnd/>
          </a:ln>
        </p:spPr>
      </p:pic>
      <p:sp>
        <p:nvSpPr>
          <p:cNvPr id="5" name="מלבן 4"/>
          <p:cNvSpPr/>
          <p:nvPr/>
        </p:nvSpPr>
        <p:spPr>
          <a:xfrm>
            <a:off x="3059832" y="0"/>
            <a:ext cx="4493410" cy="369332"/>
          </a:xfrm>
          <a:prstGeom prst="rect">
            <a:avLst/>
          </a:prstGeom>
        </p:spPr>
        <p:txBody>
          <a:bodyPr wrap="none">
            <a:spAutoFit/>
          </a:bodyPr>
          <a:lstStyle/>
          <a:p>
            <a:r>
              <a:rPr lang="he-IL" dirty="0" smtClean="0">
                <a:hlinkClick r:id="rId4" action="ppaction://hlinkfile"/>
              </a:rPr>
              <a:t> (</a:t>
            </a:r>
            <a:r>
              <a:rPr lang="en-US" dirty="0" smtClean="0">
                <a:hlinkClick r:id="rId4" action="ppaction://hlinkfile"/>
              </a:rPr>
              <a:t>T1 dynamic contrast enhanced imaging (DCE</a:t>
            </a:r>
            <a:endParaRPr lang="he-IL" dirty="0"/>
          </a:p>
        </p:txBody>
      </p:sp>
      <p:pic>
        <p:nvPicPr>
          <p:cNvPr id="146434" name="Picture 2" descr="http://mri-q.com/uploads/3/4/5/7/34572113/3041172_orig.png">
            <a:hlinkClick r:id="rId5"/>
          </p:cNvPr>
          <p:cNvPicPr>
            <a:picLocks noChangeAspect="1" noChangeArrowheads="1"/>
          </p:cNvPicPr>
          <p:nvPr/>
        </p:nvPicPr>
        <p:blipFill>
          <a:blip r:embed="rId6" cstate="print"/>
          <a:srcRect/>
          <a:stretch>
            <a:fillRect/>
          </a:stretch>
        </p:blipFill>
        <p:spPr bwMode="auto">
          <a:xfrm>
            <a:off x="0" y="2564904"/>
            <a:ext cx="2325408" cy="2037598"/>
          </a:xfrm>
          <a:prstGeom prst="rect">
            <a:avLst/>
          </a:prstGeom>
          <a:noFill/>
        </p:spPr>
      </p:pic>
      <p:pic>
        <p:nvPicPr>
          <p:cNvPr id="146436" name="Picture 4" descr="Pharmaceutics 04 00442 g002 1024">
            <a:hlinkClick r:id="rId7"/>
          </p:cNvPr>
          <p:cNvPicPr>
            <a:picLocks noChangeAspect="1" noChangeArrowheads="1"/>
          </p:cNvPicPr>
          <p:nvPr/>
        </p:nvPicPr>
        <p:blipFill>
          <a:blip r:embed="rId8" cstate="print"/>
          <a:srcRect/>
          <a:stretch>
            <a:fillRect/>
          </a:stretch>
        </p:blipFill>
        <p:spPr bwMode="auto">
          <a:xfrm>
            <a:off x="0" y="4583747"/>
            <a:ext cx="2862496" cy="2272666"/>
          </a:xfrm>
          <a:prstGeom prst="rect">
            <a:avLst/>
          </a:prstGeom>
          <a:noFill/>
        </p:spPr>
      </p:pic>
      <p:pic>
        <p:nvPicPr>
          <p:cNvPr id="146437" name="Picture 5">
            <a:hlinkClick r:id="rId9"/>
          </p:cNvPr>
          <p:cNvPicPr>
            <a:picLocks noChangeAspect="1" noChangeArrowheads="1"/>
          </p:cNvPicPr>
          <p:nvPr/>
        </p:nvPicPr>
        <p:blipFill>
          <a:blip r:embed="rId10" cstate="print"/>
          <a:srcRect/>
          <a:stretch>
            <a:fillRect/>
          </a:stretch>
        </p:blipFill>
        <p:spPr bwMode="auto">
          <a:xfrm>
            <a:off x="5940152" y="332656"/>
            <a:ext cx="2734383" cy="2189981"/>
          </a:xfrm>
          <a:prstGeom prst="rect">
            <a:avLst/>
          </a:prstGeom>
          <a:noFill/>
          <a:ln w="9525">
            <a:noFill/>
            <a:miter lim="800000"/>
            <a:headEnd/>
            <a:tailEnd/>
          </a:ln>
        </p:spPr>
      </p:pic>
      <p:pic>
        <p:nvPicPr>
          <p:cNvPr id="146438" name="Picture 6"/>
          <p:cNvPicPr>
            <a:picLocks noChangeAspect="1" noChangeArrowheads="1"/>
          </p:cNvPicPr>
          <p:nvPr/>
        </p:nvPicPr>
        <p:blipFill>
          <a:blip r:embed="rId11" cstate="print"/>
          <a:srcRect/>
          <a:stretch>
            <a:fillRect/>
          </a:stretch>
        </p:blipFill>
        <p:spPr bwMode="auto">
          <a:xfrm>
            <a:off x="4880804" y="2492896"/>
            <a:ext cx="4261609" cy="1708026"/>
          </a:xfrm>
          <a:prstGeom prst="rect">
            <a:avLst/>
          </a:prstGeom>
          <a:noFill/>
          <a:ln w="9525">
            <a:noFill/>
            <a:miter lim="800000"/>
            <a:headEnd/>
            <a:tailEnd/>
          </a:ln>
        </p:spPr>
      </p:pic>
      <p:pic>
        <p:nvPicPr>
          <p:cNvPr id="146439" name="Picture 7">
            <a:hlinkClick r:id="rId12"/>
          </p:cNvPr>
          <p:cNvPicPr>
            <a:picLocks noChangeAspect="1" noChangeArrowheads="1"/>
          </p:cNvPicPr>
          <p:nvPr/>
        </p:nvPicPr>
        <p:blipFill>
          <a:blip r:embed="rId13" cstate="print"/>
          <a:srcRect/>
          <a:stretch>
            <a:fillRect/>
          </a:stretch>
        </p:blipFill>
        <p:spPr bwMode="auto">
          <a:xfrm>
            <a:off x="2339752" y="2564904"/>
            <a:ext cx="2933700" cy="1743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8962" name="Picture 2">
            <a:hlinkClick r:id="rId2"/>
          </p:cNvPr>
          <p:cNvPicPr>
            <a:picLocks noChangeAspect="1" noChangeArrowheads="1"/>
          </p:cNvPicPr>
          <p:nvPr/>
        </p:nvPicPr>
        <p:blipFill>
          <a:blip r:embed="rId3" cstate="print"/>
          <a:srcRect/>
          <a:stretch>
            <a:fillRect/>
          </a:stretch>
        </p:blipFill>
        <p:spPr bwMode="auto">
          <a:xfrm>
            <a:off x="5148064" y="692696"/>
            <a:ext cx="3779912" cy="2793061"/>
          </a:xfrm>
          <a:prstGeom prst="rect">
            <a:avLst/>
          </a:prstGeom>
          <a:noFill/>
          <a:ln w="9525">
            <a:noFill/>
            <a:miter lim="800000"/>
            <a:headEnd/>
            <a:tailEnd/>
          </a:ln>
        </p:spPr>
      </p:pic>
      <p:sp>
        <p:nvSpPr>
          <p:cNvPr id="168963" name="Rectangle 3"/>
          <p:cNvSpPr>
            <a:spLocks noChangeArrowheads="1"/>
          </p:cNvSpPr>
          <p:nvPr/>
        </p:nvSpPr>
        <p:spPr bwMode="auto">
          <a:xfrm>
            <a:off x="0" y="5840750"/>
            <a:ext cx="8712968"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he-IL"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טכניקה זו מנצלת את המים שבדם כסמן פנימי בניגוד לגדוליניום שהוא סמן חיצוני .</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he-IL"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שיטת </a:t>
            </a:r>
            <a:r>
              <a:rPr kumimoji="0" lang="en-US"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ASL</a:t>
            </a:r>
            <a:r>
              <a:rPr kumimoji="0" lang="he-IL"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אינה פולשנית ולא מצריכה הזרקת חומר ניגוד מה שמאפשר מדידות כמותיות חוזרות במיוחד במחקרים וגם לאנשים עם תפקודי כליות ירודים .ב- </a:t>
            </a:r>
            <a:r>
              <a:rPr kumimoji="0" lang="en-US"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ASL</a:t>
            </a:r>
            <a:r>
              <a:rPr kumimoji="0" lang="he-IL"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רוכשים תמונה עם תיוג מגנטי לדם הנכנס לתוך הרקמה המצולמת ותמונה אחרת ללא תיוג מגנטי וההבדל בסיגנל הוא סיגנל ה- </a:t>
            </a:r>
            <a:r>
              <a:rPr kumimoji="0" lang="en-US"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ASL</a:t>
            </a:r>
            <a:r>
              <a:rPr kumimoji="0" lang="he-IL"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.ההבדל בסיגנל בין  התמונה המתויגת ללא מתויגת הוא כ- </a:t>
            </a:r>
            <a:r>
              <a:rPr kumimoji="0" lang="en-US"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1-5 %</a:t>
            </a:r>
            <a:r>
              <a:rPr kumimoji="0" lang="he-IL"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 לכן ה- </a:t>
            </a:r>
            <a:r>
              <a:rPr kumimoji="0" lang="en-US"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SNR</a:t>
            </a:r>
            <a:r>
              <a:rPr kumimoji="0" lang="he-IL"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בתמונה הזו נמוך וניתן להתגבר על כך בהוספת מיצועים אך כך עולה זמן הסריקה . לשיטות ה-</a:t>
            </a:r>
            <a:r>
              <a:rPr kumimoji="0" lang="en-US"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T1 </a:t>
            </a:r>
            <a:r>
              <a:rPr kumimoji="0" lang="he-IL"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en-US"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t2*</a:t>
            </a:r>
            <a:r>
              <a:rPr kumimoji="0" lang="he-IL"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יתרונות על </a:t>
            </a:r>
            <a:r>
              <a:rPr kumimoji="0" lang="en-US"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ASL</a:t>
            </a:r>
            <a:r>
              <a:rPr kumimoji="0" lang="he-IL"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בכך שה- </a:t>
            </a:r>
            <a:r>
              <a:rPr kumimoji="0" lang="en-US"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SNR</a:t>
            </a:r>
            <a:r>
              <a:rPr kumimoji="0" lang="he-IL"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שלהן גבוהה יותר מה שמאפשר רזולוציה </a:t>
            </a:r>
            <a:r>
              <a:rPr kumimoji="0" lang="he-IL" sz="12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טמפורלית</a:t>
            </a:r>
            <a:r>
              <a:rPr kumimoji="0" lang="he-IL"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ומרחבית גבוהה יותר .</a:t>
            </a:r>
            <a:endParaRPr kumimoji="0" lang="he-IL" sz="1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68964" name="Picture 4">
            <a:hlinkClick r:id="rId4"/>
          </p:cNvPr>
          <p:cNvPicPr>
            <a:picLocks noChangeAspect="1" noChangeArrowheads="1"/>
          </p:cNvPicPr>
          <p:nvPr/>
        </p:nvPicPr>
        <p:blipFill>
          <a:blip r:embed="rId5" cstate="print"/>
          <a:srcRect/>
          <a:stretch>
            <a:fillRect/>
          </a:stretch>
        </p:blipFill>
        <p:spPr bwMode="auto">
          <a:xfrm>
            <a:off x="323528" y="0"/>
            <a:ext cx="4474936" cy="3816102"/>
          </a:xfrm>
          <a:prstGeom prst="rect">
            <a:avLst/>
          </a:prstGeom>
          <a:noFill/>
          <a:ln w="9525">
            <a:noFill/>
            <a:miter lim="800000"/>
            <a:headEnd/>
            <a:tailEnd/>
          </a:ln>
        </p:spPr>
      </p:pic>
      <p:pic>
        <p:nvPicPr>
          <p:cNvPr id="168965" name="Picture 5">
            <a:hlinkClick r:id="rId6"/>
          </p:cNvPr>
          <p:cNvPicPr>
            <a:picLocks noChangeAspect="1" noChangeArrowheads="1"/>
          </p:cNvPicPr>
          <p:nvPr/>
        </p:nvPicPr>
        <p:blipFill>
          <a:blip r:embed="rId7" cstate="print"/>
          <a:srcRect/>
          <a:stretch>
            <a:fillRect/>
          </a:stretch>
        </p:blipFill>
        <p:spPr bwMode="auto">
          <a:xfrm>
            <a:off x="0" y="3933056"/>
            <a:ext cx="5448300" cy="1771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
          <p:cNvSpPr>
            <a:spLocks noChangeArrowheads="1"/>
          </p:cNvSpPr>
          <p:nvPr/>
        </p:nvSpPr>
        <p:spPr bwMode="auto">
          <a:xfrm>
            <a:off x="971600" y="5286753"/>
            <a:ext cx="7776864"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kumimoji="0" lang="he-IL"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בעוד הדמיה בתהודה מגנטית </a:t>
            </a:r>
            <a:r>
              <a:rPr kumimoji="0" lang="en-US"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MRI</a:t>
            </a:r>
            <a:r>
              <a:rPr kumimoji="0" lang="he-IL"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מספקת תמונות של הרקמה הנבדקת הספקטרוסקופיה מספקת מידע ביוכימי של הרקמה הנבדקת .</a:t>
            </a:r>
            <a:r>
              <a:rPr lang="he-IL" sz="1200" dirty="0" smtClean="0">
                <a:latin typeface="Calibri" pitchFamily="34" charset="0"/>
                <a:ea typeface="Calibri" pitchFamily="34" charset="0"/>
                <a:cs typeface="Arial" pitchFamily="34" charset="0"/>
              </a:rPr>
              <a:t> ב- </a:t>
            </a:r>
            <a:r>
              <a:rPr lang="en-US" sz="1200" dirty="0" smtClean="0">
                <a:latin typeface="Calibri" pitchFamily="34" charset="0"/>
                <a:ea typeface="Calibri" pitchFamily="34" charset="0"/>
                <a:cs typeface="Arial" pitchFamily="34" charset="0"/>
              </a:rPr>
              <a:t>MRS</a:t>
            </a:r>
            <a:r>
              <a:rPr lang="he-IL" sz="1200" dirty="0" smtClean="0">
                <a:latin typeface="Calibri" pitchFamily="34" charset="0"/>
                <a:ea typeface="Calibri" pitchFamily="34" charset="0"/>
                <a:cs typeface="Arial" pitchFamily="34" charset="0"/>
              </a:rPr>
              <a:t> לא מקבלים תמונה אלא גרף או ספקטרום של </a:t>
            </a:r>
            <a:r>
              <a:rPr lang="he-IL" sz="1200" dirty="0" err="1" smtClean="0">
                <a:latin typeface="Calibri" pitchFamily="34" charset="0"/>
                <a:ea typeface="Calibri" pitchFamily="34" charset="0"/>
                <a:cs typeface="Arial" pitchFamily="34" charset="0"/>
              </a:rPr>
              <a:t>מטבוליטים</a:t>
            </a:r>
            <a:r>
              <a:rPr lang="he-IL" sz="1200" dirty="0" smtClean="0">
                <a:latin typeface="Calibri" pitchFamily="34" charset="0"/>
                <a:ea typeface="Calibri" pitchFamily="34" charset="0"/>
                <a:cs typeface="Arial" pitchFamily="34" charset="0"/>
              </a:rPr>
              <a:t> מסוימים .</a:t>
            </a:r>
            <a:endParaRPr lang="en-US" sz="1200" dirty="0" smtClean="0">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he-IL"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הימצאות </a:t>
            </a:r>
            <a:r>
              <a:rPr kumimoji="0" lang="he-IL" sz="12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מטבוליטים</a:t>
            </a:r>
            <a:r>
              <a:rPr kumimoji="0" lang="he-IL"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ברמה גבוהה או נמוכה מהנורמה מצביע על פתולוגיה מסוימת . הספקטרוסקופיה מוסיפה מדד נוסף לביסוס האבחנה שהתקבלה על ידי ה- </a:t>
            </a:r>
            <a:r>
              <a:rPr kumimoji="0" lang="en-US"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MRI</a:t>
            </a:r>
            <a:r>
              <a:rPr kumimoji="0" lang="he-IL"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p>
          <a:p>
            <a:pPr lvl="0" eaLnBrk="0" fontAlgn="base" hangingPunct="0">
              <a:spcBef>
                <a:spcPct val="0"/>
              </a:spcBef>
              <a:spcAft>
                <a:spcPct val="0"/>
              </a:spcAft>
            </a:pPr>
            <a:r>
              <a:rPr lang="he-IL" sz="1200" dirty="0" smtClean="0"/>
              <a:t>אומנם כיום משתמשים ב- </a:t>
            </a:r>
            <a:r>
              <a:rPr lang="en-US" sz="1200" dirty="0" smtClean="0"/>
              <a:t>MRS</a:t>
            </a:r>
            <a:r>
              <a:rPr lang="he-IL" sz="1200" dirty="0" smtClean="0"/>
              <a:t> באיברים כמו שד </a:t>
            </a:r>
            <a:r>
              <a:rPr lang="he-IL" sz="1200" dirty="0" err="1" smtClean="0"/>
              <a:t>ופרוסטטה</a:t>
            </a:r>
            <a:r>
              <a:rPr lang="he-IL" sz="1200" dirty="0" smtClean="0"/>
              <a:t> אך עדיין חלק הארי של בדיקות ה- </a:t>
            </a:r>
            <a:r>
              <a:rPr lang="en-US" sz="1200" dirty="0" smtClean="0"/>
              <a:t>MRS</a:t>
            </a:r>
            <a:r>
              <a:rPr lang="he-IL" sz="1200" dirty="0" smtClean="0"/>
              <a:t> הוא במחלות המוח .</a:t>
            </a:r>
          </a:p>
          <a:p>
            <a:pPr lvl="0" eaLnBrk="0" fontAlgn="base" hangingPunct="0">
              <a:spcBef>
                <a:spcPct val="0"/>
              </a:spcBef>
              <a:spcAft>
                <a:spcPct val="0"/>
              </a:spcAft>
            </a:pPr>
            <a:r>
              <a:rPr lang="he-IL" sz="1200" dirty="0" smtClean="0"/>
              <a:t>הספקטרום לא מבוטא ביחידות מוחלטות של </a:t>
            </a:r>
            <a:r>
              <a:rPr lang="en-US" sz="1200" dirty="0" smtClean="0"/>
              <a:t>Hz</a:t>
            </a:r>
            <a:r>
              <a:rPr lang="he-IL" sz="1200" dirty="0" smtClean="0"/>
              <a:t> אלא ביחידות של חלקים למיליון </a:t>
            </a:r>
            <a:r>
              <a:rPr lang="en-US" sz="1200" dirty="0" err="1" smtClean="0"/>
              <a:t>ppm</a:t>
            </a:r>
            <a:r>
              <a:rPr lang="he-IL" sz="1200" dirty="0" smtClean="0"/>
              <a:t> . ניתן להשוות בין ספקטרום ממכשירי </a:t>
            </a:r>
            <a:r>
              <a:rPr lang="en-US" sz="1200" dirty="0" smtClean="0"/>
              <a:t>MRI</a:t>
            </a:r>
            <a:r>
              <a:rPr lang="he-IL" sz="1200" dirty="0" smtClean="0"/>
              <a:t> שונים בגלל שתדרי התהודה הם ביחס ישר לחוזקו של השדה המגנטי . מוח האדם מכיל הרבה </a:t>
            </a:r>
            <a:r>
              <a:rPr lang="he-IL" sz="1200" dirty="0" err="1" smtClean="0"/>
              <a:t>מטבוליטים</a:t>
            </a:r>
            <a:r>
              <a:rPr lang="he-IL" sz="1200" dirty="0" smtClean="0"/>
              <a:t> אבל ב- </a:t>
            </a:r>
            <a:r>
              <a:rPr lang="en-US" sz="1200" dirty="0" smtClean="0"/>
              <a:t>MRS</a:t>
            </a:r>
            <a:r>
              <a:rPr lang="he-IL" sz="1200" dirty="0" smtClean="0"/>
              <a:t> אנו יכולים לזהות כמה מהם :</a:t>
            </a:r>
            <a:endParaRPr kumimoji="0" lang="he-IL" sz="12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12" name="קבוצה 11"/>
          <p:cNvGrpSpPr/>
          <p:nvPr/>
        </p:nvGrpSpPr>
        <p:grpSpPr>
          <a:xfrm>
            <a:off x="0" y="980728"/>
            <a:ext cx="3280395" cy="4178546"/>
            <a:chOff x="0" y="1124744"/>
            <a:chExt cx="3280395" cy="4178546"/>
          </a:xfrm>
        </p:grpSpPr>
        <p:pic>
          <p:nvPicPr>
            <p:cNvPr id="189444" name="Picture 4">
              <a:hlinkClick r:id="rId2"/>
            </p:cNvPr>
            <p:cNvPicPr>
              <a:picLocks noChangeAspect="1" noChangeArrowheads="1"/>
            </p:cNvPicPr>
            <p:nvPr/>
          </p:nvPicPr>
          <p:blipFill>
            <a:blip r:embed="rId3" cstate="print"/>
            <a:srcRect/>
            <a:stretch>
              <a:fillRect/>
            </a:stretch>
          </p:blipFill>
          <p:spPr bwMode="auto">
            <a:xfrm>
              <a:off x="251520" y="1124744"/>
              <a:ext cx="2808312" cy="3448549"/>
            </a:xfrm>
            <a:prstGeom prst="rect">
              <a:avLst/>
            </a:prstGeom>
            <a:noFill/>
            <a:ln w="9525">
              <a:noFill/>
              <a:miter lim="800000"/>
              <a:headEnd/>
              <a:tailEnd/>
            </a:ln>
          </p:spPr>
        </p:pic>
        <p:pic>
          <p:nvPicPr>
            <p:cNvPr id="189447" name="Picture 7"/>
            <p:cNvPicPr>
              <a:picLocks noChangeAspect="1" noChangeArrowheads="1"/>
            </p:cNvPicPr>
            <p:nvPr/>
          </p:nvPicPr>
          <p:blipFill>
            <a:blip r:embed="rId4" cstate="print"/>
            <a:srcRect/>
            <a:stretch>
              <a:fillRect/>
            </a:stretch>
          </p:blipFill>
          <p:spPr bwMode="auto">
            <a:xfrm>
              <a:off x="0" y="4941168"/>
              <a:ext cx="3280395" cy="362122"/>
            </a:xfrm>
            <a:prstGeom prst="rect">
              <a:avLst/>
            </a:prstGeom>
            <a:noFill/>
            <a:ln w="9525">
              <a:noFill/>
              <a:miter lim="800000"/>
              <a:headEnd/>
              <a:tailEnd/>
            </a:ln>
          </p:spPr>
        </p:pic>
        <p:pic>
          <p:nvPicPr>
            <p:cNvPr id="189448" name="Picture 8"/>
            <p:cNvPicPr>
              <a:picLocks noChangeAspect="1" noChangeArrowheads="1"/>
            </p:cNvPicPr>
            <p:nvPr/>
          </p:nvPicPr>
          <p:blipFill>
            <a:blip r:embed="rId5" cstate="print"/>
            <a:srcRect/>
            <a:stretch>
              <a:fillRect/>
            </a:stretch>
          </p:blipFill>
          <p:spPr bwMode="auto">
            <a:xfrm>
              <a:off x="395536" y="4581128"/>
              <a:ext cx="2343150" cy="485775"/>
            </a:xfrm>
            <a:prstGeom prst="rect">
              <a:avLst/>
            </a:prstGeom>
            <a:noFill/>
            <a:ln w="9525">
              <a:noFill/>
              <a:miter lim="800000"/>
              <a:headEnd/>
              <a:tailEnd/>
            </a:ln>
          </p:spPr>
        </p:pic>
        <p:sp>
          <p:nvSpPr>
            <p:cNvPr id="10" name="TextBox 9"/>
            <p:cNvSpPr txBox="1"/>
            <p:nvPr/>
          </p:nvSpPr>
          <p:spPr>
            <a:xfrm rot="16200000">
              <a:off x="-607422" y="2771055"/>
              <a:ext cx="1584176" cy="307777"/>
            </a:xfrm>
            <a:prstGeom prst="rect">
              <a:avLst/>
            </a:prstGeom>
            <a:noFill/>
          </p:spPr>
          <p:txBody>
            <a:bodyPr wrap="square" rtlCol="1">
              <a:spAutoFit/>
            </a:bodyPr>
            <a:lstStyle/>
            <a:p>
              <a:r>
                <a:rPr lang="en-US" sz="1400" dirty="0" smtClean="0"/>
                <a:t>Amplitude</a:t>
              </a:r>
              <a:endParaRPr lang="he-IL" sz="1400" dirty="0"/>
            </a:p>
          </p:txBody>
        </p:sp>
      </p:grpSp>
      <p:grpSp>
        <p:nvGrpSpPr>
          <p:cNvPr id="16" name="קבוצה 15"/>
          <p:cNvGrpSpPr/>
          <p:nvPr/>
        </p:nvGrpSpPr>
        <p:grpSpPr>
          <a:xfrm>
            <a:off x="3563888" y="1041827"/>
            <a:ext cx="5256584" cy="3836625"/>
            <a:chOff x="3563888" y="1041827"/>
            <a:chExt cx="5256584" cy="3836625"/>
          </a:xfrm>
        </p:grpSpPr>
        <p:pic>
          <p:nvPicPr>
            <p:cNvPr id="189450" name="Picture 10" descr="FIGURE 4.">
              <a:hlinkClick r:id="rId6"/>
            </p:cNvPr>
            <p:cNvPicPr>
              <a:picLocks noChangeAspect="1" noChangeArrowheads="1"/>
            </p:cNvPicPr>
            <p:nvPr/>
          </p:nvPicPr>
          <p:blipFill>
            <a:blip r:embed="rId7" cstate="print"/>
            <a:srcRect/>
            <a:stretch>
              <a:fillRect/>
            </a:stretch>
          </p:blipFill>
          <p:spPr bwMode="auto">
            <a:xfrm>
              <a:off x="3563888" y="1041827"/>
              <a:ext cx="5256584" cy="3452621"/>
            </a:xfrm>
            <a:prstGeom prst="rect">
              <a:avLst/>
            </a:prstGeom>
            <a:noFill/>
          </p:spPr>
        </p:pic>
        <p:sp>
          <p:nvSpPr>
            <p:cNvPr id="14" name="מלבן 13"/>
            <p:cNvSpPr/>
            <p:nvPr/>
          </p:nvSpPr>
          <p:spPr>
            <a:xfrm>
              <a:off x="6588224" y="4509120"/>
              <a:ext cx="1908663" cy="369332"/>
            </a:xfrm>
            <a:prstGeom prst="rect">
              <a:avLst/>
            </a:prstGeom>
          </p:spPr>
          <p:txBody>
            <a:bodyPr wrap="none">
              <a:spAutoFit/>
            </a:bodyPr>
            <a:lstStyle/>
            <a:p>
              <a:r>
                <a:rPr lang="en-US" dirty="0" smtClean="0"/>
                <a:t>Low-grade </a:t>
              </a:r>
              <a:r>
                <a:rPr lang="en-US" dirty="0" err="1" smtClean="0"/>
                <a:t>glioma</a:t>
              </a:r>
              <a:r>
                <a:rPr lang="en-US" dirty="0" smtClean="0"/>
                <a:t> </a:t>
              </a:r>
              <a:endParaRPr lang="he-IL" dirty="0"/>
            </a:p>
          </p:txBody>
        </p:sp>
        <p:sp>
          <p:nvSpPr>
            <p:cNvPr id="15" name="מלבן 14"/>
            <p:cNvSpPr/>
            <p:nvPr/>
          </p:nvSpPr>
          <p:spPr>
            <a:xfrm>
              <a:off x="3851920" y="4509120"/>
              <a:ext cx="1850185" cy="369332"/>
            </a:xfrm>
            <a:prstGeom prst="rect">
              <a:avLst/>
            </a:prstGeom>
          </p:spPr>
          <p:txBody>
            <a:bodyPr wrap="none">
              <a:spAutoFit/>
            </a:bodyPr>
            <a:lstStyle/>
            <a:p>
              <a:r>
                <a:rPr lang="en-US" dirty="0" smtClean="0"/>
                <a:t>normal spectrum </a:t>
              </a:r>
              <a:endParaRPr lang="he-IL" dirty="0"/>
            </a:p>
          </p:txBody>
        </p:sp>
      </p:grpSp>
      <p:sp>
        <p:nvSpPr>
          <p:cNvPr id="13" name="מלבן 12"/>
          <p:cNvSpPr/>
          <p:nvPr/>
        </p:nvSpPr>
        <p:spPr>
          <a:xfrm>
            <a:off x="2915816" y="188640"/>
            <a:ext cx="4082784" cy="369332"/>
          </a:xfrm>
          <a:prstGeom prst="rect">
            <a:avLst/>
          </a:prstGeom>
        </p:spPr>
        <p:txBody>
          <a:bodyPr wrap="none">
            <a:spAutoFit/>
          </a:bodyPr>
          <a:lstStyle/>
          <a:p>
            <a:r>
              <a:rPr lang="en-US" b="1" dirty="0" smtClean="0"/>
              <a:t>Magnetic Resonance Spectroscopy</a:t>
            </a:r>
            <a:r>
              <a:rPr lang="en-US" dirty="0" smtClean="0"/>
              <a:t> (MRS)</a:t>
            </a:r>
            <a:endParaRPr lang="he-IL" dirty="0"/>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hlinkClick r:id="rId2"/>
          </p:cNvPr>
          <p:cNvPicPr>
            <a:picLocks noChangeAspect="1" noChangeArrowheads="1"/>
          </p:cNvPicPr>
          <p:nvPr/>
        </p:nvPicPr>
        <p:blipFill>
          <a:blip r:embed="rId3" cstate="print"/>
          <a:srcRect/>
          <a:stretch>
            <a:fillRect/>
          </a:stretch>
        </p:blipFill>
        <p:spPr bwMode="auto">
          <a:xfrm>
            <a:off x="0" y="188640"/>
            <a:ext cx="5440563" cy="5907410"/>
          </a:xfrm>
          <a:prstGeom prst="rect">
            <a:avLst/>
          </a:prstGeom>
          <a:noFill/>
          <a:ln w="9525">
            <a:noFill/>
            <a:miter lim="800000"/>
            <a:headEnd/>
            <a:tailEnd/>
          </a:ln>
        </p:spPr>
      </p:pic>
      <p:pic>
        <p:nvPicPr>
          <p:cNvPr id="4098" name="Picture 2">
            <a:hlinkClick r:id="rId4"/>
          </p:cNvPr>
          <p:cNvPicPr>
            <a:picLocks noChangeAspect="1" noChangeArrowheads="1"/>
          </p:cNvPicPr>
          <p:nvPr/>
        </p:nvPicPr>
        <p:blipFill>
          <a:blip r:embed="rId5" cstate="print"/>
          <a:srcRect/>
          <a:stretch>
            <a:fillRect/>
          </a:stretch>
        </p:blipFill>
        <p:spPr bwMode="auto">
          <a:xfrm>
            <a:off x="5561013" y="836712"/>
            <a:ext cx="3581400" cy="3667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hlinkClick r:id="rId2"/>
          </p:cNvPr>
          <p:cNvPicPr>
            <a:picLocks noChangeAspect="1" noChangeArrowheads="1"/>
          </p:cNvPicPr>
          <p:nvPr/>
        </p:nvPicPr>
        <p:blipFill>
          <a:blip r:embed="rId3" cstate="print"/>
          <a:srcRect/>
          <a:stretch>
            <a:fillRect/>
          </a:stretch>
        </p:blipFill>
        <p:spPr bwMode="auto">
          <a:xfrm>
            <a:off x="1475656" y="692696"/>
            <a:ext cx="6505575" cy="2800350"/>
          </a:xfrm>
          <a:prstGeom prst="rect">
            <a:avLst/>
          </a:prstGeom>
          <a:noFill/>
          <a:ln w="9525">
            <a:noFill/>
            <a:miter lim="800000"/>
            <a:headEnd/>
            <a:tailEnd/>
          </a:ln>
        </p:spPr>
      </p:pic>
      <p:sp>
        <p:nvSpPr>
          <p:cNvPr id="192514" name="Rectangle 2"/>
          <p:cNvSpPr>
            <a:spLocks noChangeArrowheads="1"/>
          </p:cNvSpPr>
          <p:nvPr/>
        </p:nvSpPr>
        <p:spPr bwMode="auto">
          <a:xfrm>
            <a:off x="1331640" y="4294838"/>
            <a:ext cx="7560840"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ב-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MRS</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משתמשים ב-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TEs</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שונים , בדרך כלל משתמשים ב-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TE</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קצר של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30 ms</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ו-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TE</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ארוך בדרך כלל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135 ms</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ולעתים משתמשים ב-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TE</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270 ms</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a:p>
            <a:pPr eaLnBrk="0" fontAlgn="base" hangingPunct="0">
              <a:spcBef>
                <a:spcPct val="0"/>
              </a:spcBef>
              <a:spcAft>
                <a:spcPct val="0"/>
              </a:spcAf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ב-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TE</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קצר יש יחס אות לרעש גבוה ופחות איבוד סיגנל ביחס ל-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TE</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ארוך אך הספקטרום של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TE</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ארוך פחות רועש .</a:t>
            </a:r>
            <a:r>
              <a:rPr lang="he-IL" sz="1400" dirty="0" smtClean="0"/>
              <a:t> ב- </a:t>
            </a:r>
            <a:r>
              <a:rPr lang="en-US" sz="1400" dirty="0" smtClean="0"/>
              <a:t>TE</a:t>
            </a:r>
            <a:r>
              <a:rPr lang="he-IL" sz="1400" dirty="0" smtClean="0"/>
              <a:t> קצר ניתן לראות פיקים של </a:t>
            </a:r>
            <a:r>
              <a:rPr lang="he-IL" sz="1400" dirty="0" err="1" smtClean="0"/>
              <a:t>מטבוליטים</a:t>
            </a:r>
            <a:r>
              <a:rPr lang="he-IL" sz="1400" dirty="0" smtClean="0"/>
              <a:t> שלא רואים ב- </a:t>
            </a:r>
            <a:r>
              <a:rPr lang="en-US" sz="1400" dirty="0" smtClean="0"/>
              <a:t>TE</a:t>
            </a:r>
            <a:r>
              <a:rPr lang="he-IL" sz="1400" dirty="0" smtClean="0"/>
              <a:t> ארוך כמו שומנים ומקרומולקולות , </a:t>
            </a:r>
            <a:r>
              <a:rPr lang="he-IL" sz="1400" dirty="0" err="1" smtClean="0"/>
              <a:t>גלוטמט</a:t>
            </a:r>
            <a:r>
              <a:rPr lang="he-IL" sz="1400" dirty="0" smtClean="0"/>
              <a:t> וגלוטמין, ומיו-</a:t>
            </a:r>
            <a:r>
              <a:rPr lang="he-IL" sz="1400" dirty="0" err="1" smtClean="0"/>
              <a:t>אינוסיטול</a:t>
            </a:r>
            <a:r>
              <a:rPr lang="he-IL" sz="1400" dirty="0" smtClean="0"/>
              <a:t> . </a:t>
            </a:r>
            <a:r>
              <a:rPr lang="en-US" sz="1400" dirty="0" smtClean="0"/>
              <a:t>TE</a:t>
            </a:r>
            <a:r>
              <a:rPr lang="he-IL" sz="1400" dirty="0" smtClean="0"/>
              <a:t> ארוך שלא רגיש לשומנים ומקרומולקולות , טוב יותר בהבחנת </a:t>
            </a:r>
            <a:r>
              <a:rPr lang="he-IL" sz="1400" dirty="0" err="1" smtClean="0"/>
              <a:t>אלאנין</a:t>
            </a:r>
            <a:r>
              <a:rPr lang="he-IL" sz="1400" dirty="0" smtClean="0"/>
              <a:t> </a:t>
            </a:r>
            <a:r>
              <a:rPr lang="he-IL" sz="1400" dirty="0" err="1" smtClean="0"/>
              <a:t>ולקטט</a:t>
            </a:r>
            <a:r>
              <a:rPr lang="he-IL" sz="1400" dirty="0" smtClean="0"/>
              <a:t>. .</a:t>
            </a:r>
            <a:r>
              <a:rPr lang="en-US" sz="1400" dirty="0" smtClean="0"/>
              <a:t> TE</a:t>
            </a:r>
            <a:r>
              <a:rPr lang="he-IL" sz="1400" dirty="0" smtClean="0"/>
              <a:t> ארוך וקצר מראים ( </a:t>
            </a:r>
            <a:r>
              <a:rPr lang="en-US" sz="1400" dirty="0" smtClean="0"/>
              <a:t>n-acetyl </a:t>
            </a:r>
            <a:r>
              <a:rPr lang="en-US" sz="1400" dirty="0" err="1" smtClean="0"/>
              <a:t>aspartate</a:t>
            </a:r>
            <a:r>
              <a:rPr lang="en-US" sz="1400" dirty="0" smtClean="0"/>
              <a:t> (NAA</a:t>
            </a:r>
            <a:r>
              <a:rPr lang="he-IL" sz="1400" dirty="0" smtClean="0"/>
              <a:t>), </a:t>
            </a:r>
            <a:r>
              <a:rPr lang="he-IL" sz="1400" dirty="0" err="1" smtClean="0"/>
              <a:t>כולין</a:t>
            </a:r>
            <a:r>
              <a:rPr lang="he-IL" sz="1400" dirty="0" smtClean="0"/>
              <a:t> </a:t>
            </a:r>
            <a:r>
              <a:rPr lang="he-IL" sz="1400" dirty="0" err="1" smtClean="0"/>
              <a:t>וקריאטין</a:t>
            </a:r>
            <a:r>
              <a:rPr lang="he-IL" sz="1400" dirty="0" smtClean="0"/>
              <a:t> . ב- </a:t>
            </a:r>
            <a:r>
              <a:rPr lang="en-US" sz="1400" dirty="0" smtClean="0"/>
              <a:t>TE</a:t>
            </a:r>
            <a:r>
              <a:rPr lang="he-IL" sz="1400" dirty="0" smtClean="0"/>
              <a:t> 135 פיק </a:t>
            </a:r>
            <a:r>
              <a:rPr lang="he-IL" sz="1400" dirty="0" err="1" smtClean="0"/>
              <a:t>הכולין</a:t>
            </a:r>
            <a:r>
              <a:rPr lang="he-IL" sz="1400" dirty="0" smtClean="0"/>
              <a:t> גבוה יותר מאשר </a:t>
            </a:r>
            <a:r>
              <a:rPr lang="he-IL" sz="1400" dirty="0" err="1" smtClean="0"/>
              <a:t>הקריאטין</a:t>
            </a:r>
            <a:r>
              <a:rPr lang="he-IL" sz="1400" dirty="0" smtClean="0"/>
              <a:t> בעוד ב- </a:t>
            </a:r>
            <a:r>
              <a:rPr lang="en-US" sz="1400" dirty="0" smtClean="0"/>
              <a:t>TE=30</a:t>
            </a:r>
            <a:r>
              <a:rPr lang="he-IL" sz="1400" dirty="0" smtClean="0"/>
              <a:t> </a:t>
            </a:r>
            <a:r>
              <a:rPr lang="he-IL" sz="1400" dirty="0" err="1" smtClean="0"/>
              <a:t>הכולין</a:t>
            </a:r>
            <a:r>
              <a:rPr lang="he-IL" sz="1400" dirty="0" smtClean="0"/>
              <a:t> נמוך יותר </a:t>
            </a:r>
            <a:r>
              <a:rPr lang="he-IL" sz="1400" dirty="0" err="1" smtClean="0"/>
              <a:t>מהקריאטין</a:t>
            </a:r>
            <a:r>
              <a:rPr lang="he-IL" sz="1400" dirty="0" smtClean="0"/>
              <a:t> בגלל שה- </a:t>
            </a:r>
            <a:r>
              <a:rPr lang="en-US" sz="1400" dirty="0" smtClean="0"/>
              <a:t>T2</a:t>
            </a:r>
            <a:r>
              <a:rPr lang="he-IL" sz="1400" dirty="0" smtClean="0"/>
              <a:t> של </a:t>
            </a:r>
            <a:r>
              <a:rPr lang="he-IL" sz="1400" dirty="0" err="1" smtClean="0"/>
              <a:t>הקריאטין</a:t>
            </a:r>
            <a:r>
              <a:rPr lang="he-IL" sz="1400" dirty="0" smtClean="0"/>
              <a:t> קצר יותר מאשר </a:t>
            </a:r>
            <a:r>
              <a:rPr lang="he-IL" sz="1400" dirty="0" err="1" smtClean="0"/>
              <a:t>הכולין</a:t>
            </a:r>
            <a:r>
              <a:rPr lang="he-IL" sz="1400" dirty="0" smtClean="0"/>
              <a:t> .</a:t>
            </a:r>
            <a:endParaRPr lang="en-US" sz="1400" dirty="0" smtClean="0"/>
          </a:p>
          <a:p>
            <a:pPr eaLnBrk="0" fontAlgn="base" hangingPunct="0">
              <a:spcBef>
                <a:spcPct val="0"/>
              </a:spcBef>
              <a:spcAft>
                <a:spcPct val="0"/>
              </a:spcAft>
            </a:pPr>
            <a:endParaRPr lang="en-US" sz="1400" dirty="0" smtClean="0"/>
          </a:p>
          <a:p>
            <a:pPr lvl="0" eaLnBrk="0" fontAlgn="base" hangingPunct="0">
              <a:spcBef>
                <a:spcPct val="0"/>
              </a:spcBef>
              <a:spcAft>
                <a:spcPct val="0"/>
              </a:spcAft>
            </a:pPr>
            <a:endParaRPr kumimoji="0" lang="he-IL" sz="1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5" name="Rectangle 1"/>
          <p:cNvSpPr>
            <a:spLocks noChangeArrowheads="1"/>
          </p:cNvSpPr>
          <p:nvPr/>
        </p:nvSpPr>
        <p:spPr bwMode="auto">
          <a:xfrm>
            <a:off x="611560" y="5589240"/>
            <a:ext cx="7956376"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הסיגנל של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המטבוליטים</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ביחס לסיגנל של המים והשומן הוא נמוך מכדי לתרום באופן משמעותי לסיגנל ה-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MR</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ולכן על מנת לקבל ספקטרום של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המטבוליטים</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השונים , חייבים לדכא את הסיגנל של המים והשומן.ניתן לבטל את סיגנל המים ע"י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Chemical Shift Selective (chess(</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או ע"י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Inversion Recovery </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ועל מנת להימנע מסיגנל השומן יש להניח את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הווקסל</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רחוק מהעצמות ומהקרקפת או ע"י שימוש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בסטורציה</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במידה והממצא סמוך לאזורים הללו .</a:t>
            </a:r>
            <a:endParaRPr kumimoji="0" lang="he-IL"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3">
            <a:hlinkClick r:id="rId2"/>
          </p:cNvPr>
          <p:cNvPicPr>
            <a:picLocks noChangeAspect="1" noChangeArrowheads="1"/>
          </p:cNvPicPr>
          <p:nvPr/>
        </p:nvPicPr>
        <p:blipFill>
          <a:blip r:embed="rId3" cstate="print"/>
          <a:srcRect/>
          <a:stretch>
            <a:fillRect/>
          </a:stretch>
        </p:blipFill>
        <p:spPr bwMode="auto">
          <a:xfrm>
            <a:off x="683568" y="476672"/>
            <a:ext cx="7460699" cy="3033911"/>
          </a:xfrm>
          <a:prstGeom prst="rect">
            <a:avLst/>
          </a:prstGeom>
          <a:noFill/>
          <a:ln w="9525">
            <a:noFill/>
            <a:miter lim="800000"/>
            <a:headEnd/>
            <a:tailEnd/>
          </a:ln>
        </p:spPr>
      </p:pic>
      <p:pic>
        <p:nvPicPr>
          <p:cNvPr id="4" name="Picture 2">
            <a:hlinkClick r:id="rId4"/>
          </p:cNvPr>
          <p:cNvPicPr>
            <a:picLocks noChangeAspect="1" noChangeArrowheads="1"/>
          </p:cNvPicPr>
          <p:nvPr/>
        </p:nvPicPr>
        <p:blipFill>
          <a:blip r:embed="rId5" cstate="print"/>
          <a:srcRect/>
          <a:stretch>
            <a:fillRect/>
          </a:stretch>
        </p:blipFill>
        <p:spPr bwMode="auto">
          <a:xfrm>
            <a:off x="1907704" y="3573016"/>
            <a:ext cx="5472608" cy="175123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89" name="Rectangle 1"/>
          <p:cNvSpPr>
            <a:spLocks noChangeArrowheads="1"/>
          </p:cNvSpPr>
          <p:nvPr/>
        </p:nvSpPr>
        <p:spPr bwMode="auto">
          <a:xfrm>
            <a:off x="323528" y="5255975"/>
            <a:ext cx="8280920" cy="16004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לפני הרצת הספקטרוסקופיה , רוכשים תמונות אנטומיות שעליהן מתכננים את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הווקסל</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או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הווקסלים</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 ניתן להשתמש בשיטת ה-</a:t>
            </a:r>
            <a:r>
              <a:rPr lang="en-US" sz="1400" dirty="0" smtClean="0">
                <a:latin typeface="Calibri" pitchFamily="34" charset="0"/>
                <a:ea typeface="Calibri" pitchFamily="34" charset="0"/>
                <a:cs typeface="Arial" pitchFamily="34" charset="0"/>
              </a:rPr>
              <a:t> (SVS)</a:t>
            </a:r>
            <a:r>
              <a:rPr lang="he-IL" sz="1400" dirty="0" smtClean="0">
                <a:latin typeface="Calibri" pitchFamily="34" charset="0"/>
                <a:ea typeface="Calibri" pitchFamily="34" charset="0"/>
                <a:cs typeface="Arial" pitchFamily="34" charset="0"/>
              </a:rPr>
              <a:t> </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Single </a:t>
            </a:r>
            <a:r>
              <a:rPr kumimoji="0" lang="en-US"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Voxel</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Spectroscopy </a:t>
            </a:r>
            <a:r>
              <a:rPr lang="he-IL" sz="1400" dirty="0" smtClean="0">
                <a:latin typeface="Calibri" pitchFamily="34" charset="0"/>
                <a:ea typeface="Calibri" pitchFamily="34" charset="0"/>
                <a:cs typeface="Arial" pitchFamily="34" charset="0"/>
              </a:rPr>
              <a:t>או בשיטת ה- </a:t>
            </a:r>
            <a:r>
              <a:rPr lang="en-US" sz="1400" dirty="0" smtClean="0">
                <a:latin typeface="Calibri" pitchFamily="34" charset="0"/>
                <a:ea typeface="Calibri" pitchFamily="34" charset="0"/>
                <a:cs typeface="Arial" pitchFamily="34" charset="0"/>
              </a:rPr>
              <a:t>Chemical Shift Imaging ( CSI )</a:t>
            </a:r>
            <a:r>
              <a:rPr lang="he-IL" sz="1400" dirty="0" smtClean="0">
                <a:latin typeface="Calibri" pitchFamily="34" charset="0"/>
                <a:ea typeface="Calibri" pitchFamily="34" charset="0"/>
                <a:cs typeface="Arial" pitchFamily="34" charset="0"/>
              </a:rPr>
              <a:t> . ב- </a:t>
            </a:r>
            <a:r>
              <a:rPr lang="en-US" sz="1400" dirty="0" smtClean="0">
                <a:latin typeface="Calibri" pitchFamily="34" charset="0"/>
                <a:ea typeface="Calibri" pitchFamily="34" charset="0"/>
                <a:cs typeface="Arial" pitchFamily="34" charset="0"/>
              </a:rPr>
              <a:t>SVS</a:t>
            </a:r>
            <a:r>
              <a:rPr lang="he-IL" sz="1400" dirty="0" smtClean="0">
                <a:latin typeface="Calibri" pitchFamily="34" charset="0"/>
                <a:ea typeface="Calibri" pitchFamily="34" charset="0"/>
                <a:cs typeface="Arial" pitchFamily="34" charset="0"/>
              </a:rPr>
              <a:t> מקבלים </a:t>
            </a:r>
            <a:r>
              <a:rPr lang="he-IL" sz="1400" dirty="0" err="1" smtClean="0">
                <a:latin typeface="Calibri" pitchFamily="34" charset="0"/>
                <a:ea typeface="Calibri" pitchFamily="34" charset="0"/>
                <a:cs typeface="Arial" pitchFamily="34" charset="0"/>
              </a:rPr>
              <a:t>ווקסל</a:t>
            </a:r>
            <a:r>
              <a:rPr lang="he-IL" sz="1400" dirty="0" smtClean="0">
                <a:latin typeface="Calibri" pitchFamily="34" charset="0"/>
                <a:ea typeface="Calibri" pitchFamily="34" charset="0"/>
                <a:cs typeface="Arial" pitchFamily="34" charset="0"/>
              </a:rPr>
              <a:t> בודד מה שנותן ספקטרום בודד לעומת זאת ב- </a:t>
            </a:r>
            <a:r>
              <a:rPr lang="en-US" sz="1400" dirty="0" smtClean="0">
                <a:latin typeface="Calibri" pitchFamily="34" charset="0"/>
                <a:ea typeface="Calibri" pitchFamily="34" charset="0"/>
                <a:cs typeface="Arial" pitchFamily="34" charset="0"/>
              </a:rPr>
              <a:t>CSI</a:t>
            </a:r>
            <a:r>
              <a:rPr lang="he-IL" sz="1400" dirty="0" smtClean="0">
                <a:latin typeface="Calibri" pitchFamily="34" charset="0"/>
                <a:ea typeface="Calibri" pitchFamily="34" charset="0"/>
                <a:cs typeface="Arial" pitchFamily="34" charset="0"/>
              </a:rPr>
              <a:t> מקבלים מספר </a:t>
            </a:r>
            <a:r>
              <a:rPr lang="he-IL" sz="1400" dirty="0" err="1" smtClean="0">
                <a:latin typeface="Calibri" pitchFamily="34" charset="0"/>
                <a:ea typeface="Calibri" pitchFamily="34" charset="0"/>
                <a:cs typeface="Arial" pitchFamily="34" charset="0"/>
              </a:rPr>
              <a:t>ווקסלים</a:t>
            </a:r>
            <a:r>
              <a:rPr lang="he-IL" sz="1400" dirty="0" smtClean="0">
                <a:latin typeface="Calibri" pitchFamily="34" charset="0"/>
                <a:ea typeface="Calibri" pitchFamily="34" charset="0"/>
                <a:cs typeface="Arial" pitchFamily="34" charset="0"/>
              </a:rPr>
              <a:t>  מה שנותן מספר ספקטרומים .</a:t>
            </a:r>
            <a:endParaRPr lang="en-US" sz="1400" dirty="0" smtClean="0">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לכל אחת מהשיטות יש יתרונות וחסרונות . ב-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SVS</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הספקטרום באיכות גבוה , זמן סריקה קצר והומוגניות שדה טובה .אך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SVS</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אינו אופטימאלי כשמדובר בנגע גדול ולכן במקרה הזה עדיף להשתמש ב-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CSI</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שמכסה שטח רחב . ניתן להשתמש ב-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CSI</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על מנת לקבל מפה צבעונית של כל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מטבוליט</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 החיסרון של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CSI</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הוא הזמן הארוך והשטח הגדול עלול להכניס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ארטיפקטים</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של שומן ומים .</a:t>
            </a:r>
            <a:endParaRPr kumimoji="0" lang="he-IL" sz="1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91492" name="Picture 4">
            <a:hlinkClick r:id="rId2"/>
          </p:cNvPr>
          <p:cNvPicPr>
            <a:picLocks noChangeAspect="1" noChangeArrowheads="1"/>
          </p:cNvPicPr>
          <p:nvPr/>
        </p:nvPicPr>
        <p:blipFill>
          <a:blip r:embed="rId3" cstate="print"/>
          <a:srcRect/>
          <a:stretch>
            <a:fillRect/>
          </a:stretch>
        </p:blipFill>
        <p:spPr bwMode="auto">
          <a:xfrm>
            <a:off x="5004048" y="332656"/>
            <a:ext cx="3810000" cy="3657600"/>
          </a:xfrm>
          <a:prstGeom prst="rect">
            <a:avLst/>
          </a:prstGeom>
          <a:noFill/>
          <a:ln w="9525">
            <a:noFill/>
            <a:miter lim="800000"/>
            <a:headEnd/>
            <a:tailEnd/>
          </a:ln>
        </p:spPr>
      </p:pic>
      <p:sp>
        <p:nvSpPr>
          <p:cNvPr id="6" name="מלבן 5"/>
          <p:cNvSpPr/>
          <p:nvPr/>
        </p:nvSpPr>
        <p:spPr>
          <a:xfrm>
            <a:off x="4570413" y="4293096"/>
            <a:ext cx="4572000" cy="830997"/>
          </a:xfrm>
          <a:prstGeom prst="rect">
            <a:avLst/>
          </a:prstGeom>
        </p:spPr>
        <p:txBody>
          <a:bodyPr>
            <a:spAutoFit/>
          </a:bodyPr>
          <a:lstStyle/>
          <a:p>
            <a:r>
              <a:rPr lang="en-US" sz="800" dirty="0" smtClean="0"/>
              <a:t>Spectroscopic images of patient no. 8 with an </a:t>
            </a:r>
            <a:r>
              <a:rPr lang="en-US" sz="800" dirty="0" err="1" smtClean="0"/>
              <a:t>astrocytoma</a:t>
            </a:r>
            <a:r>
              <a:rPr lang="en-US" sz="800" dirty="0" smtClean="0"/>
              <a:t> (WHO grade Ⅱ), color-coded and overlaid on T2w MRIs. Metabolic map of Cho (B) and NAA (C). (A) Map of the Cho/NAA ratios. (D) Anatomical reference (T2w) overlaid with the CSI grid and the VOI (PRESS box, blue rectangle). The levels of Cho is increased and the NAA value is reduced in tumor. Followed by red, orange, yellow, green, blue color indicates the values from high to low. The colorless represent its value close to zero. The area of highest Cho / NAA ratio shown in red was chosen as the target of biopsy point</a:t>
            </a:r>
            <a:endParaRPr lang="he-IL" sz="800" dirty="0"/>
          </a:p>
        </p:txBody>
      </p:sp>
      <p:pic>
        <p:nvPicPr>
          <p:cNvPr id="191493" name="Picture 5">
            <a:hlinkClick r:id="rId4"/>
          </p:cNvPr>
          <p:cNvPicPr>
            <a:picLocks noChangeAspect="1" noChangeArrowheads="1"/>
          </p:cNvPicPr>
          <p:nvPr/>
        </p:nvPicPr>
        <p:blipFill>
          <a:blip r:embed="rId5" cstate="print"/>
          <a:srcRect/>
          <a:stretch>
            <a:fillRect/>
          </a:stretch>
        </p:blipFill>
        <p:spPr bwMode="auto">
          <a:xfrm>
            <a:off x="323528" y="476672"/>
            <a:ext cx="4384724" cy="2832445"/>
          </a:xfrm>
          <a:prstGeom prst="rect">
            <a:avLst/>
          </a:prstGeom>
          <a:noFill/>
          <a:ln w="9525">
            <a:noFill/>
            <a:miter lim="800000"/>
            <a:headEnd/>
            <a:tailEnd/>
          </a:ln>
        </p:spPr>
      </p:pic>
      <p:pic>
        <p:nvPicPr>
          <p:cNvPr id="8" name="Picture 3">
            <a:hlinkClick r:id="rId6"/>
          </p:cNvPr>
          <p:cNvPicPr>
            <a:picLocks noChangeAspect="1" noChangeArrowheads="1"/>
          </p:cNvPicPr>
          <p:nvPr/>
        </p:nvPicPr>
        <p:blipFill>
          <a:blip r:embed="rId7" cstate="print"/>
          <a:srcRect/>
          <a:stretch>
            <a:fillRect/>
          </a:stretch>
        </p:blipFill>
        <p:spPr bwMode="auto">
          <a:xfrm>
            <a:off x="395536" y="3356992"/>
            <a:ext cx="3696934" cy="1872630"/>
          </a:xfrm>
          <a:prstGeom prst="rect">
            <a:avLst/>
          </a:prstGeom>
          <a:noFill/>
          <a:ln w="9525">
            <a:noFill/>
            <a:miter lim="800000"/>
            <a:headEnd/>
            <a:tailEnd/>
          </a:ln>
        </p:spPr>
      </p:pic>
      <p:pic>
        <p:nvPicPr>
          <p:cNvPr id="191494" name="Picture 6"/>
          <p:cNvPicPr>
            <a:picLocks noChangeAspect="1" noChangeArrowheads="1"/>
          </p:cNvPicPr>
          <p:nvPr/>
        </p:nvPicPr>
        <p:blipFill>
          <a:blip r:embed="rId8" cstate="print"/>
          <a:srcRect/>
          <a:stretch>
            <a:fillRect/>
          </a:stretch>
        </p:blipFill>
        <p:spPr bwMode="auto">
          <a:xfrm>
            <a:off x="323528" y="4653136"/>
            <a:ext cx="2592288" cy="45656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3568" y="5229200"/>
            <a:ext cx="7632848" cy="923330"/>
          </a:xfrm>
          <a:prstGeom prst="rect">
            <a:avLst/>
          </a:prstGeom>
          <a:noFill/>
        </p:spPr>
        <p:txBody>
          <a:bodyPr wrap="square" rtlCol="1">
            <a:spAutoFit/>
          </a:bodyPr>
          <a:lstStyle/>
          <a:p>
            <a:r>
              <a:rPr lang="he-IL" dirty="0" smtClean="0"/>
              <a:t>פולס גל הרדיו לא גורם רק להטיית וקטור המגנטיזציה לציר הרוחבי אלא גם מכניס את הספינים במישור הרוחבי לפאזה ( מופע ) משותפת ויצירת מגנטיזציה רוחבית .</a:t>
            </a:r>
          </a:p>
          <a:p>
            <a:r>
              <a:rPr lang="he-IL" dirty="0" smtClean="0"/>
              <a:t>המגנטיזציה האורכית יכולה להיעלם לגמרי , תלוי בפולס ה- </a:t>
            </a:r>
            <a:r>
              <a:rPr lang="en-US" dirty="0" smtClean="0"/>
              <a:t>RF</a:t>
            </a:r>
            <a:r>
              <a:rPr lang="he-IL" dirty="0" smtClean="0"/>
              <a:t>.</a:t>
            </a:r>
            <a:endParaRPr lang="he-IL" dirty="0"/>
          </a:p>
        </p:txBody>
      </p:sp>
      <p:pic>
        <p:nvPicPr>
          <p:cNvPr id="29698" name="Picture 2">
            <a:hlinkClick r:id="rId2"/>
          </p:cNvPr>
          <p:cNvPicPr>
            <a:picLocks noChangeAspect="1" noChangeArrowheads="1"/>
          </p:cNvPicPr>
          <p:nvPr/>
        </p:nvPicPr>
        <p:blipFill>
          <a:blip r:embed="rId3" cstate="print"/>
          <a:srcRect/>
          <a:stretch>
            <a:fillRect/>
          </a:stretch>
        </p:blipFill>
        <p:spPr bwMode="auto">
          <a:xfrm>
            <a:off x="3851920" y="3284984"/>
            <a:ext cx="2448272" cy="1808634"/>
          </a:xfrm>
          <a:prstGeom prst="rect">
            <a:avLst/>
          </a:prstGeom>
          <a:noFill/>
          <a:ln w="9525">
            <a:noFill/>
            <a:miter lim="800000"/>
            <a:headEnd/>
            <a:tailEnd/>
          </a:ln>
        </p:spPr>
      </p:pic>
      <p:pic>
        <p:nvPicPr>
          <p:cNvPr id="29700" name="Picture 4"/>
          <p:cNvPicPr>
            <a:picLocks noChangeAspect="1" noChangeArrowheads="1"/>
          </p:cNvPicPr>
          <p:nvPr/>
        </p:nvPicPr>
        <p:blipFill>
          <a:blip r:embed="rId4" cstate="print"/>
          <a:srcRect/>
          <a:stretch>
            <a:fillRect/>
          </a:stretch>
        </p:blipFill>
        <p:spPr bwMode="auto">
          <a:xfrm>
            <a:off x="0" y="0"/>
            <a:ext cx="4860032" cy="3109249"/>
          </a:xfrm>
          <a:prstGeom prst="rect">
            <a:avLst/>
          </a:prstGeom>
          <a:noFill/>
          <a:ln w="9525">
            <a:noFill/>
            <a:miter lim="800000"/>
            <a:headEnd/>
            <a:tailEnd/>
          </a:ln>
        </p:spPr>
      </p:pic>
      <p:pic>
        <p:nvPicPr>
          <p:cNvPr id="10" name="Picture 2">
            <a:hlinkClick r:id="rId5"/>
          </p:cNvPr>
          <p:cNvPicPr>
            <a:picLocks noChangeAspect="1" noChangeArrowheads="1"/>
          </p:cNvPicPr>
          <p:nvPr/>
        </p:nvPicPr>
        <p:blipFill>
          <a:blip r:embed="rId6" cstate="print"/>
          <a:srcRect/>
          <a:stretch>
            <a:fillRect/>
          </a:stretch>
        </p:blipFill>
        <p:spPr bwMode="auto">
          <a:xfrm>
            <a:off x="5652120" y="0"/>
            <a:ext cx="2808312" cy="30636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475656" y="1196752"/>
            <a:ext cx="7164288"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לכל תמונות ה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MRI</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יש במידה זו או אחרת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ארטיפקטים</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 ארטיפקט מוגדר כממצא בתמונה שמקורו איננו באיבר או הרקמה הנבדקת , אם חלקם מזוהים בקלות , אחרים עלולים להתפרש כפתולוגיה ולכן חשוב מאד להבין למה הם מופיעים , איפה מופיעים ואיך ניתן להתפטר מהם או לפחות למזער אותם .</a:t>
            </a:r>
            <a:endParaRPr kumimoji="0" lang="he-IL"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323528" y="5661247"/>
            <a:ext cx="8244408" cy="11951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תנועה היא המקור הנפוץ ביותר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לארטיפקטים</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ב-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MRI</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 כפי שהשם מרמז ארטיפקט תנועה נוצר כתוצאה מתנועת האובייקט המצולם במהלך רכישת התמונה . התנועה יכולה להיות כתוצאה מתזוזת הנבדק עצמו או כתוצאה מנשימות , בליעה , פעימות הלב , זרימת דם , תנועת עיניים ופריסטלטיקה . ארטיפקט זה הוא לרוב בכיוון קידוד הפאזה .</a:t>
            </a:r>
          </a:p>
          <a:p>
            <a:pPr marL="0" marR="0" lvl="0" indent="0" defTabSz="914400" rtl="1" eaLnBrk="1" fontAlgn="base" latinLnBrk="0" hangingPunct="1">
              <a:lnSpc>
                <a:spcPct val="100000"/>
              </a:lnSpc>
              <a:spcBef>
                <a:spcPct val="0"/>
              </a:spcBef>
              <a:spcAft>
                <a:spcPct val="0"/>
              </a:spcAft>
              <a:buClrTx/>
              <a:buSzTx/>
              <a:buFontTx/>
              <a:buNone/>
              <a:tabLst/>
            </a:pPr>
            <a:r>
              <a:rPr lang="he-IL" sz="1400" dirty="0" smtClean="0">
                <a:latin typeface="Calibri" pitchFamily="34" charset="0"/>
                <a:ea typeface="Calibri" pitchFamily="34" charset="0"/>
                <a:cs typeface="Arial" pitchFamily="34" charset="0"/>
              </a:rPr>
              <a:t>ניתן להתגבר על ארטיפקט זה בכמה דרכים כמו : שינוי כיוון קידוד הפאזה , הוספת מיצועים , שימוש ב- </a:t>
            </a:r>
            <a:r>
              <a:rPr lang="en-US" sz="1400" dirty="0" smtClean="0">
                <a:latin typeface="Calibri" pitchFamily="34" charset="0"/>
                <a:ea typeface="Calibri" pitchFamily="34" charset="0"/>
                <a:cs typeface="Arial" pitchFamily="34" charset="0"/>
              </a:rPr>
              <a:t>Pre Saturation</a:t>
            </a:r>
            <a:r>
              <a:rPr lang="he-IL" sz="1400" dirty="0" smtClean="0">
                <a:latin typeface="Calibri" pitchFamily="34" charset="0"/>
                <a:ea typeface="Calibri" pitchFamily="34" charset="0"/>
                <a:cs typeface="Arial" pitchFamily="34" charset="0"/>
              </a:rPr>
              <a:t> , שימוש ב- </a:t>
            </a:r>
            <a:r>
              <a:rPr lang="en-US" sz="1400" dirty="0" smtClean="0">
                <a:latin typeface="Calibri" pitchFamily="34" charset="0"/>
                <a:ea typeface="Calibri" pitchFamily="34" charset="0"/>
                <a:cs typeface="Arial" pitchFamily="34" charset="0"/>
              </a:rPr>
              <a:t>Gating</a:t>
            </a:r>
            <a:r>
              <a:rPr lang="he-IL" sz="1400" dirty="0" smtClean="0">
                <a:latin typeface="Calibri" pitchFamily="34" charset="0"/>
                <a:ea typeface="Calibri" pitchFamily="34" charset="0"/>
                <a:cs typeface="Arial" pitchFamily="34" charset="0"/>
              </a:rPr>
              <a:t> ,שיטות סריקה מהירות והחזקת נשימה , </a:t>
            </a:r>
            <a:r>
              <a:rPr lang="en-US" sz="1400" dirty="0" smtClean="0">
                <a:latin typeface="Calibri" pitchFamily="34" charset="0"/>
                <a:ea typeface="Calibri" pitchFamily="34" charset="0"/>
                <a:cs typeface="Arial" pitchFamily="34" charset="0"/>
              </a:rPr>
              <a:t>Blade</a:t>
            </a:r>
            <a:r>
              <a:rPr lang="he-IL" sz="1400" dirty="0" smtClean="0">
                <a:latin typeface="Calibri" pitchFamily="34" charset="0"/>
                <a:ea typeface="Calibri" pitchFamily="34" charset="0"/>
                <a:cs typeface="Arial" pitchFamily="34" charset="0"/>
              </a:rPr>
              <a:t> ועוד .</a:t>
            </a:r>
            <a:endPar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endParaRPr>
          </a:p>
        </p:txBody>
      </p:sp>
      <p:sp>
        <p:nvSpPr>
          <p:cNvPr id="1027" name="Rectangle 3"/>
          <p:cNvSpPr>
            <a:spLocks noChangeArrowheads="1"/>
          </p:cNvSpPr>
          <p:nvPr/>
        </p:nvSpPr>
        <p:spPr bwMode="auto">
          <a:xfrm>
            <a:off x="7308304" y="2132856"/>
            <a:ext cx="1295128"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Motion </a:t>
            </a:r>
            <a:r>
              <a:rPr kumimoji="0" lang="en-US"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Arifact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29" name="Picture 5" descr="motion artifact mri">
            <a:hlinkClick r:id="rId2"/>
          </p:cNvPr>
          <p:cNvPicPr>
            <a:picLocks noChangeAspect="1" noChangeArrowheads="1"/>
          </p:cNvPicPr>
          <p:nvPr/>
        </p:nvPicPr>
        <p:blipFill>
          <a:blip r:embed="rId3" cstate="print"/>
          <a:srcRect/>
          <a:stretch>
            <a:fillRect/>
          </a:stretch>
        </p:blipFill>
        <p:spPr bwMode="auto">
          <a:xfrm>
            <a:off x="5580112" y="3340834"/>
            <a:ext cx="2016224" cy="1329585"/>
          </a:xfrm>
          <a:prstGeom prst="rect">
            <a:avLst/>
          </a:prstGeom>
          <a:noFill/>
        </p:spPr>
      </p:pic>
      <p:pic>
        <p:nvPicPr>
          <p:cNvPr id="1030" name="Picture 6">
            <a:hlinkClick r:id="rId4"/>
          </p:cNvPr>
          <p:cNvPicPr>
            <a:picLocks noChangeAspect="1" noChangeArrowheads="1"/>
          </p:cNvPicPr>
          <p:nvPr/>
        </p:nvPicPr>
        <p:blipFill>
          <a:blip r:embed="rId5" cstate="print"/>
          <a:srcRect/>
          <a:stretch>
            <a:fillRect/>
          </a:stretch>
        </p:blipFill>
        <p:spPr bwMode="auto">
          <a:xfrm>
            <a:off x="2555776" y="2780928"/>
            <a:ext cx="3096344" cy="2359948"/>
          </a:xfrm>
          <a:prstGeom prst="rect">
            <a:avLst/>
          </a:prstGeom>
          <a:noFill/>
          <a:ln w="9525">
            <a:noFill/>
            <a:miter lim="800000"/>
            <a:headEnd/>
            <a:tailEnd/>
          </a:ln>
        </p:spPr>
      </p:pic>
      <p:pic>
        <p:nvPicPr>
          <p:cNvPr id="1032" name="Picture 8">
            <a:hlinkClick r:id="rId6"/>
          </p:cNvPr>
          <p:cNvPicPr>
            <a:picLocks noChangeAspect="1" noChangeArrowheads="1"/>
          </p:cNvPicPr>
          <p:nvPr/>
        </p:nvPicPr>
        <p:blipFill>
          <a:blip r:embed="rId7" cstate="print"/>
          <a:srcRect/>
          <a:stretch>
            <a:fillRect/>
          </a:stretch>
        </p:blipFill>
        <p:spPr bwMode="auto">
          <a:xfrm>
            <a:off x="467544" y="2204864"/>
            <a:ext cx="2038350" cy="1724025"/>
          </a:xfrm>
          <a:prstGeom prst="rect">
            <a:avLst/>
          </a:prstGeom>
          <a:noFill/>
          <a:ln w="9525">
            <a:noFill/>
            <a:miter lim="800000"/>
            <a:headEnd/>
            <a:tailEnd/>
          </a:ln>
        </p:spPr>
      </p:pic>
      <p:pic>
        <p:nvPicPr>
          <p:cNvPr id="1034" name="Picture 10">
            <a:hlinkClick r:id="rId8"/>
          </p:cNvPr>
          <p:cNvPicPr>
            <a:picLocks noChangeAspect="1" noChangeArrowheads="1"/>
          </p:cNvPicPr>
          <p:nvPr/>
        </p:nvPicPr>
        <p:blipFill>
          <a:blip r:embed="rId9" cstate="print"/>
          <a:srcRect/>
          <a:stretch>
            <a:fillRect/>
          </a:stretch>
        </p:blipFill>
        <p:spPr bwMode="auto">
          <a:xfrm>
            <a:off x="179512" y="3996923"/>
            <a:ext cx="2376264" cy="1082184"/>
          </a:xfrm>
          <a:prstGeom prst="rect">
            <a:avLst/>
          </a:prstGeom>
          <a:noFill/>
          <a:ln w="9525">
            <a:noFill/>
            <a:miter lim="800000"/>
            <a:headEnd/>
            <a:tailEnd/>
          </a:ln>
        </p:spPr>
      </p:pic>
      <p:pic>
        <p:nvPicPr>
          <p:cNvPr id="1035" name="Picture 11"/>
          <p:cNvPicPr>
            <a:picLocks noChangeAspect="1" noChangeArrowheads="1"/>
          </p:cNvPicPr>
          <p:nvPr/>
        </p:nvPicPr>
        <p:blipFill>
          <a:blip r:embed="rId10" cstate="print"/>
          <a:srcRect/>
          <a:stretch>
            <a:fillRect/>
          </a:stretch>
        </p:blipFill>
        <p:spPr bwMode="auto">
          <a:xfrm>
            <a:off x="971600" y="5085184"/>
            <a:ext cx="1014412" cy="476250"/>
          </a:xfrm>
          <a:prstGeom prst="rect">
            <a:avLst/>
          </a:prstGeom>
          <a:noFill/>
          <a:ln w="9525">
            <a:noFill/>
            <a:miter lim="800000"/>
            <a:headEnd/>
            <a:tailEnd/>
          </a:ln>
        </p:spPr>
      </p:pic>
      <p:pic>
        <p:nvPicPr>
          <p:cNvPr id="1036" name="Picture 12">
            <a:hlinkClick r:id="rId11" action="ppaction://hlinkfile"/>
          </p:cNvPr>
          <p:cNvPicPr>
            <a:picLocks noChangeAspect="1" noChangeArrowheads="1"/>
          </p:cNvPicPr>
          <p:nvPr/>
        </p:nvPicPr>
        <p:blipFill>
          <a:blip r:embed="rId12" cstate="print"/>
          <a:srcRect/>
          <a:stretch>
            <a:fillRect/>
          </a:stretch>
        </p:blipFill>
        <p:spPr bwMode="auto">
          <a:xfrm>
            <a:off x="7668344" y="2924944"/>
            <a:ext cx="1276336" cy="2244014"/>
          </a:xfrm>
          <a:prstGeom prst="rect">
            <a:avLst/>
          </a:prstGeom>
          <a:noFill/>
          <a:ln w="9525">
            <a:noFill/>
            <a:miter lim="800000"/>
            <a:headEnd/>
            <a:tailEnd/>
          </a:ln>
        </p:spPr>
      </p:pic>
      <p:sp>
        <p:nvSpPr>
          <p:cNvPr id="14" name="מלבן 13"/>
          <p:cNvSpPr/>
          <p:nvPr/>
        </p:nvSpPr>
        <p:spPr>
          <a:xfrm>
            <a:off x="7668344" y="5157192"/>
            <a:ext cx="1114408" cy="261610"/>
          </a:xfrm>
          <a:prstGeom prst="rect">
            <a:avLst/>
          </a:prstGeom>
        </p:spPr>
        <p:txBody>
          <a:bodyPr wrap="none">
            <a:spAutoFit/>
          </a:bodyPr>
          <a:lstStyle/>
          <a:p>
            <a:r>
              <a:rPr lang="en-US" sz="1100" dirty="0" smtClean="0"/>
              <a:t>CSF flow artifact</a:t>
            </a:r>
            <a:endParaRPr lang="he-IL" sz="1100" dirty="0"/>
          </a:p>
        </p:txBody>
      </p:sp>
      <p:sp>
        <p:nvSpPr>
          <p:cNvPr id="12" name="TextBox 11"/>
          <p:cNvSpPr txBox="1"/>
          <p:nvPr/>
        </p:nvSpPr>
        <p:spPr>
          <a:xfrm>
            <a:off x="3851920" y="404664"/>
            <a:ext cx="2160240" cy="369332"/>
          </a:xfrm>
          <a:prstGeom prst="rect">
            <a:avLst/>
          </a:prstGeom>
          <a:noFill/>
        </p:spPr>
        <p:txBody>
          <a:bodyPr wrap="square" rtlCol="1">
            <a:spAutoFit/>
          </a:bodyPr>
          <a:lstStyle/>
          <a:p>
            <a:r>
              <a:rPr lang="en-US" dirty="0" smtClean="0"/>
              <a:t>MRI Artifacts</a:t>
            </a:r>
            <a:endParaRPr lang="he-IL" dirty="0"/>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מלבן 2"/>
          <p:cNvSpPr/>
          <p:nvPr/>
        </p:nvSpPr>
        <p:spPr>
          <a:xfrm>
            <a:off x="5868144" y="620688"/>
            <a:ext cx="3274807" cy="369332"/>
          </a:xfrm>
          <a:prstGeom prst="rect">
            <a:avLst/>
          </a:prstGeom>
        </p:spPr>
        <p:txBody>
          <a:bodyPr wrap="none">
            <a:spAutoFit/>
          </a:bodyPr>
          <a:lstStyle/>
          <a:p>
            <a:pPr lvl="0" algn="l" fontAlgn="base">
              <a:spcBef>
                <a:spcPct val="0"/>
              </a:spcBef>
              <a:spcAft>
                <a:spcPct val="0"/>
              </a:spcAft>
            </a:pPr>
            <a:r>
              <a:rPr lang="he-IL" dirty="0" smtClean="0">
                <a:latin typeface="Calibri" pitchFamily="34" charset="0"/>
                <a:ea typeface="Calibri" pitchFamily="34" charset="0"/>
                <a:cs typeface="Arial" pitchFamily="34" charset="0"/>
              </a:rPr>
              <a:t> </a:t>
            </a:r>
            <a:r>
              <a:rPr lang="en-US" dirty="0" smtClean="0">
                <a:latin typeface="Calibri" pitchFamily="34" charset="0"/>
                <a:ea typeface="Calibri" pitchFamily="34" charset="0"/>
                <a:cs typeface="Arial" pitchFamily="34" charset="0"/>
              </a:rPr>
              <a:t>Aliasing Artifact ( Wrap Around )</a:t>
            </a:r>
            <a:endParaRPr lang="he-IL" dirty="0" smtClean="0">
              <a:latin typeface="Calibri" pitchFamily="34" charset="0"/>
              <a:ea typeface="Calibri" pitchFamily="34" charset="0"/>
              <a:cs typeface="Arial" pitchFamily="34" charset="0"/>
            </a:endParaRPr>
          </a:p>
        </p:txBody>
      </p:sp>
      <p:sp>
        <p:nvSpPr>
          <p:cNvPr id="4" name="מלבן 3"/>
          <p:cNvSpPr/>
          <p:nvPr/>
        </p:nvSpPr>
        <p:spPr>
          <a:xfrm>
            <a:off x="323528" y="1340768"/>
            <a:ext cx="8640960" cy="923330"/>
          </a:xfrm>
          <a:prstGeom prst="rect">
            <a:avLst/>
          </a:prstGeom>
        </p:spPr>
        <p:txBody>
          <a:bodyPr wrap="square">
            <a:spAutoFit/>
          </a:bodyPr>
          <a:lstStyle/>
          <a:p>
            <a:r>
              <a:rPr lang="he-IL" dirty="0" smtClean="0"/>
              <a:t>ארטיפקט נפוץ המתרחש כאשר ה- </a:t>
            </a:r>
            <a:r>
              <a:rPr lang="en-US" dirty="0" smtClean="0"/>
              <a:t>FOV</a:t>
            </a:r>
            <a:r>
              <a:rPr lang="he-IL" dirty="0" smtClean="0"/>
              <a:t> קטן יותר מהאיבר המצולם . החלק של הגוף שנמצא מעבר לגבולות ה- </a:t>
            </a:r>
            <a:r>
              <a:rPr lang="en-US" dirty="0" smtClean="0"/>
              <a:t>FOV</a:t>
            </a:r>
            <a:r>
              <a:rPr lang="he-IL" dirty="0" smtClean="0"/>
              <a:t> מושלך על הצד השני של התמונה . בדרך כלל זה קורה בכיוון קידוד הפאזה , נדיר מאד שזה קורה בכיוון קידוד התדירות . </a:t>
            </a:r>
            <a:endParaRPr lang="he-IL" dirty="0"/>
          </a:p>
        </p:txBody>
      </p:sp>
      <p:sp>
        <p:nvSpPr>
          <p:cNvPr id="191490" name="Rectangle 2"/>
          <p:cNvSpPr>
            <a:spLocks noChangeArrowheads="1"/>
          </p:cNvSpPr>
          <p:nvPr/>
        </p:nvSpPr>
        <p:spPr bwMode="auto">
          <a:xfrm>
            <a:off x="1691680" y="5229200"/>
            <a:ext cx="6948264"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ניתן להימנע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מארטיפקט</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זה ע"י הגדלת ה-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FOV</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 פחות רזולוציה ) . שימוש בסליל שטח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surface coil</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אם זה מעשי . בחירת כיוון הפאזה שיהיה בכיוון הקצר יותר , שימוש ב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no phase wrap / oversampling</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 מוסיף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SNR</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ומעלה זמן הסריקה ) ואפשרות אחרת היא שימוש ב- </a:t>
            </a:r>
            <a:r>
              <a:rPr kumimoji="0" lang="en-US"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presaturation</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מחוץ ל-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FOV</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endParaRPr kumimoji="0" lang="he-IL"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91492" name="Picture 4" descr="http://www.magnetic-resonance.org/figs/decor/Copyright%20protected.gif"/>
          <p:cNvPicPr>
            <a:picLocks noChangeAspect="1" noChangeArrowheads="1"/>
          </p:cNvPicPr>
          <p:nvPr/>
        </p:nvPicPr>
        <p:blipFill>
          <a:blip r:embed="rId2"/>
          <a:srcRect/>
          <a:stretch>
            <a:fillRect/>
          </a:stretch>
        </p:blipFill>
        <p:spPr bwMode="auto">
          <a:xfrm>
            <a:off x="8397875" y="-1279525"/>
            <a:ext cx="5905500" cy="2667000"/>
          </a:xfrm>
          <a:prstGeom prst="rect">
            <a:avLst/>
          </a:prstGeom>
          <a:noFill/>
        </p:spPr>
      </p:pic>
      <p:pic>
        <p:nvPicPr>
          <p:cNvPr id="191493" name="Picture 5">
            <a:hlinkClick r:id="rId3"/>
          </p:cNvPr>
          <p:cNvPicPr>
            <a:picLocks noChangeAspect="1" noChangeArrowheads="1"/>
          </p:cNvPicPr>
          <p:nvPr/>
        </p:nvPicPr>
        <p:blipFill>
          <a:blip r:embed="rId4" cstate="print"/>
          <a:srcRect/>
          <a:stretch>
            <a:fillRect/>
          </a:stretch>
        </p:blipFill>
        <p:spPr bwMode="auto">
          <a:xfrm>
            <a:off x="251521" y="2662038"/>
            <a:ext cx="2592288" cy="2444900"/>
          </a:xfrm>
          <a:prstGeom prst="rect">
            <a:avLst/>
          </a:prstGeom>
          <a:noFill/>
          <a:ln w="9525">
            <a:noFill/>
            <a:miter lim="800000"/>
            <a:headEnd/>
            <a:tailEnd/>
          </a:ln>
        </p:spPr>
      </p:pic>
      <p:pic>
        <p:nvPicPr>
          <p:cNvPr id="191494" name="Picture 6">
            <a:hlinkClick r:id="rId5"/>
          </p:cNvPr>
          <p:cNvPicPr>
            <a:picLocks noChangeAspect="1" noChangeArrowheads="1"/>
          </p:cNvPicPr>
          <p:nvPr/>
        </p:nvPicPr>
        <p:blipFill>
          <a:blip r:embed="rId6" cstate="print"/>
          <a:srcRect/>
          <a:stretch>
            <a:fillRect/>
          </a:stretch>
        </p:blipFill>
        <p:spPr bwMode="auto">
          <a:xfrm>
            <a:off x="5220071" y="2632347"/>
            <a:ext cx="3922341" cy="2402530"/>
          </a:xfrm>
          <a:prstGeom prst="rect">
            <a:avLst/>
          </a:prstGeom>
          <a:noFill/>
          <a:ln w="9525">
            <a:noFill/>
            <a:miter lim="800000"/>
            <a:headEnd/>
            <a:tailEnd/>
          </a:ln>
        </p:spPr>
      </p:pic>
      <p:pic>
        <p:nvPicPr>
          <p:cNvPr id="191496" name="Picture 8" descr="http://mri-q.com/uploads/3/4/5/7/34572113/5097077.jpg">
            <a:hlinkClick r:id="rId7"/>
          </p:cNvPr>
          <p:cNvPicPr>
            <a:picLocks noChangeAspect="1" noChangeArrowheads="1"/>
          </p:cNvPicPr>
          <p:nvPr/>
        </p:nvPicPr>
        <p:blipFill>
          <a:blip r:embed="rId8" cstate="print"/>
          <a:srcRect/>
          <a:stretch>
            <a:fillRect/>
          </a:stretch>
        </p:blipFill>
        <p:spPr bwMode="auto">
          <a:xfrm>
            <a:off x="2987824" y="2708920"/>
            <a:ext cx="2126709" cy="2093218"/>
          </a:xfrm>
          <a:prstGeom prst="rect">
            <a:avLst/>
          </a:prstGeom>
          <a:noFill/>
        </p:spPr>
      </p:pic>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Rectangle 1"/>
          <p:cNvSpPr>
            <a:spLocks noChangeArrowheads="1"/>
          </p:cNvSpPr>
          <p:nvPr/>
        </p:nvSpPr>
        <p:spPr bwMode="auto">
          <a:xfrm>
            <a:off x="6732240" y="332656"/>
            <a:ext cx="1943200"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Chemical Shift Artifact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92514" name="Rectangle 2"/>
          <p:cNvSpPr>
            <a:spLocks noChangeArrowheads="1"/>
          </p:cNvSpPr>
          <p:nvPr/>
        </p:nvSpPr>
        <p:spPr bwMode="auto">
          <a:xfrm>
            <a:off x="249933" y="1016441"/>
            <a:ext cx="8892480"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היסט כימי נוצר כתוצאה מסביבות כימיות שונות של מים ושומן . למרות ששומן ומים מכילים פרוטוני מימן , השומן מורכב ממימן ופחמן בעוד המים ממימן וחמצן וכתוצאה מכך הפרצסיה של השומן נמוכה משל המים . השוני בתדירות הפרצסיה תלוי בחוזק השדה המגנטי החיצוני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B0</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 כמות ההיסט הכימי מבוטאת ביחידות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pats per million ( </a:t>
            </a:r>
            <a:r>
              <a:rPr kumimoji="0" lang="en-US"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ppm</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.ההבדל הוא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3.5 </a:t>
            </a:r>
            <a:r>
              <a:rPr kumimoji="0" lang="en-US"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ppm</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למשל במגנט של 1.5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טסלה</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ההבדל בתדירויות הוא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220 Hz</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 תדירות השומן פחותה משל תדירות המים ב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220 Hz</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 במגנט 1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טסלה</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ההפרש הוא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147 Hz </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ב 3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טסלה</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ההפרש הוא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440 Hz</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 לכן ככל שעוצמת המגנט גבוהה יותר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הארטיפקט</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משמעותי יותר .</a:t>
            </a:r>
          </a:p>
          <a:p>
            <a:pPr lvl="0" algn="ctr" rtl="0" eaLnBrk="0" fontAlgn="base" hangingPunct="0">
              <a:spcBef>
                <a:spcPct val="0"/>
              </a:spcBef>
              <a:spcAft>
                <a:spcPct val="0"/>
              </a:spcAf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ההיסט הכימי מתרחש בכיוון קידוד התדירות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הארטיפקט</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בולט בגבולות רקמות השומן למים כשיש הבדל משמעותי ביניהם כמו</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92515" name="Rectangle 3"/>
          <p:cNvSpPr>
            <a:spLocks noChangeArrowheads="1"/>
          </p:cNvSpPr>
          <p:nvPr/>
        </p:nvSpPr>
        <p:spPr bwMode="auto">
          <a:xfrm>
            <a:off x="395536" y="5904275"/>
            <a:ext cx="8352928"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על מנת להקטין את ההיסט הכימי יש להשתמש ב-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receive bandwidth</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רחב ן-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FOV</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קטן ככל האפשר עם התחשבות ב-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SNR</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 בנוסף לכך להשתמש במכשיר עם מגנט חלש יותר ( לא תמיד זה אפשרי או רצוי ) . להשתמש בהחסרת שומן ( לא תמיד זה פרקטי או אפשרי ) .</a:t>
            </a:r>
            <a:endParaRPr kumimoji="0" lang="he-IL"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92516" name="Picture 4">
            <a:hlinkClick r:id="rId2"/>
          </p:cNvPr>
          <p:cNvPicPr>
            <a:picLocks noChangeAspect="1" noChangeArrowheads="1"/>
          </p:cNvPicPr>
          <p:nvPr/>
        </p:nvPicPr>
        <p:blipFill>
          <a:blip r:embed="rId3" cstate="print"/>
          <a:srcRect/>
          <a:stretch>
            <a:fillRect/>
          </a:stretch>
        </p:blipFill>
        <p:spPr bwMode="auto">
          <a:xfrm>
            <a:off x="827584" y="2564904"/>
            <a:ext cx="3837168" cy="3307109"/>
          </a:xfrm>
          <a:prstGeom prst="rect">
            <a:avLst/>
          </a:prstGeom>
          <a:noFill/>
          <a:ln w="9525">
            <a:noFill/>
            <a:miter lim="800000"/>
            <a:headEnd/>
            <a:tailEnd/>
          </a:ln>
        </p:spPr>
      </p:pic>
      <p:pic>
        <p:nvPicPr>
          <p:cNvPr id="192518" name="Picture 6" descr="Chemical Shift Artifact">
            <a:hlinkClick r:id="rId4"/>
          </p:cNvPr>
          <p:cNvPicPr>
            <a:picLocks noChangeAspect="1" noChangeArrowheads="1"/>
          </p:cNvPicPr>
          <p:nvPr/>
        </p:nvPicPr>
        <p:blipFill>
          <a:blip r:embed="rId5" cstate="print"/>
          <a:srcRect/>
          <a:stretch>
            <a:fillRect/>
          </a:stretch>
        </p:blipFill>
        <p:spPr bwMode="auto">
          <a:xfrm>
            <a:off x="5004048" y="2924944"/>
            <a:ext cx="3926341" cy="2364483"/>
          </a:xfrm>
          <a:prstGeom prst="rect">
            <a:avLst/>
          </a:prstGeom>
          <a:noFill/>
        </p:spPr>
      </p:pic>
      <p:sp>
        <p:nvSpPr>
          <p:cNvPr id="7" name="מלבן 6"/>
          <p:cNvSpPr/>
          <p:nvPr/>
        </p:nvSpPr>
        <p:spPr>
          <a:xfrm>
            <a:off x="7020272" y="2348880"/>
            <a:ext cx="1949572" cy="307777"/>
          </a:xfrm>
          <a:prstGeom prst="rect">
            <a:avLst/>
          </a:prstGeom>
        </p:spPr>
        <p:txBody>
          <a:bodyPr wrap="none">
            <a:spAutoFit/>
          </a:bodyPr>
          <a:lstStyle/>
          <a:p>
            <a:r>
              <a:rPr lang="he-IL" sz="1400" dirty="0" smtClean="0">
                <a:latin typeface="Calibri" pitchFamily="34" charset="0"/>
                <a:ea typeface="Calibri" pitchFamily="34" charset="0"/>
                <a:cs typeface="Arial" pitchFamily="34" charset="0"/>
              </a:rPr>
              <a:t>בכליות וארובות העיניים .</a:t>
            </a:r>
            <a:r>
              <a:rPr lang="en-US" sz="1400" dirty="0" smtClean="0">
                <a:latin typeface="Arial" pitchFamily="34" charset="0"/>
                <a:cs typeface="Arial" pitchFamily="34" charset="0"/>
              </a:rPr>
              <a:t> </a:t>
            </a:r>
            <a:endParaRPr lang="he-IL" sz="1400" dirty="0"/>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Rectangle 1"/>
          <p:cNvSpPr>
            <a:spLocks noChangeArrowheads="1"/>
          </p:cNvSpPr>
          <p:nvPr/>
        </p:nvSpPr>
        <p:spPr bwMode="auto">
          <a:xfrm>
            <a:off x="6876256" y="875419"/>
            <a:ext cx="1799184"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Susceptibility Artifact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93538" name="Rectangle 2"/>
          <p:cNvSpPr>
            <a:spLocks noChangeArrowheads="1"/>
          </p:cNvSpPr>
          <p:nvPr/>
        </p:nvSpPr>
        <p:spPr bwMode="auto">
          <a:xfrm>
            <a:off x="1403648" y="1484784"/>
            <a:ext cx="7596336"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ארטיפקט זה נוצר כתוצאה מנוכחות אובייקט בתחום ה-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FOV</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שיש לו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סוספטיבליות</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מגנטית גבוהה או נמוכה .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סוספטיבליות</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מגנטית היא דרגת המגנטיזציה של החומר בתגובה לשדה מגנטי חיצוני . כאשר שני חומרים בעלי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סוספטיבליות</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מגנטית שונה ממוקמים בסמוך אחד לשני ייווצר עיוות בשדה המגנטי המקומי . </a:t>
            </a: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הארטיפקט</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נגרם ע"י הימצאות מתכת כגון טיטניום או שיניים תותבות או מעבר אוויר רקמה כמו בסינוסים .</a:t>
            </a: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ארטיפקט זה מייצר עיוות של התמונה יחד עם איבוד סיגנל .רקמות שונות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מתמגנטות</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בדרגות שונות מה שגורם להבדלים בתדירות ובפאזה וזה גורם לאיבוד סיגנל .</a:t>
            </a:r>
            <a:endParaRPr kumimoji="0" lang="he-IL"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 name="מלבן 3"/>
          <p:cNvSpPr/>
          <p:nvPr/>
        </p:nvSpPr>
        <p:spPr>
          <a:xfrm>
            <a:off x="179512" y="5877272"/>
            <a:ext cx="8856984" cy="738664"/>
          </a:xfrm>
          <a:prstGeom prst="rect">
            <a:avLst/>
          </a:prstGeom>
        </p:spPr>
        <p:txBody>
          <a:bodyPr wrap="square">
            <a:spAutoFit/>
          </a:bodyPr>
          <a:lstStyle/>
          <a:p>
            <a:r>
              <a:rPr lang="he-IL" sz="1400" dirty="0" smtClean="0"/>
              <a:t>על מנת להפחית את </a:t>
            </a:r>
            <a:r>
              <a:rPr lang="he-IL" sz="1400" dirty="0" err="1" smtClean="0"/>
              <a:t>הארטיפקט</a:t>
            </a:r>
            <a:r>
              <a:rPr lang="he-IL" sz="1400" dirty="0" smtClean="0"/>
              <a:t> הזה יש להשתמש ברצפי ספין אקו ולא </a:t>
            </a:r>
            <a:r>
              <a:rPr lang="he-IL" sz="1400" dirty="0" err="1" smtClean="0"/>
              <a:t>גרדיאנט</a:t>
            </a:r>
            <a:r>
              <a:rPr lang="he-IL" sz="1400" dirty="0" smtClean="0"/>
              <a:t> אקו בגלל שפולס 180 מפצה יחסית על ההבדלים בתדירויות כמו כן יש להשתמש ב- </a:t>
            </a:r>
            <a:r>
              <a:rPr lang="en-US" sz="1400" dirty="0" smtClean="0"/>
              <a:t>TE</a:t>
            </a:r>
            <a:r>
              <a:rPr lang="he-IL" sz="1400" dirty="0" smtClean="0"/>
              <a:t> נמוך . </a:t>
            </a:r>
            <a:r>
              <a:rPr lang="en-US" sz="1400" dirty="0" smtClean="0"/>
              <a:t>TE</a:t>
            </a:r>
            <a:r>
              <a:rPr lang="he-IL" sz="1400" dirty="0" smtClean="0"/>
              <a:t> ארוך מאפשר יציאה גדולה מהפאזה ולאיבוד סיגנל . בנוסף יש להשתמש ב- </a:t>
            </a:r>
            <a:r>
              <a:rPr lang="en-US" sz="1400" dirty="0" smtClean="0"/>
              <a:t>receive bandwidth</a:t>
            </a:r>
            <a:r>
              <a:rPr lang="he-IL" sz="1400" dirty="0" smtClean="0"/>
              <a:t> רחב .</a:t>
            </a:r>
            <a:endParaRPr lang="he-IL" sz="1400" dirty="0"/>
          </a:p>
        </p:txBody>
      </p:sp>
      <p:pic>
        <p:nvPicPr>
          <p:cNvPr id="193540" name="Picture 4" descr="Magnetic susceptibility">
            <a:hlinkClick r:id="rId2"/>
          </p:cNvPr>
          <p:cNvPicPr>
            <a:picLocks noChangeAspect="1" noChangeArrowheads="1"/>
          </p:cNvPicPr>
          <p:nvPr/>
        </p:nvPicPr>
        <p:blipFill>
          <a:blip r:embed="rId3" cstate="print"/>
          <a:srcRect/>
          <a:stretch>
            <a:fillRect/>
          </a:stretch>
        </p:blipFill>
        <p:spPr bwMode="auto">
          <a:xfrm>
            <a:off x="0" y="3429000"/>
            <a:ext cx="2580149" cy="1802135"/>
          </a:xfrm>
          <a:prstGeom prst="rect">
            <a:avLst/>
          </a:prstGeom>
          <a:noFill/>
        </p:spPr>
      </p:pic>
      <p:pic>
        <p:nvPicPr>
          <p:cNvPr id="193544" name="Picture 8" descr="http://mri-q.com/uploads/3/4/5/7/34572113/1430090.jpg">
            <a:hlinkClick r:id="rId4" tooltip="Susceptibility artifacts from screws in femur"/>
          </p:cNvPr>
          <p:cNvPicPr>
            <a:picLocks noChangeAspect="1" noChangeArrowheads="1"/>
          </p:cNvPicPr>
          <p:nvPr/>
        </p:nvPicPr>
        <p:blipFill>
          <a:blip r:embed="rId5" cstate="print"/>
          <a:srcRect/>
          <a:stretch>
            <a:fillRect/>
          </a:stretch>
        </p:blipFill>
        <p:spPr bwMode="auto">
          <a:xfrm>
            <a:off x="2699792" y="3356992"/>
            <a:ext cx="1944216" cy="2042244"/>
          </a:xfrm>
          <a:prstGeom prst="rect">
            <a:avLst/>
          </a:prstGeom>
          <a:noFill/>
        </p:spPr>
      </p:pic>
      <p:pic>
        <p:nvPicPr>
          <p:cNvPr id="193546" name="Picture 10" descr="http://mri-q.com/uploads/3/4/5/7/34572113/4756973.jpg">
            <a:hlinkClick r:id="rId6" tooltip="Susceptibility artifact due to iron particles in mascara"/>
          </p:cNvPr>
          <p:cNvPicPr>
            <a:picLocks noChangeAspect="1" noChangeArrowheads="1"/>
          </p:cNvPicPr>
          <p:nvPr/>
        </p:nvPicPr>
        <p:blipFill>
          <a:blip r:embed="rId7" cstate="print"/>
          <a:srcRect/>
          <a:stretch>
            <a:fillRect/>
          </a:stretch>
        </p:blipFill>
        <p:spPr bwMode="auto">
          <a:xfrm>
            <a:off x="4788024" y="3284984"/>
            <a:ext cx="2016224" cy="2008191"/>
          </a:xfrm>
          <a:prstGeom prst="rect">
            <a:avLst/>
          </a:prstGeom>
          <a:noFill/>
        </p:spPr>
      </p:pic>
      <p:pic>
        <p:nvPicPr>
          <p:cNvPr id="193548" name="Picture 12" descr="http://mri-q.com/uploads/3/4/5/7/34572113/3909095.gif">
            <a:hlinkClick r:id="rId8" tooltip="Susceptibility artifact at skull base on DW image"/>
          </p:cNvPr>
          <p:cNvPicPr>
            <a:picLocks noChangeAspect="1" noChangeArrowheads="1"/>
          </p:cNvPicPr>
          <p:nvPr/>
        </p:nvPicPr>
        <p:blipFill>
          <a:blip r:embed="rId9" cstate="print"/>
          <a:srcRect/>
          <a:stretch>
            <a:fillRect/>
          </a:stretch>
        </p:blipFill>
        <p:spPr bwMode="auto">
          <a:xfrm>
            <a:off x="6876256" y="3212976"/>
            <a:ext cx="1962150" cy="2381250"/>
          </a:xfrm>
          <a:prstGeom prst="rect">
            <a:avLst/>
          </a:prstGeom>
          <a:noFill/>
        </p:spPr>
      </p:pic>
      <p:sp>
        <p:nvSpPr>
          <p:cNvPr id="10" name="מלבן 9"/>
          <p:cNvSpPr/>
          <p:nvPr/>
        </p:nvSpPr>
        <p:spPr>
          <a:xfrm>
            <a:off x="5292080" y="5301208"/>
            <a:ext cx="662361" cy="261610"/>
          </a:xfrm>
          <a:prstGeom prst="rect">
            <a:avLst/>
          </a:prstGeom>
        </p:spPr>
        <p:txBody>
          <a:bodyPr wrap="none">
            <a:spAutoFit/>
          </a:bodyPr>
          <a:lstStyle/>
          <a:p>
            <a:r>
              <a:rPr lang="en-US" sz="1100" dirty="0" smtClean="0"/>
              <a:t>mascara</a:t>
            </a:r>
            <a:endParaRPr lang="he-IL" sz="1100" dirty="0"/>
          </a:p>
        </p:txBody>
      </p:sp>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1" name="Rectangle 1"/>
          <p:cNvSpPr>
            <a:spLocks noChangeArrowheads="1"/>
          </p:cNvSpPr>
          <p:nvPr/>
        </p:nvSpPr>
        <p:spPr bwMode="auto">
          <a:xfrm>
            <a:off x="6228184" y="332656"/>
            <a:ext cx="2735288"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Slice Overlap/Cross-talk Artifact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94562" name="Rectangle 2"/>
          <p:cNvSpPr>
            <a:spLocks noChangeArrowheads="1"/>
          </p:cNvSpPr>
          <p:nvPr/>
        </p:nvSpPr>
        <p:spPr bwMode="auto">
          <a:xfrm>
            <a:off x="898005" y="764704"/>
            <a:ext cx="8244408"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הוא שם שניתן לאובדן סיגנל בתמונה כתוצאה מהצטלבות של חתכים כמו שקורה לפעמים בחתכים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אקסיאלים</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בעמוד שדרה מותני . אם נניח שהחתכים בין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L4-5</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ל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L5-S1</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לא מקבילים אלא חופפים אז נקבל פסים שחורים בתמונה .</a:t>
            </a: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אם חתכים עם זוויות רבות מצטלבים אז ספינים שכבר עברו עירור בחתך מסוים עלולים לעבור עירור שוב בגלל סמיכותם לחתך שליד מה שגורם לירידת סיגנל באזור ההצטלבות או בגלל פרופיל פרוסה לא מושלם .</a:t>
            </a:r>
            <a:endParaRPr kumimoji="0" lang="he-IL"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94563" name="Rectangle 3"/>
          <p:cNvSpPr>
            <a:spLocks noChangeArrowheads="1"/>
          </p:cNvSpPr>
          <p:nvPr/>
        </p:nvSpPr>
        <p:spPr bwMode="auto">
          <a:xfrm>
            <a:off x="1547664" y="6117749"/>
            <a:ext cx="7092280"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על מנת להימנע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מארטיפקט</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זה יש להימנע משינוי חד בזוויות בין קבוצות החתכים , להשתמש ב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interleave</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ואז יש רכישה של חתכים אי זוגיים בנפרד מהזוגיים כמו כן הגדלת ה-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gap</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בין החתכים עוזרת . להשתמש ב-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flip angle</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קטנה כמו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גרדיאנט</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אקו .</a:t>
            </a:r>
            <a:endParaRPr kumimoji="0" lang="he-IL"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94565" name="Picture 5" descr="Slice overlap/interference artifact">
            <a:hlinkClick r:id="rId2"/>
          </p:cNvPr>
          <p:cNvPicPr>
            <a:picLocks noChangeAspect="1" noChangeArrowheads="1"/>
          </p:cNvPicPr>
          <p:nvPr/>
        </p:nvPicPr>
        <p:blipFill>
          <a:blip r:embed="rId3" cstate="print"/>
          <a:srcRect/>
          <a:stretch>
            <a:fillRect/>
          </a:stretch>
        </p:blipFill>
        <p:spPr bwMode="auto">
          <a:xfrm>
            <a:off x="251520" y="4077072"/>
            <a:ext cx="2500068" cy="1970162"/>
          </a:xfrm>
          <a:prstGeom prst="rect">
            <a:avLst/>
          </a:prstGeom>
          <a:noFill/>
        </p:spPr>
      </p:pic>
      <p:pic>
        <p:nvPicPr>
          <p:cNvPr id="194567" name="Picture 7" descr="Slice overlap/interference artifact">
            <a:hlinkClick r:id="rId4"/>
          </p:cNvPr>
          <p:cNvPicPr>
            <a:picLocks noChangeAspect="1" noChangeArrowheads="1"/>
          </p:cNvPicPr>
          <p:nvPr/>
        </p:nvPicPr>
        <p:blipFill>
          <a:blip r:embed="rId5" cstate="print"/>
          <a:srcRect/>
          <a:stretch>
            <a:fillRect/>
          </a:stretch>
        </p:blipFill>
        <p:spPr bwMode="auto">
          <a:xfrm>
            <a:off x="755576" y="1628800"/>
            <a:ext cx="1830650" cy="2402210"/>
          </a:xfrm>
          <a:prstGeom prst="rect">
            <a:avLst/>
          </a:prstGeom>
          <a:noFill/>
        </p:spPr>
      </p:pic>
      <p:pic>
        <p:nvPicPr>
          <p:cNvPr id="194569" name="Picture 9" descr="MR cross-talk">
            <a:hlinkClick r:id="rId6"/>
          </p:cNvPr>
          <p:cNvPicPr>
            <a:picLocks noChangeAspect="1" noChangeArrowheads="1"/>
          </p:cNvPicPr>
          <p:nvPr/>
        </p:nvPicPr>
        <p:blipFill>
          <a:blip r:embed="rId7" cstate="print"/>
          <a:srcRect/>
          <a:stretch>
            <a:fillRect/>
          </a:stretch>
        </p:blipFill>
        <p:spPr bwMode="auto">
          <a:xfrm>
            <a:off x="6129810" y="2492896"/>
            <a:ext cx="3012603" cy="2457918"/>
          </a:xfrm>
          <a:prstGeom prst="rect">
            <a:avLst/>
          </a:prstGeom>
          <a:noFill/>
        </p:spPr>
      </p:pic>
      <p:pic>
        <p:nvPicPr>
          <p:cNvPr id="194571" name="Picture 11" descr="MR slice interleaving">
            <a:hlinkClick r:id="rId8"/>
          </p:cNvPr>
          <p:cNvPicPr>
            <a:picLocks noChangeAspect="1" noChangeArrowheads="1"/>
          </p:cNvPicPr>
          <p:nvPr/>
        </p:nvPicPr>
        <p:blipFill>
          <a:blip r:embed="rId9" cstate="print"/>
          <a:srcRect/>
          <a:stretch>
            <a:fillRect/>
          </a:stretch>
        </p:blipFill>
        <p:spPr bwMode="auto">
          <a:xfrm>
            <a:off x="2987824" y="2420888"/>
            <a:ext cx="3122712" cy="2357648"/>
          </a:xfrm>
          <a:prstGeom prst="rect">
            <a:avLst/>
          </a:prstGeom>
          <a:noFill/>
        </p:spPr>
      </p:pic>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5" name="Rectangle 1"/>
          <p:cNvSpPr>
            <a:spLocks noChangeArrowheads="1"/>
          </p:cNvSpPr>
          <p:nvPr/>
        </p:nvSpPr>
        <p:spPr bwMode="auto">
          <a:xfrm>
            <a:off x="6948264" y="801914"/>
            <a:ext cx="1799184"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Calibri" pitchFamily="34" charset="0"/>
                <a:ea typeface="Calibri" pitchFamily="34" charset="0"/>
                <a:cs typeface="Arial" pitchFamily="34" charset="0"/>
              </a:rPr>
              <a:t>Zipper Artifact</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
        <p:nvSpPr>
          <p:cNvPr id="195586" name="Rectangle 2"/>
          <p:cNvSpPr>
            <a:spLocks noChangeArrowheads="1"/>
          </p:cNvSpPr>
          <p:nvPr/>
        </p:nvSpPr>
        <p:spPr bwMode="auto">
          <a:xfrm>
            <a:off x="827584" y="2924653"/>
            <a:ext cx="7884368"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ישנם גורמים שונים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לארטיפקט</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הזה , רובם קשורים לבעיות חומרה או תוכנה שאינם בשליטת הטכנאי . אחד הגורמים שלטכנאי יש לו שליטה עליו הוא ארטיפקט כתוצאה מפתיחת דלת חדר הבדיקה וכניסת גלי רדיו חיצוניים לתוך החדר . לכן צריך להקפיד שהדלת תהיה סגורה בנוסף יש לדאוג שכל הציוד שבחדר הבדיקה מותאם ל-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MRI </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a:t>
            </a:r>
            <a:endParaRPr kumimoji="0" lang="he-IL"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95588" name="Picture 4" descr="http://www.auntminnieeurope.com/user/images/content_images/sup_mri/2015_06_01_12_44_02_823_2015_06_01_MRI-insider-zipper-artifact.jpg">
            <a:hlinkClick r:id="rId2"/>
          </p:cNvPr>
          <p:cNvPicPr>
            <a:picLocks noChangeAspect="1" noChangeArrowheads="1"/>
          </p:cNvPicPr>
          <p:nvPr/>
        </p:nvPicPr>
        <p:blipFill>
          <a:blip r:embed="rId3" cstate="print"/>
          <a:srcRect/>
          <a:stretch>
            <a:fillRect/>
          </a:stretch>
        </p:blipFill>
        <p:spPr bwMode="auto">
          <a:xfrm>
            <a:off x="1763688" y="836712"/>
            <a:ext cx="1728192" cy="1881025"/>
          </a:xfrm>
          <a:prstGeom prst="rect">
            <a:avLst/>
          </a:prstGeom>
          <a:noFill/>
        </p:spPr>
      </p:pic>
      <p:sp>
        <p:nvSpPr>
          <p:cNvPr id="6" name="מלבן 5"/>
          <p:cNvSpPr/>
          <p:nvPr/>
        </p:nvSpPr>
        <p:spPr>
          <a:xfrm>
            <a:off x="5868144" y="4077072"/>
            <a:ext cx="3131370" cy="369332"/>
          </a:xfrm>
          <a:prstGeom prst="rect">
            <a:avLst/>
          </a:prstGeom>
        </p:spPr>
        <p:txBody>
          <a:bodyPr wrap="none">
            <a:spAutoFit/>
          </a:bodyPr>
          <a:lstStyle/>
          <a:p>
            <a:r>
              <a:rPr lang="en-US" dirty="0" smtClean="0"/>
              <a:t>RF Overflow Artifact ( Clipping )</a:t>
            </a:r>
            <a:endParaRPr lang="he-IL" dirty="0"/>
          </a:p>
        </p:txBody>
      </p:sp>
      <p:sp>
        <p:nvSpPr>
          <p:cNvPr id="7" name="מלבן 6"/>
          <p:cNvSpPr/>
          <p:nvPr/>
        </p:nvSpPr>
        <p:spPr>
          <a:xfrm>
            <a:off x="755576" y="6333193"/>
            <a:ext cx="7956376" cy="523220"/>
          </a:xfrm>
          <a:prstGeom prst="rect">
            <a:avLst/>
          </a:prstGeom>
        </p:spPr>
        <p:txBody>
          <a:bodyPr wrap="square">
            <a:spAutoFit/>
          </a:bodyPr>
          <a:lstStyle/>
          <a:p>
            <a:r>
              <a:rPr lang="he-IL" sz="1400" dirty="0" smtClean="0"/>
              <a:t>ארטיפקט זה מתרחש כאשר עוצמת הסיגנל הנקלטת מהמגבר עולה על טווח הממיר מאנלוגי לדיגיטלי וחלקים מהסיגנל הולך לאיבוד והתוצאה תמונה דהויה </a:t>
            </a:r>
            <a:endParaRPr lang="he-IL" sz="1400" dirty="0"/>
          </a:p>
        </p:txBody>
      </p:sp>
      <p:pic>
        <p:nvPicPr>
          <p:cNvPr id="195592" name="Picture 8" descr="http://www.mritutor.org/mritutor/images/ghost.jpg">
            <a:hlinkClick r:id="rId4"/>
          </p:cNvPr>
          <p:cNvPicPr>
            <a:picLocks noChangeAspect="1" noChangeArrowheads="1"/>
          </p:cNvPicPr>
          <p:nvPr/>
        </p:nvPicPr>
        <p:blipFill>
          <a:blip r:embed="rId5" cstate="print"/>
          <a:srcRect/>
          <a:stretch>
            <a:fillRect/>
          </a:stretch>
        </p:blipFill>
        <p:spPr bwMode="auto">
          <a:xfrm>
            <a:off x="3779912" y="4221088"/>
            <a:ext cx="1800200" cy="1838706"/>
          </a:xfrm>
          <a:prstGeom prst="rect">
            <a:avLst/>
          </a:prstGeom>
          <a:noFill/>
        </p:spPr>
      </p:pic>
      <p:pic>
        <p:nvPicPr>
          <p:cNvPr id="195593" name="Picture 9">
            <a:hlinkClick r:id="rId6"/>
          </p:cNvPr>
          <p:cNvPicPr>
            <a:picLocks noChangeAspect="1" noChangeArrowheads="1"/>
          </p:cNvPicPr>
          <p:nvPr/>
        </p:nvPicPr>
        <p:blipFill>
          <a:blip r:embed="rId7" cstate="print"/>
          <a:srcRect/>
          <a:stretch>
            <a:fillRect/>
          </a:stretch>
        </p:blipFill>
        <p:spPr bwMode="auto">
          <a:xfrm>
            <a:off x="4211960" y="692696"/>
            <a:ext cx="2038350" cy="2038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09"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Gipps</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or Truncation Artifact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96610" name="Rectangle 2"/>
          <p:cNvSpPr>
            <a:spLocks noChangeArrowheads="1"/>
          </p:cNvSpPr>
          <p:nvPr/>
        </p:nvSpPr>
        <p:spPr bwMode="auto">
          <a:xfrm>
            <a:off x="2051720" y="548680"/>
            <a:ext cx="6948264"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ארטיפקט זה מופיע בדרך כלל כקווים מקבילים ישרים או בצורת חצי עיגול סמוך לגבולות עם קונטרסט גבוהה כמו הגבולות בין שריר לשומן או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CSF</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לחוט שדרה או עור הקרקפת עם הגולגולת .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ארטיפט</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זה קורה בכיוון הפאזה בלבד.</a:t>
            </a:r>
            <a:endParaRPr kumimoji="0" lang="he-IL"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96612" name="Picture 4" descr="Gibbs (Truncation) Artifact">
            <a:hlinkClick r:id="rId2"/>
          </p:cNvPr>
          <p:cNvPicPr>
            <a:picLocks noChangeAspect="1" noChangeArrowheads="1"/>
          </p:cNvPicPr>
          <p:nvPr/>
        </p:nvPicPr>
        <p:blipFill>
          <a:blip r:embed="rId3" cstate="print"/>
          <a:srcRect/>
          <a:stretch>
            <a:fillRect/>
          </a:stretch>
        </p:blipFill>
        <p:spPr bwMode="auto">
          <a:xfrm>
            <a:off x="395536" y="1268760"/>
            <a:ext cx="2134903" cy="1967161"/>
          </a:xfrm>
          <a:prstGeom prst="rect">
            <a:avLst/>
          </a:prstGeom>
          <a:noFill/>
        </p:spPr>
      </p:pic>
      <p:pic>
        <p:nvPicPr>
          <p:cNvPr id="196614" name="Picture 6" descr="http://mri-q.com/uploads/3/4/5/7/34572113/8914135_orig.jpg?175"/>
          <p:cNvPicPr>
            <a:picLocks noChangeAspect="1" noChangeArrowheads="1"/>
          </p:cNvPicPr>
          <p:nvPr/>
        </p:nvPicPr>
        <p:blipFill>
          <a:blip r:embed="rId4" cstate="print"/>
          <a:srcRect/>
          <a:stretch>
            <a:fillRect/>
          </a:stretch>
        </p:blipFill>
        <p:spPr bwMode="auto">
          <a:xfrm>
            <a:off x="2771800" y="1196752"/>
            <a:ext cx="1279266" cy="1951534"/>
          </a:xfrm>
          <a:prstGeom prst="rect">
            <a:avLst/>
          </a:prstGeom>
          <a:noFill/>
        </p:spPr>
      </p:pic>
      <p:pic>
        <p:nvPicPr>
          <p:cNvPr id="196618" name="Picture 10" descr="Gibbs (Truncation) Artifact"/>
          <p:cNvPicPr>
            <a:picLocks noChangeAspect="1" noChangeArrowheads="1"/>
          </p:cNvPicPr>
          <p:nvPr/>
        </p:nvPicPr>
        <p:blipFill>
          <a:blip r:embed="rId5" cstate="print"/>
          <a:srcRect/>
          <a:stretch>
            <a:fillRect/>
          </a:stretch>
        </p:blipFill>
        <p:spPr bwMode="auto">
          <a:xfrm>
            <a:off x="4139952" y="1196752"/>
            <a:ext cx="2160240" cy="2000729"/>
          </a:xfrm>
          <a:prstGeom prst="rect">
            <a:avLst/>
          </a:prstGeom>
          <a:noFill/>
        </p:spPr>
      </p:pic>
      <p:sp>
        <p:nvSpPr>
          <p:cNvPr id="196619" name="Rectangle 11"/>
          <p:cNvSpPr>
            <a:spLocks noChangeArrowheads="1"/>
          </p:cNvSpPr>
          <p:nvPr/>
        </p:nvSpPr>
        <p:spPr bwMode="auto">
          <a:xfrm>
            <a:off x="251520" y="3284984"/>
            <a:ext cx="8496944"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ארטיפקט זה קורה כשמשתמשים במטריצה נמוכה ולכן המעבר בין הסיגנל הנמוך לגבוה מיוצג בצורה שגויה בתמונה. לכן על מנת להתגבר על ארטיפקט זה יש להגדיל את מספר קידודי הפאזה למשל להשתמש ב 256\256  במקום 128\256 .</a:t>
            </a:r>
            <a:endParaRPr kumimoji="0" lang="he-IL"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96620" name="Rectangle 12"/>
          <p:cNvSpPr>
            <a:spLocks noChangeArrowheads="1"/>
          </p:cNvSpPr>
          <p:nvPr/>
        </p:nvSpPr>
        <p:spPr bwMode="auto">
          <a:xfrm>
            <a:off x="7452319" y="4331803"/>
            <a:ext cx="1690093"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Magic Angle Artifact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96621" name="Rectangle 13"/>
          <p:cNvSpPr>
            <a:spLocks noChangeArrowheads="1"/>
          </p:cNvSpPr>
          <p:nvPr/>
        </p:nvSpPr>
        <p:spPr bwMode="auto">
          <a:xfrm>
            <a:off x="899592" y="5902306"/>
            <a:ext cx="8064896"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ארטיפקט זה נוצר כשרקמות שמכילות </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קולגן </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כגון גידים ורצועות מונחים בזווית של 55 מעלות ביחס לשדה המגנטי </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.סטרוקטורות </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אלה מתאפיינות בעוצמת סיגנל נמוך ברוב הרצפים בגלל שיש להן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T2</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קצר . הסיגנל שלהן עלול להיות מוגבר ולחקות פתולוגיה </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.נראה שבמכשיר 3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טסלה</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ההפרעה מופחתת והיא מתרחשת בד"כ ברצפים עם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TE</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קצר כמו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(T1, GE , PD )</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 על מנת להתגבר </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על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הארטיפקט</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הזה יש להזיז את זווית האיבר המצולם או להגדיל את ה-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TE</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endParaRPr kumimoji="0" lang="he-IL"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96623" name="Picture 15" descr="http://www.mritutor.org/mritutor/images/knee1.gif">
            <a:hlinkClick r:id="rId6"/>
          </p:cNvPr>
          <p:cNvPicPr>
            <a:picLocks noChangeAspect="1" noChangeArrowheads="1"/>
          </p:cNvPicPr>
          <p:nvPr/>
        </p:nvPicPr>
        <p:blipFill>
          <a:blip r:embed="rId7" cstate="print"/>
          <a:srcRect/>
          <a:stretch>
            <a:fillRect/>
          </a:stretch>
        </p:blipFill>
        <p:spPr bwMode="auto">
          <a:xfrm>
            <a:off x="0" y="4149080"/>
            <a:ext cx="1224136" cy="1724436"/>
          </a:xfrm>
          <a:prstGeom prst="rect">
            <a:avLst/>
          </a:prstGeom>
          <a:noFill/>
        </p:spPr>
      </p:pic>
      <p:pic>
        <p:nvPicPr>
          <p:cNvPr id="196625" name="Picture 17" descr="http://mri-q.com/uploads/3/2/7/4/3274160/7099914_orig.gif?639">
            <a:hlinkClick r:id="rId8"/>
          </p:cNvPr>
          <p:cNvPicPr>
            <a:picLocks noChangeAspect="1" noChangeArrowheads="1"/>
          </p:cNvPicPr>
          <p:nvPr/>
        </p:nvPicPr>
        <p:blipFill>
          <a:blip r:embed="rId9" cstate="print"/>
          <a:srcRect/>
          <a:stretch>
            <a:fillRect/>
          </a:stretch>
        </p:blipFill>
        <p:spPr bwMode="auto">
          <a:xfrm>
            <a:off x="4067944" y="3789040"/>
            <a:ext cx="3450598" cy="2177014"/>
          </a:xfrm>
          <a:prstGeom prst="rect">
            <a:avLst/>
          </a:prstGeom>
          <a:noFill/>
        </p:spPr>
      </p:pic>
      <p:pic>
        <p:nvPicPr>
          <p:cNvPr id="196626" name="Picture 18">
            <a:hlinkClick r:id="rId10" action="ppaction://hlinkfile"/>
          </p:cNvPr>
          <p:cNvPicPr>
            <a:picLocks noChangeAspect="1" noChangeArrowheads="1"/>
          </p:cNvPicPr>
          <p:nvPr/>
        </p:nvPicPr>
        <p:blipFill>
          <a:blip r:embed="rId11" cstate="print"/>
          <a:srcRect/>
          <a:stretch>
            <a:fillRect/>
          </a:stretch>
        </p:blipFill>
        <p:spPr bwMode="auto">
          <a:xfrm>
            <a:off x="1259632" y="4365104"/>
            <a:ext cx="2689101" cy="112854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634" name="Picture 2" descr="https://o.quizlet.com/72QxDldw6WlJt6lmv5hWFQ_m.png">
            <a:hlinkClick r:id="rId2"/>
          </p:cNvPr>
          <p:cNvPicPr>
            <a:picLocks noChangeAspect="1" noChangeArrowheads="1"/>
          </p:cNvPicPr>
          <p:nvPr/>
        </p:nvPicPr>
        <p:blipFill>
          <a:blip r:embed="rId3" cstate="print"/>
          <a:srcRect/>
          <a:stretch>
            <a:fillRect/>
          </a:stretch>
        </p:blipFill>
        <p:spPr bwMode="auto">
          <a:xfrm>
            <a:off x="3131840" y="620688"/>
            <a:ext cx="1656184" cy="1713295"/>
          </a:xfrm>
          <a:prstGeom prst="rect">
            <a:avLst/>
          </a:prstGeom>
          <a:noFill/>
        </p:spPr>
      </p:pic>
      <p:pic>
        <p:nvPicPr>
          <p:cNvPr id="197636" name="Picture 4" descr="http://www.mritutor.org/mritutor/images/478-1.jpg"/>
          <p:cNvPicPr>
            <a:picLocks noChangeAspect="1" noChangeArrowheads="1"/>
          </p:cNvPicPr>
          <p:nvPr/>
        </p:nvPicPr>
        <p:blipFill>
          <a:blip r:embed="rId4" cstate="print"/>
          <a:srcRect/>
          <a:stretch>
            <a:fillRect/>
          </a:stretch>
        </p:blipFill>
        <p:spPr bwMode="auto">
          <a:xfrm>
            <a:off x="4932040" y="620688"/>
            <a:ext cx="1689561" cy="1659657"/>
          </a:xfrm>
          <a:prstGeom prst="rect">
            <a:avLst/>
          </a:prstGeom>
          <a:noFill/>
        </p:spPr>
      </p:pic>
      <p:sp>
        <p:nvSpPr>
          <p:cNvPr id="197637" name="Rectangle 5"/>
          <p:cNvSpPr>
            <a:spLocks noChangeArrowheads="1"/>
          </p:cNvSpPr>
          <p:nvPr/>
        </p:nvSpPr>
        <p:spPr bwMode="auto">
          <a:xfrm>
            <a:off x="6948264" y="260648"/>
            <a:ext cx="2016224"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rgbClr val="333333"/>
                </a:solidFill>
                <a:effectLst/>
                <a:latin typeface="Georgia" pitchFamily="18" charset="0"/>
                <a:ea typeface="Calibri" pitchFamily="34" charset="0"/>
                <a:cs typeface="Arial" pitchFamily="34" charset="0"/>
              </a:rPr>
              <a:t>Moir</a:t>
            </a:r>
            <a:r>
              <a:rPr kumimoji="0" lang="en-US" sz="1300" b="0" i="0" u="none" strike="noStrike" cap="none" normalizeH="0" baseline="0" dirty="0" smtClean="0">
                <a:ln>
                  <a:noFill/>
                </a:ln>
                <a:solidFill>
                  <a:srgbClr val="333333"/>
                </a:solidFill>
                <a:effectLst/>
                <a:latin typeface="Calibri"/>
                <a:ea typeface="Calibri" pitchFamily="34" charset="0"/>
                <a:cs typeface="Arial" pitchFamily="34" charset="0"/>
              </a:rPr>
              <a:t>é</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Fringes Artifact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97638" name="Rectangle 6"/>
          <p:cNvSpPr>
            <a:spLocks noChangeArrowheads="1"/>
          </p:cNvSpPr>
          <p:nvPr/>
        </p:nvSpPr>
        <p:spPr bwMode="auto">
          <a:xfrm>
            <a:off x="323528" y="2348880"/>
            <a:ext cx="8424936"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ארטיפקט זה מופיע בשחור לבן או קווי זברה בקצוות ה-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FOV</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והוא נראה לרוב בתמונות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גרדיאנט</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אקו וזה שילוב של קיפול יחד עם אי הומוגניות של השדה . </a:t>
            </a: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זה קורה בד"כ בתמונות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קורונל</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כשהידיים נוגעות בדופן המכשיר . פתרון לבעיה זו היא ע"י שימוש ברצפי ספין אקו ולוודא שאיברי הנבדק לא נוגעים בדופן המכשיר .</a:t>
            </a:r>
            <a:endParaRPr kumimoji="0" lang="he-IL"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26" name="Picture 2">
            <a:hlinkClick r:id="rId5"/>
          </p:cNvPr>
          <p:cNvPicPr>
            <a:picLocks noChangeAspect="1" noChangeArrowheads="1"/>
          </p:cNvPicPr>
          <p:nvPr/>
        </p:nvPicPr>
        <p:blipFill>
          <a:blip r:embed="rId6" cstate="print"/>
          <a:srcRect/>
          <a:stretch>
            <a:fillRect/>
          </a:stretch>
        </p:blipFill>
        <p:spPr bwMode="auto">
          <a:xfrm>
            <a:off x="683568" y="3645024"/>
            <a:ext cx="5059302" cy="2134850"/>
          </a:xfrm>
          <a:prstGeom prst="rect">
            <a:avLst/>
          </a:prstGeom>
          <a:noFill/>
          <a:ln w="9525">
            <a:noFill/>
            <a:miter lim="800000"/>
            <a:headEnd/>
            <a:tailEnd/>
          </a:ln>
        </p:spPr>
      </p:pic>
      <p:sp>
        <p:nvSpPr>
          <p:cNvPr id="1027" name="Rectangle 3"/>
          <p:cNvSpPr>
            <a:spLocks noChangeArrowheads="1"/>
          </p:cNvSpPr>
          <p:nvPr/>
        </p:nvSpPr>
        <p:spPr bwMode="auto">
          <a:xfrm>
            <a:off x="6876256" y="3719735"/>
            <a:ext cx="2015208"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en-US" sz="1400" i="0" u="none" strike="noStrike" cap="none" normalizeH="0" baseline="0" dirty="0" smtClean="0">
                <a:ln>
                  <a:noFill/>
                </a:ln>
                <a:solidFill>
                  <a:schemeClr val="tx1"/>
                </a:solidFill>
                <a:effectLst/>
                <a:latin typeface="Calibri" pitchFamily="34" charset="0"/>
                <a:ea typeface="Calibri" pitchFamily="34" charset="0"/>
                <a:cs typeface="Arial" pitchFamily="34" charset="0"/>
              </a:rPr>
              <a:t>Partial volume Artifact</a:t>
            </a:r>
            <a:endParaRPr kumimoji="0" lang="en-US" sz="1800" i="0" u="none" strike="noStrike" cap="none" normalizeH="0" baseline="0" dirty="0" smtClean="0">
              <a:ln>
                <a:noFill/>
              </a:ln>
              <a:solidFill>
                <a:schemeClr val="tx1"/>
              </a:solidFill>
              <a:effectLst/>
              <a:latin typeface="Arial" pitchFamily="34" charset="0"/>
              <a:cs typeface="Arial" pitchFamily="34" charset="0"/>
            </a:endParaRPr>
          </a:p>
        </p:txBody>
      </p:sp>
      <p:sp>
        <p:nvSpPr>
          <p:cNvPr id="1028" name="Rectangle 4"/>
          <p:cNvSpPr>
            <a:spLocks noChangeArrowheads="1"/>
          </p:cNvSpPr>
          <p:nvPr/>
        </p:nvSpPr>
        <p:spPr bwMode="auto">
          <a:xfrm>
            <a:off x="5868144" y="4256947"/>
            <a:ext cx="2880320" cy="24622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באופן כלל ארטיפקט זה מתרחש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כשהווקסל</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גדול מדי. אם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ווקסל</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קטן מכיל סיגנל של שומן או של מים ,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ווקסל</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גדול מכיל את שניהם יחד ולכן מקבלים את ממוצע שניהם . זה בולט בחתכים עבים מדי כמו 10 מ"מ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הארטיפקט</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מתרחש כשיש רזולוציה נמוכה .</a:t>
            </a: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ארטיפקט זה גורם לטשטוש פתולוגיות עם קונטרסט נמוך ולכן על מנת להתגבר על ארטיפקט זה יש לשאוף ולהשתמש בעובי חתך קטן ככל האפשר .</a:t>
            </a:r>
            <a:endParaRPr kumimoji="0" lang="he-IL"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a:hlinkClick r:id="rId2"/>
          </p:cNvPr>
          <p:cNvPicPr>
            <a:picLocks noChangeAspect="1" noChangeArrowheads="1"/>
          </p:cNvPicPr>
          <p:nvPr/>
        </p:nvPicPr>
        <p:blipFill>
          <a:blip r:embed="rId3" cstate="print"/>
          <a:srcRect/>
          <a:stretch>
            <a:fillRect/>
          </a:stretch>
        </p:blipFill>
        <p:spPr bwMode="auto">
          <a:xfrm>
            <a:off x="251520" y="908720"/>
            <a:ext cx="2587227" cy="2551364"/>
          </a:xfrm>
          <a:prstGeom prst="rect">
            <a:avLst/>
          </a:prstGeom>
          <a:noFill/>
          <a:ln w="9525">
            <a:noFill/>
            <a:miter lim="800000"/>
            <a:headEnd/>
            <a:tailEnd/>
          </a:ln>
        </p:spPr>
      </p:pic>
      <p:sp>
        <p:nvSpPr>
          <p:cNvPr id="4" name="TextBox 3"/>
          <p:cNvSpPr txBox="1"/>
          <p:nvPr/>
        </p:nvSpPr>
        <p:spPr>
          <a:xfrm>
            <a:off x="3707904" y="188640"/>
            <a:ext cx="1800200" cy="646331"/>
          </a:xfrm>
          <a:prstGeom prst="rect">
            <a:avLst/>
          </a:prstGeom>
          <a:noFill/>
        </p:spPr>
        <p:txBody>
          <a:bodyPr wrap="square" rtlCol="1">
            <a:spAutoFit/>
          </a:bodyPr>
          <a:lstStyle/>
          <a:p>
            <a:r>
              <a:rPr lang="en-US" dirty="0" smtClean="0"/>
              <a:t>Parallel Imaging</a:t>
            </a:r>
          </a:p>
          <a:p>
            <a:r>
              <a:rPr lang="he-IL" dirty="0" smtClean="0"/>
              <a:t>הדמיה מקבילית</a:t>
            </a:r>
            <a:endParaRPr lang="he-IL" dirty="0"/>
          </a:p>
        </p:txBody>
      </p:sp>
      <p:pic>
        <p:nvPicPr>
          <p:cNvPr id="1028" name="Picture 4">
            <a:hlinkClick r:id="rId4"/>
          </p:cNvPr>
          <p:cNvPicPr>
            <a:picLocks noChangeAspect="1" noChangeArrowheads="1"/>
          </p:cNvPicPr>
          <p:nvPr/>
        </p:nvPicPr>
        <p:blipFill>
          <a:blip r:embed="rId5" cstate="print"/>
          <a:srcRect/>
          <a:stretch>
            <a:fillRect/>
          </a:stretch>
        </p:blipFill>
        <p:spPr bwMode="auto">
          <a:xfrm>
            <a:off x="2771800" y="1196752"/>
            <a:ext cx="2664296" cy="2235254"/>
          </a:xfrm>
          <a:prstGeom prst="rect">
            <a:avLst/>
          </a:prstGeom>
          <a:noFill/>
          <a:ln w="9525">
            <a:noFill/>
            <a:miter lim="800000"/>
            <a:headEnd/>
            <a:tailEnd/>
          </a:ln>
        </p:spPr>
      </p:pic>
      <p:pic>
        <p:nvPicPr>
          <p:cNvPr id="1029" name="Picture 5">
            <a:hlinkClick r:id="rId4"/>
          </p:cNvPr>
          <p:cNvPicPr>
            <a:picLocks noChangeAspect="1" noChangeArrowheads="1"/>
          </p:cNvPicPr>
          <p:nvPr/>
        </p:nvPicPr>
        <p:blipFill>
          <a:blip r:embed="rId6" cstate="print"/>
          <a:srcRect/>
          <a:stretch>
            <a:fillRect/>
          </a:stretch>
        </p:blipFill>
        <p:spPr bwMode="auto">
          <a:xfrm>
            <a:off x="5436096" y="1484784"/>
            <a:ext cx="3344531" cy="1861347"/>
          </a:xfrm>
          <a:prstGeom prst="rect">
            <a:avLst/>
          </a:prstGeom>
          <a:noFill/>
          <a:ln w="9525">
            <a:noFill/>
            <a:miter lim="800000"/>
            <a:headEnd/>
            <a:tailEnd/>
          </a:ln>
        </p:spPr>
      </p:pic>
      <p:sp>
        <p:nvSpPr>
          <p:cNvPr id="7" name="TextBox 6"/>
          <p:cNvSpPr txBox="1"/>
          <p:nvPr/>
        </p:nvSpPr>
        <p:spPr>
          <a:xfrm>
            <a:off x="0" y="3573016"/>
            <a:ext cx="8964488" cy="3323987"/>
          </a:xfrm>
          <a:prstGeom prst="rect">
            <a:avLst/>
          </a:prstGeom>
          <a:noFill/>
        </p:spPr>
        <p:txBody>
          <a:bodyPr wrap="square" rtlCol="1">
            <a:spAutoFit/>
          </a:bodyPr>
          <a:lstStyle/>
          <a:p>
            <a:r>
              <a:rPr lang="he-IL" sz="1400" dirty="0" smtClean="0"/>
              <a:t>הדמיה מקבילית היא טכניקה שמשתמשת בסלילי מערך הפאזות </a:t>
            </a:r>
            <a:r>
              <a:rPr lang="en-US" sz="1400" dirty="0" smtClean="0"/>
              <a:t>Phased Array Coils</a:t>
            </a:r>
            <a:r>
              <a:rPr lang="he-IL" sz="1400" dirty="0" smtClean="0"/>
              <a:t> במטרה לקצר זמן הסריקה .</a:t>
            </a:r>
          </a:p>
          <a:p>
            <a:r>
              <a:rPr lang="he-IL" sz="1400" dirty="0" smtClean="0"/>
              <a:t>סלילי מערך הפאזות הם סלילים שמורכבים ממספר סלילי משטח שסימולטנית קולטים סיגנל </a:t>
            </a:r>
            <a:r>
              <a:rPr lang="en-US" sz="1400" dirty="0" smtClean="0"/>
              <a:t>MR</a:t>
            </a:r>
            <a:r>
              <a:rPr lang="he-IL" sz="1400" dirty="0" smtClean="0"/>
              <a:t> . סלילי המשטח משולבים יחד</a:t>
            </a:r>
          </a:p>
          <a:p>
            <a:r>
              <a:rPr lang="he-IL" sz="1400" dirty="0" smtClean="0"/>
              <a:t>באופן כזה שהם חופפים ומכסים אותו נפח שסליל גדול מכסה . היתרון של שילוב סלילי המשטח </a:t>
            </a:r>
            <a:r>
              <a:rPr lang="en-US" sz="1400" dirty="0" smtClean="0"/>
              <a:t>SNR</a:t>
            </a:r>
            <a:r>
              <a:rPr lang="he-IL" sz="1400" dirty="0" smtClean="0"/>
              <a:t> גבוה יותר מסליל אחד גדול .</a:t>
            </a:r>
          </a:p>
          <a:p>
            <a:r>
              <a:rPr lang="he-IL" sz="1400" dirty="0" smtClean="0"/>
              <a:t>זמן הסריקה פרופורציונאלי למספר קידודי הפאזה ואם נגדיל את המרחק בין השורות של מרחב </a:t>
            </a:r>
            <a:r>
              <a:rPr lang="en-US" sz="1400" dirty="0" smtClean="0"/>
              <a:t>K</a:t>
            </a:r>
            <a:r>
              <a:rPr lang="he-IL" sz="1400" dirty="0" smtClean="0"/>
              <a:t> ע"י פקטור </a:t>
            </a:r>
            <a:r>
              <a:rPr lang="en-US" sz="1400" dirty="0" smtClean="0"/>
              <a:t>R</a:t>
            </a:r>
            <a:r>
              <a:rPr lang="he-IL" sz="1400" dirty="0" smtClean="0"/>
              <a:t> בעוד ששומרים על הרזולוציה המרחבית , זמן הסריקה מתקצר לפי </a:t>
            </a:r>
            <a:r>
              <a:rPr lang="en-US" sz="1400" dirty="0" smtClean="0"/>
              <a:t>R </a:t>
            </a:r>
            <a:r>
              <a:rPr lang="he-IL" sz="1400" dirty="0" smtClean="0"/>
              <a:t> . אם </a:t>
            </a:r>
            <a:r>
              <a:rPr lang="en-US" sz="1400" dirty="0" smtClean="0"/>
              <a:t>R=2</a:t>
            </a:r>
            <a:r>
              <a:rPr lang="he-IL" sz="1400" dirty="0" smtClean="0"/>
              <a:t> אז דוגמים מחצית מרחב </a:t>
            </a:r>
            <a:r>
              <a:rPr lang="en-US" sz="1400" dirty="0" smtClean="0"/>
              <a:t>K</a:t>
            </a:r>
            <a:r>
              <a:rPr lang="he-IL" sz="1400" dirty="0" smtClean="0"/>
              <a:t> והזמן מתקצר לחצי זמן .</a:t>
            </a:r>
          </a:p>
          <a:p>
            <a:r>
              <a:rPr lang="en-US" sz="1400" dirty="0" smtClean="0"/>
              <a:t>R</a:t>
            </a:r>
            <a:r>
              <a:rPr lang="he-IL" sz="1400" dirty="0" smtClean="0"/>
              <a:t> נקרא פקטור ההפחתה </a:t>
            </a:r>
            <a:r>
              <a:rPr lang="en-US" sz="1400" dirty="0" smtClean="0"/>
              <a:t> Reduced Factor</a:t>
            </a:r>
            <a:r>
              <a:rPr lang="he-IL" sz="1400" dirty="0" smtClean="0"/>
              <a:t> או גורם ההאצה </a:t>
            </a:r>
            <a:r>
              <a:rPr lang="en-US" sz="1400" dirty="0" smtClean="0"/>
              <a:t> Acceleration Factor </a:t>
            </a:r>
            <a:r>
              <a:rPr lang="he-IL" sz="1400" dirty="0" smtClean="0"/>
              <a:t> . הגדלת המרחק בין שורות קידוד הפאזה מקטין את גודל השדה </a:t>
            </a:r>
            <a:r>
              <a:rPr lang="en-US" sz="1400" dirty="0" smtClean="0"/>
              <a:t>FOV</a:t>
            </a:r>
            <a:r>
              <a:rPr lang="he-IL" sz="1400" dirty="0" smtClean="0"/>
              <a:t> ואם האובייקט המצולם נמשך מעבר ל- </a:t>
            </a:r>
            <a:r>
              <a:rPr lang="en-US" sz="1400" dirty="0" smtClean="0"/>
              <a:t>FOV </a:t>
            </a:r>
            <a:r>
              <a:rPr lang="he-IL" sz="1400" dirty="0" smtClean="0"/>
              <a:t> המוקטן מתרחש ארטיפקט קיפול </a:t>
            </a:r>
            <a:r>
              <a:rPr lang="en-US" sz="1400" dirty="0" smtClean="0"/>
              <a:t>Aliasing</a:t>
            </a:r>
            <a:r>
              <a:rPr lang="he-IL" sz="1400" dirty="0" smtClean="0"/>
              <a:t> .</a:t>
            </a:r>
          </a:p>
          <a:p>
            <a:r>
              <a:rPr lang="he-IL" sz="1400" dirty="0" smtClean="0"/>
              <a:t>הדמיה מקבילית היא טכניקה שבה מיקום ורגישות המקלט מסייעים ללוקליזציה המרחבית של הסיגנל . סלילי המשטח רגישים לסיגנלים מאזורים שבקרבתם ופחות רגישים לסיגנלים מאזורים מרוחקים של האזור הנבדק .</a:t>
            </a:r>
          </a:p>
          <a:p>
            <a:r>
              <a:rPr lang="he-IL" sz="1400" dirty="0" smtClean="0"/>
              <a:t>בהדמיה רגילה לא מקבילית סלילי משטח מרובים משמשים לזיהוי סיגנל </a:t>
            </a:r>
            <a:r>
              <a:rPr lang="en-US" sz="1400" dirty="0" smtClean="0"/>
              <a:t>MR</a:t>
            </a:r>
            <a:r>
              <a:rPr lang="he-IL" sz="1400" dirty="0" smtClean="0"/>
              <a:t> אבל הסיגנל של כלל הסלילים משולב לתוך סיגנל מורכב שעובר דיגיטציה ומעובד לתמונה הסופית . לעומת זאת בהדמיה מקבילית הסיגנלים של הסלילים מוגברים , עוברים דיגיטציה ומעובדים בו זמנית במקביל בערוצים נפרדים תוך שמירה על זהותם עד סמוך לסוף .</a:t>
            </a:r>
          </a:p>
          <a:p>
            <a:r>
              <a:rPr lang="he-IL" sz="1400" dirty="0" smtClean="0"/>
              <a:t>מקביל בהדמיה מקבילית מתייחס לעובדה שכל סליל במערך הפאזות </a:t>
            </a:r>
            <a:r>
              <a:rPr lang="en-US" sz="1400" dirty="0" smtClean="0"/>
              <a:t>Phased Array Coil</a:t>
            </a:r>
            <a:r>
              <a:rPr lang="he-IL" sz="1400" dirty="0" smtClean="0"/>
              <a:t> קולט מידע באותו זמן ( במקביל ) .</a:t>
            </a:r>
          </a:p>
          <a:p>
            <a:r>
              <a:rPr lang="he-IL" sz="1400" dirty="0" smtClean="0"/>
              <a:t>הדמיה מקבילית ו " רגילה " חולקות תכונה משותפת של סלילים מרובים אך עיבוד המידע שונה לחלוטין .</a:t>
            </a:r>
          </a:p>
          <a:p>
            <a:endParaRPr lang="he-IL" sz="1400" dirty="0"/>
          </a:p>
        </p:txBody>
      </p:sp>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a:hlinkClick r:id="rId2"/>
          </p:cNvPr>
          <p:cNvPicPr>
            <a:picLocks noChangeAspect="1" noChangeArrowheads="1"/>
          </p:cNvPicPr>
          <p:nvPr/>
        </p:nvPicPr>
        <p:blipFill>
          <a:blip r:embed="rId3" cstate="print"/>
          <a:srcRect/>
          <a:stretch>
            <a:fillRect/>
          </a:stretch>
        </p:blipFill>
        <p:spPr bwMode="auto">
          <a:xfrm>
            <a:off x="323528" y="0"/>
            <a:ext cx="3384376" cy="3997794"/>
          </a:xfrm>
          <a:prstGeom prst="rect">
            <a:avLst/>
          </a:prstGeom>
          <a:noFill/>
          <a:ln w="9525">
            <a:noFill/>
            <a:miter lim="800000"/>
            <a:headEnd/>
            <a:tailEnd/>
          </a:ln>
        </p:spPr>
      </p:pic>
      <p:sp>
        <p:nvSpPr>
          <p:cNvPr id="7" name="מלבן 6"/>
          <p:cNvSpPr/>
          <p:nvPr/>
        </p:nvSpPr>
        <p:spPr>
          <a:xfrm>
            <a:off x="1907704" y="4221088"/>
            <a:ext cx="6822504" cy="2893100"/>
          </a:xfrm>
          <a:prstGeom prst="rect">
            <a:avLst/>
          </a:prstGeom>
        </p:spPr>
        <p:txBody>
          <a:bodyPr wrap="square">
            <a:spAutoFit/>
          </a:bodyPr>
          <a:lstStyle/>
          <a:p>
            <a:r>
              <a:rPr lang="en-US" sz="1400" i="1" dirty="0" smtClean="0"/>
              <a:t>  </a:t>
            </a:r>
            <a:r>
              <a:rPr lang="he-IL" sz="1400" i="1" dirty="0" smtClean="0"/>
              <a:t> </a:t>
            </a:r>
            <a:r>
              <a:rPr lang="en-US" sz="1400" i="1" dirty="0" smtClean="0"/>
              <a:t>GRAPPA (</a:t>
            </a:r>
            <a:r>
              <a:rPr lang="en-US" sz="1400" i="1" dirty="0" err="1" smtClean="0"/>
              <a:t>GeneRalized</a:t>
            </a:r>
            <a:r>
              <a:rPr lang="en-US" sz="1400" i="1" dirty="0" smtClean="0"/>
              <a:t> </a:t>
            </a:r>
            <a:r>
              <a:rPr lang="en-US" sz="1400" i="1" dirty="0" err="1" smtClean="0"/>
              <a:t>Autocalibrating</a:t>
            </a:r>
            <a:r>
              <a:rPr lang="en-US" sz="1400" i="1" dirty="0" smtClean="0"/>
              <a:t> Partial Parallel Acquisition</a:t>
            </a:r>
            <a:r>
              <a:rPr lang="en-US" sz="1400" b="1" i="1" dirty="0" smtClean="0"/>
              <a:t>) </a:t>
            </a:r>
            <a:r>
              <a:rPr lang="he-IL" sz="1400" b="1" i="1" dirty="0" smtClean="0"/>
              <a:t> </a:t>
            </a:r>
            <a:r>
              <a:rPr lang="he-IL" sz="1400" i="1" dirty="0" smtClean="0"/>
              <a:t>טכניקה שחזור תמונה בתחום התדר לפני </a:t>
            </a:r>
            <a:r>
              <a:rPr lang="he-IL" sz="1400" i="1" dirty="0" err="1" smtClean="0"/>
              <a:t>טרנספורם</a:t>
            </a:r>
            <a:r>
              <a:rPr lang="he-IL" sz="1400" i="1" dirty="0" smtClean="0"/>
              <a:t> פורייה כלומר חישוב המידע החסר מבוצע לפני שחזור התמונה.</a:t>
            </a:r>
          </a:p>
          <a:p>
            <a:r>
              <a:rPr lang="en-US" sz="1400" i="1" dirty="0" smtClean="0"/>
              <a:t>SENSE (</a:t>
            </a:r>
            <a:r>
              <a:rPr lang="en-US" sz="1400" i="1" dirty="0" err="1" smtClean="0"/>
              <a:t>SENSitivity</a:t>
            </a:r>
            <a:r>
              <a:rPr lang="en-US" sz="1400" i="1" dirty="0" smtClean="0"/>
              <a:t> Encoding)</a:t>
            </a:r>
            <a:r>
              <a:rPr lang="he-IL" sz="1400" i="1" dirty="0" smtClean="0"/>
              <a:t> טכניקת שחזור תמונה בתחום התמונה אחרי </a:t>
            </a:r>
            <a:r>
              <a:rPr lang="he-IL" sz="1400" i="1" dirty="0" err="1" smtClean="0"/>
              <a:t>טרנספורם</a:t>
            </a:r>
            <a:r>
              <a:rPr lang="he-IL" sz="1400" i="1" dirty="0" smtClean="0"/>
              <a:t> פורייה .</a:t>
            </a:r>
          </a:p>
          <a:p>
            <a:r>
              <a:rPr lang="he-IL" sz="1400" i="1" dirty="0" smtClean="0"/>
              <a:t>ב- </a:t>
            </a:r>
            <a:r>
              <a:rPr lang="en-US" sz="1400" i="1" dirty="0" smtClean="0"/>
              <a:t>SENSE</a:t>
            </a:r>
            <a:r>
              <a:rPr lang="he-IL" sz="1400" i="1" dirty="0" smtClean="0"/>
              <a:t> לכל סליל בנפרד הסיגנל מעובד לתמונה מה שיוצר קיפול ולאחר מכן התמונות המקופלות משולבות יחד ונוצרת תמונה סופית ללא קיפול .</a:t>
            </a:r>
          </a:p>
          <a:p>
            <a:r>
              <a:rPr lang="he-IL" sz="1400" i="1" dirty="0" smtClean="0"/>
              <a:t>לכל שיטה יתרונות וחסרונות , למשל ב- </a:t>
            </a:r>
            <a:r>
              <a:rPr lang="en-US" sz="1400" i="1" dirty="0" smtClean="0"/>
              <a:t>GRAPPA</a:t>
            </a:r>
            <a:r>
              <a:rPr lang="he-IL" sz="1400" i="1" dirty="0" smtClean="0"/>
              <a:t> יש יותר </a:t>
            </a:r>
            <a:r>
              <a:rPr lang="en-US" sz="1400" i="1" dirty="0" smtClean="0"/>
              <a:t>SNR</a:t>
            </a:r>
            <a:r>
              <a:rPr lang="he-IL" sz="1400" i="1" dirty="0" smtClean="0"/>
              <a:t> מאשר </a:t>
            </a:r>
            <a:r>
              <a:rPr lang="en-US" sz="1400" i="1" dirty="0" smtClean="0"/>
              <a:t>SENSE</a:t>
            </a:r>
            <a:r>
              <a:rPr lang="he-IL" sz="1400" i="1" dirty="0" smtClean="0"/>
              <a:t> כמו כן הקונטרסט של התמונה ב- </a:t>
            </a:r>
            <a:r>
              <a:rPr lang="en-US" sz="1400" i="1" dirty="0" smtClean="0"/>
              <a:t>GRAPPA</a:t>
            </a:r>
            <a:r>
              <a:rPr lang="he-IL" sz="1400" i="1" dirty="0" smtClean="0"/>
              <a:t> יותר טוב מאשר </a:t>
            </a:r>
            <a:r>
              <a:rPr lang="en-US" sz="1400" i="1" dirty="0" smtClean="0"/>
              <a:t>SENSE</a:t>
            </a:r>
            <a:r>
              <a:rPr lang="he-IL" sz="1400" i="1" dirty="0" smtClean="0"/>
              <a:t> אך </a:t>
            </a:r>
            <a:r>
              <a:rPr lang="en-US" sz="1400" i="1" dirty="0" smtClean="0"/>
              <a:t>GRAPPA</a:t>
            </a:r>
            <a:r>
              <a:rPr lang="he-IL" sz="1400" i="1" dirty="0" smtClean="0"/>
              <a:t> מורכב חישובית שמצריך יותר זמן מאשר </a:t>
            </a:r>
            <a:r>
              <a:rPr lang="en-US" sz="1400" i="1" dirty="0" smtClean="0"/>
              <a:t>SENSE</a:t>
            </a:r>
            <a:r>
              <a:rPr lang="he-IL" sz="1400" i="1" dirty="0" smtClean="0"/>
              <a:t> והרזולוציה של </a:t>
            </a:r>
            <a:r>
              <a:rPr lang="en-US" sz="1400" i="1" dirty="0" smtClean="0"/>
              <a:t>SENSE</a:t>
            </a:r>
            <a:r>
              <a:rPr lang="he-IL" sz="1400" i="1" dirty="0" smtClean="0"/>
              <a:t> יותר מאשר </a:t>
            </a:r>
            <a:r>
              <a:rPr lang="en-US" sz="1400" i="1" dirty="0" smtClean="0"/>
              <a:t>GRAPPA</a:t>
            </a:r>
            <a:r>
              <a:rPr lang="he-IL" sz="1400" i="1" dirty="0" smtClean="0"/>
              <a:t> .ל-</a:t>
            </a:r>
            <a:r>
              <a:rPr lang="en-US" sz="1400" i="1" dirty="0" smtClean="0"/>
              <a:t>GRAPPA</a:t>
            </a:r>
            <a:r>
              <a:rPr lang="he-IL" sz="1400" i="1" dirty="0" smtClean="0"/>
              <a:t> יש עדיפות בהדמיית הבטן והריאות כמו כן ב- </a:t>
            </a:r>
            <a:r>
              <a:rPr lang="en-US" sz="1400" i="1" dirty="0" smtClean="0"/>
              <a:t>FOV</a:t>
            </a:r>
            <a:r>
              <a:rPr lang="he-IL" sz="1400" i="1" dirty="0" smtClean="0"/>
              <a:t> קטן . ל- </a:t>
            </a:r>
            <a:r>
              <a:rPr lang="en-US" sz="1400" i="1" dirty="0" smtClean="0"/>
              <a:t>SENSE</a:t>
            </a:r>
            <a:r>
              <a:rPr lang="he-IL" sz="1400" i="1" dirty="0" smtClean="0"/>
              <a:t> עדיפות ברצפי </a:t>
            </a:r>
            <a:r>
              <a:rPr lang="he-IL" sz="1400" i="1" dirty="0" err="1" smtClean="0"/>
              <a:t>אנגיוגרפיה</a:t>
            </a:r>
            <a:r>
              <a:rPr lang="he-IL" sz="1400" i="1" dirty="0" smtClean="0"/>
              <a:t> והדמיית הלב .</a:t>
            </a:r>
          </a:p>
          <a:p>
            <a:r>
              <a:rPr lang="he-IL" sz="1400" i="1" dirty="0" smtClean="0"/>
              <a:t>יש לציין שביטול הקיפול שנוצר כתוצאה משימוש בהדמיה מקבילית לא קשור לקיפול שנוצר כתוצאה משימוש ב- </a:t>
            </a:r>
            <a:r>
              <a:rPr lang="en-US" sz="1400" i="1" dirty="0" smtClean="0"/>
              <a:t>FOV  </a:t>
            </a:r>
            <a:r>
              <a:rPr lang="he-IL" sz="1400" i="1" dirty="0" smtClean="0"/>
              <a:t> קטן . </a:t>
            </a:r>
            <a:r>
              <a:rPr lang="he-IL" sz="1400" i="1" dirty="0" err="1" smtClean="0"/>
              <a:t>לאיזורים</a:t>
            </a:r>
            <a:r>
              <a:rPr lang="he-IL" sz="1400" i="1" dirty="0" smtClean="0"/>
              <a:t> שמחוץ ל-</a:t>
            </a:r>
            <a:r>
              <a:rPr lang="en-US" sz="1400" i="1" dirty="0" smtClean="0"/>
              <a:t>FOV</a:t>
            </a:r>
            <a:r>
              <a:rPr lang="he-IL" sz="1400" i="1" dirty="0" smtClean="0"/>
              <a:t> שנמצאים בכיוון קידוד הפאזה יש להשתמש ב- </a:t>
            </a:r>
            <a:r>
              <a:rPr lang="en-US" sz="1400" i="1" dirty="0" smtClean="0"/>
              <a:t>Oversampling</a:t>
            </a:r>
            <a:r>
              <a:rPr lang="he-IL" sz="1400" i="1" dirty="0" smtClean="0"/>
              <a:t> .</a:t>
            </a:r>
          </a:p>
          <a:p>
            <a:endParaRPr lang="he-IL" sz="1400" dirty="0"/>
          </a:p>
        </p:txBody>
      </p:sp>
      <p:sp>
        <p:nvSpPr>
          <p:cNvPr id="5" name="TextBox 4"/>
          <p:cNvSpPr txBox="1"/>
          <p:nvPr/>
        </p:nvSpPr>
        <p:spPr>
          <a:xfrm>
            <a:off x="611560" y="3933056"/>
            <a:ext cx="7992888" cy="307777"/>
          </a:xfrm>
          <a:prstGeom prst="rect">
            <a:avLst/>
          </a:prstGeom>
          <a:noFill/>
        </p:spPr>
        <p:txBody>
          <a:bodyPr wrap="square" rtlCol="1">
            <a:spAutoFit/>
          </a:bodyPr>
          <a:lstStyle/>
          <a:p>
            <a:r>
              <a:rPr lang="he-IL" sz="1400" dirty="0" smtClean="0"/>
              <a:t>ישנן שתי שיטות עיקריות ( אלגוריתמים ) למניעת הקיפול בהדמיה מקבילית :</a:t>
            </a:r>
            <a:endParaRPr lang="he-IL" sz="1400" dirty="0"/>
          </a:p>
        </p:txBody>
      </p:sp>
      <p:pic>
        <p:nvPicPr>
          <p:cNvPr id="8" name="Picture 2">
            <a:hlinkClick r:id="rId4"/>
          </p:cNvPr>
          <p:cNvPicPr>
            <a:picLocks noChangeAspect="1" noChangeArrowheads="1"/>
          </p:cNvPicPr>
          <p:nvPr/>
        </p:nvPicPr>
        <p:blipFill>
          <a:blip r:embed="rId5" cstate="print"/>
          <a:srcRect/>
          <a:stretch>
            <a:fillRect/>
          </a:stretch>
        </p:blipFill>
        <p:spPr bwMode="auto">
          <a:xfrm>
            <a:off x="5148064" y="116632"/>
            <a:ext cx="3029322" cy="2550689"/>
          </a:xfrm>
          <a:prstGeom prst="rect">
            <a:avLst/>
          </a:prstGeom>
          <a:noFill/>
          <a:ln w="9525">
            <a:noFill/>
            <a:miter lim="800000"/>
            <a:headEnd/>
            <a:tailEnd/>
          </a:ln>
        </p:spPr>
      </p:pic>
      <p:sp>
        <p:nvSpPr>
          <p:cNvPr id="9" name="TextBox 8"/>
          <p:cNvSpPr txBox="1"/>
          <p:nvPr/>
        </p:nvSpPr>
        <p:spPr>
          <a:xfrm>
            <a:off x="4860032" y="2636912"/>
            <a:ext cx="3456384" cy="1015663"/>
          </a:xfrm>
          <a:prstGeom prst="rect">
            <a:avLst/>
          </a:prstGeom>
          <a:noFill/>
        </p:spPr>
        <p:txBody>
          <a:bodyPr wrap="square" rtlCol="1">
            <a:spAutoFit/>
          </a:bodyPr>
          <a:lstStyle/>
          <a:p>
            <a:r>
              <a:rPr lang="en-US" sz="1200" dirty="0" smtClean="0"/>
              <a:t>2D spoiled gradient-echo (SPGR) image with SENSE</a:t>
            </a:r>
          </a:p>
          <a:p>
            <a:r>
              <a:rPr lang="he-IL" sz="1200" dirty="0" smtClean="0"/>
              <a:t>הקיפול האופייני בהדמיה מקבילית הוא במרכז התמונה ולא בקצוות כמו הקיפול הרגיל ועל מנת להתגבר עליו יש להגדיל את </a:t>
            </a:r>
            <a:r>
              <a:rPr lang="en-US" sz="1200" dirty="0" smtClean="0"/>
              <a:t>FOV</a:t>
            </a:r>
            <a:r>
              <a:rPr lang="he-IL" sz="1200" dirty="0" smtClean="0"/>
              <a:t> בכיוון קידוד הפאזה או להשתמש בפחות </a:t>
            </a:r>
            <a:r>
              <a:rPr lang="en-US" sz="1200" dirty="0" smtClean="0"/>
              <a:t>R</a:t>
            </a:r>
            <a:r>
              <a:rPr lang="he-IL" sz="1200" dirty="0" smtClean="0"/>
              <a:t> .</a:t>
            </a:r>
            <a:endParaRPr lang="he-IL" sz="12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p:cNvSpPr/>
          <p:nvPr/>
        </p:nvSpPr>
        <p:spPr>
          <a:xfrm>
            <a:off x="755576" y="5445224"/>
            <a:ext cx="7128792" cy="1200329"/>
          </a:xfrm>
          <a:prstGeom prst="rect">
            <a:avLst/>
          </a:prstGeom>
        </p:spPr>
        <p:txBody>
          <a:bodyPr wrap="square">
            <a:spAutoFit/>
          </a:bodyPr>
          <a:lstStyle/>
          <a:p>
            <a:r>
              <a:rPr lang="he-IL" dirty="0" smtClean="0"/>
              <a:t>הזווית שבה מוסט ווקטור המגנטיזציה מציר </a:t>
            </a:r>
            <a:r>
              <a:rPr lang="en-US" dirty="0" smtClean="0"/>
              <a:t>Z </a:t>
            </a:r>
            <a:r>
              <a:rPr lang="he-IL" dirty="0" smtClean="0"/>
              <a:t> לכיוון </a:t>
            </a:r>
            <a:r>
              <a:rPr lang="en-US" dirty="0" smtClean="0"/>
              <a:t>XY </a:t>
            </a:r>
            <a:r>
              <a:rPr lang="he-IL" dirty="0" smtClean="0"/>
              <a:t> נקראת </a:t>
            </a:r>
            <a:r>
              <a:rPr lang="en-US" dirty="0" smtClean="0"/>
              <a:t>.Flip Angle</a:t>
            </a:r>
          </a:p>
          <a:p>
            <a:r>
              <a:rPr lang="he-IL" dirty="0" smtClean="0"/>
              <a:t>פולס של </a:t>
            </a:r>
            <a:r>
              <a:rPr lang="he-IL" dirty="0" err="1" smtClean="0"/>
              <a:t>90</a:t>
            </a:r>
            <a:r>
              <a:rPr lang="he-IL" dirty="0" smtClean="0"/>
              <a:t>° הוא שדה </a:t>
            </a:r>
            <a:r>
              <a:rPr lang="en-US" dirty="0" smtClean="0"/>
              <a:t>B1 </a:t>
            </a:r>
            <a:r>
              <a:rPr lang="he-IL" dirty="0" smtClean="0"/>
              <a:t> שעוצמתו ומשכו גורמים </a:t>
            </a:r>
            <a:r>
              <a:rPr lang="he-IL" dirty="0" err="1" smtClean="0"/>
              <a:t>לוקטור</a:t>
            </a:r>
            <a:r>
              <a:rPr lang="he-IL" dirty="0" smtClean="0"/>
              <a:t> המגנטיזציה האורכי לנטות ב </a:t>
            </a:r>
            <a:r>
              <a:rPr lang="he-IL" dirty="0" err="1" smtClean="0"/>
              <a:t>90</a:t>
            </a:r>
            <a:r>
              <a:rPr lang="he-IL" dirty="0" smtClean="0"/>
              <a:t>° מכיוון</a:t>
            </a:r>
            <a:r>
              <a:rPr lang="en-US" dirty="0" smtClean="0"/>
              <a:t> B0 </a:t>
            </a:r>
            <a:r>
              <a:rPr lang="he-IL" dirty="0" smtClean="0"/>
              <a:t>, כלומר להיות ניצב ל</a:t>
            </a:r>
            <a:r>
              <a:rPr lang="en-US" dirty="0" smtClean="0"/>
              <a:t>B0 </a:t>
            </a:r>
            <a:r>
              <a:rPr lang="he-IL" dirty="0" smtClean="0"/>
              <a:t>. אחרי פולס </a:t>
            </a:r>
            <a:r>
              <a:rPr lang="he-IL" dirty="0" err="1" smtClean="0"/>
              <a:t>90</a:t>
            </a:r>
            <a:r>
              <a:rPr lang="he-IL" dirty="0" smtClean="0"/>
              <a:t>° המגנטיות האורכית היא אפס . </a:t>
            </a:r>
            <a:r>
              <a:rPr lang="he-IL" dirty="0" err="1" smtClean="0"/>
              <a:t>זוית</a:t>
            </a:r>
            <a:r>
              <a:rPr lang="he-IL" dirty="0" smtClean="0"/>
              <a:t> </a:t>
            </a:r>
            <a:r>
              <a:rPr lang="he-IL" dirty="0" err="1" smtClean="0"/>
              <a:t>90</a:t>
            </a:r>
            <a:r>
              <a:rPr lang="he-IL" dirty="0" smtClean="0"/>
              <a:t>° נותנת סיגנל מקסימאלי .</a:t>
            </a:r>
          </a:p>
        </p:txBody>
      </p:sp>
      <p:pic>
        <p:nvPicPr>
          <p:cNvPr id="30724" name="Picture 4">
            <a:hlinkClick r:id="rId2"/>
          </p:cNvPr>
          <p:cNvPicPr>
            <a:picLocks noChangeAspect="1" noChangeArrowheads="1"/>
          </p:cNvPicPr>
          <p:nvPr/>
        </p:nvPicPr>
        <p:blipFill>
          <a:blip r:embed="rId3" cstate="print"/>
          <a:srcRect/>
          <a:stretch>
            <a:fillRect/>
          </a:stretch>
        </p:blipFill>
        <p:spPr bwMode="auto">
          <a:xfrm>
            <a:off x="3131840" y="476672"/>
            <a:ext cx="3672408" cy="2477349"/>
          </a:xfrm>
          <a:prstGeom prst="rect">
            <a:avLst/>
          </a:prstGeom>
          <a:noFill/>
          <a:ln w="9525">
            <a:noFill/>
            <a:miter lim="800000"/>
            <a:headEnd/>
            <a:tailEnd/>
          </a:ln>
        </p:spPr>
      </p:pic>
      <p:pic>
        <p:nvPicPr>
          <p:cNvPr id="30725" name="Picture 5">
            <a:hlinkClick r:id="rId4"/>
          </p:cNvPr>
          <p:cNvPicPr>
            <a:picLocks noChangeAspect="1" noChangeArrowheads="1"/>
          </p:cNvPicPr>
          <p:nvPr/>
        </p:nvPicPr>
        <p:blipFill>
          <a:blip r:embed="rId5" cstate="print"/>
          <a:srcRect/>
          <a:stretch>
            <a:fillRect/>
          </a:stretch>
        </p:blipFill>
        <p:spPr bwMode="auto">
          <a:xfrm>
            <a:off x="3419872" y="2972379"/>
            <a:ext cx="1800200" cy="2393144"/>
          </a:xfrm>
          <a:prstGeom prst="rect">
            <a:avLst/>
          </a:prstGeom>
          <a:noFill/>
          <a:ln w="9525">
            <a:noFill/>
            <a:miter lim="800000"/>
            <a:headEnd/>
            <a:tailEnd/>
          </a:ln>
        </p:spPr>
      </p:pic>
      <p:pic>
        <p:nvPicPr>
          <p:cNvPr id="7" name="Picture 3">
            <a:hlinkClick r:id="rId6"/>
          </p:cNvPr>
          <p:cNvPicPr>
            <a:picLocks noChangeAspect="1" noChangeArrowheads="1"/>
          </p:cNvPicPr>
          <p:nvPr/>
        </p:nvPicPr>
        <p:blipFill>
          <a:blip r:embed="rId7" cstate="print"/>
          <a:srcRect/>
          <a:stretch>
            <a:fillRect/>
          </a:stretch>
        </p:blipFill>
        <p:spPr bwMode="auto">
          <a:xfrm>
            <a:off x="179512" y="692696"/>
            <a:ext cx="2844520" cy="1368152"/>
          </a:xfrm>
          <a:prstGeom prst="rect">
            <a:avLst/>
          </a:prstGeom>
          <a:solidFill>
            <a:schemeClr val="tx1"/>
          </a:solidFill>
          <a:ln w="28575">
            <a:solidFill>
              <a:schemeClr val="tx1"/>
            </a:solidFill>
            <a:round/>
            <a:headEnd/>
            <a:tailEnd/>
          </a:ln>
        </p:spPr>
      </p:pic>
      <p:sp>
        <p:nvSpPr>
          <p:cNvPr id="8" name="מלבן 7"/>
          <p:cNvSpPr/>
          <p:nvPr/>
        </p:nvSpPr>
        <p:spPr>
          <a:xfrm>
            <a:off x="539552" y="2060848"/>
            <a:ext cx="1641796" cy="369332"/>
          </a:xfrm>
          <a:prstGeom prst="rect">
            <a:avLst/>
          </a:prstGeom>
        </p:spPr>
        <p:txBody>
          <a:bodyPr wrap="none">
            <a:spAutoFit/>
          </a:bodyPr>
          <a:lstStyle/>
          <a:p>
            <a:pPr algn="ctr"/>
            <a:r>
              <a:rPr lang="he-IL" dirty="0" err="1" smtClean="0"/>
              <a:t>90</a:t>
            </a:r>
            <a:r>
              <a:rPr lang="he-IL" dirty="0" smtClean="0"/>
              <a:t>°</a:t>
            </a:r>
            <a:r>
              <a:rPr lang="en-US" dirty="0" smtClean="0"/>
              <a:t> Flip Angle </a:t>
            </a:r>
            <a:r>
              <a:rPr lang="he-IL" dirty="0" smtClean="0"/>
              <a:t> </a:t>
            </a:r>
            <a:endParaRPr lang="he-IL" dirty="0"/>
          </a:p>
        </p:txBody>
      </p:sp>
      <p:pic>
        <p:nvPicPr>
          <p:cNvPr id="30726" name="Picture 6">
            <a:hlinkClick r:id="rId8"/>
          </p:cNvPr>
          <p:cNvPicPr>
            <a:picLocks noChangeAspect="1" noChangeArrowheads="1"/>
          </p:cNvPicPr>
          <p:nvPr/>
        </p:nvPicPr>
        <p:blipFill>
          <a:blip r:embed="rId9" cstate="print"/>
          <a:srcRect/>
          <a:stretch>
            <a:fillRect/>
          </a:stretch>
        </p:blipFill>
        <p:spPr bwMode="auto">
          <a:xfrm>
            <a:off x="7092280" y="404664"/>
            <a:ext cx="1804146" cy="387360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3568" y="5688449"/>
            <a:ext cx="8136904" cy="1169551"/>
          </a:xfrm>
          <a:prstGeom prst="rect">
            <a:avLst/>
          </a:prstGeom>
          <a:noFill/>
        </p:spPr>
        <p:txBody>
          <a:bodyPr wrap="square" rtlCol="1">
            <a:spAutoFit/>
          </a:bodyPr>
          <a:lstStyle/>
          <a:p>
            <a:r>
              <a:rPr lang="he-IL" sz="1400" dirty="0" smtClean="0"/>
              <a:t>להדמיה מקבילית יש יתרונות כמו הפחתה בזמן הסריקה מה שמאפשר רזולוציה גבוהה , מפחית ארטיפקט </a:t>
            </a:r>
            <a:r>
              <a:rPr lang="he-IL" sz="1400" dirty="0" err="1" smtClean="0"/>
              <a:t>הסוספטיביליות</a:t>
            </a:r>
            <a:r>
              <a:rPr lang="he-IL" sz="1400" dirty="0" smtClean="0"/>
              <a:t> ומפחית </a:t>
            </a:r>
            <a:r>
              <a:rPr lang="en-US" sz="1400" dirty="0" smtClean="0"/>
              <a:t>SAR</a:t>
            </a:r>
            <a:r>
              <a:rPr lang="he-IL" sz="1400" dirty="0" smtClean="0"/>
              <a:t> ברצפי </a:t>
            </a:r>
            <a:r>
              <a:rPr lang="en-US" sz="1400" dirty="0" smtClean="0"/>
              <a:t>FSE</a:t>
            </a:r>
            <a:r>
              <a:rPr lang="ar-SA" sz="1400" dirty="0" smtClean="0"/>
              <a:t> </a:t>
            </a:r>
            <a:r>
              <a:rPr lang="en-US" sz="1400" dirty="0" smtClean="0"/>
              <a:t> </a:t>
            </a:r>
            <a:r>
              <a:rPr lang="he-IL" sz="1400" dirty="0" smtClean="0"/>
              <a:t>עקב הפחתה בפולסי </a:t>
            </a:r>
            <a:r>
              <a:rPr lang="en-US" sz="1400" dirty="0" smtClean="0"/>
              <a:t>RF</a:t>
            </a:r>
            <a:r>
              <a:rPr lang="he-IL" sz="1400" dirty="0" smtClean="0"/>
              <a:t> כמו כן מפחית את טשטוש התמונה ברצפי </a:t>
            </a:r>
            <a:r>
              <a:rPr lang="en-US" sz="1400" dirty="0" smtClean="0"/>
              <a:t>SSFSE</a:t>
            </a:r>
            <a:r>
              <a:rPr lang="he-IL" sz="1400" dirty="0" smtClean="0"/>
              <a:t> .</a:t>
            </a:r>
          </a:p>
          <a:p>
            <a:r>
              <a:rPr lang="he-IL" sz="1400" dirty="0" smtClean="0"/>
              <a:t>פקטור ההפחתה </a:t>
            </a:r>
            <a:r>
              <a:rPr lang="en-US" sz="1400" dirty="0" smtClean="0"/>
              <a:t>R</a:t>
            </a:r>
            <a:r>
              <a:rPr lang="he-IL" sz="1400" dirty="0" smtClean="0"/>
              <a:t> תלוי במספר הסלילים שנמצאים בכיוון קידוד הפאזה כמו כן יש הגבלה בפקטור ההפחתה משום שככל שעולים בפקטור </a:t>
            </a:r>
            <a:r>
              <a:rPr lang="en-US" sz="1400" dirty="0" smtClean="0"/>
              <a:t>SNR</a:t>
            </a:r>
            <a:r>
              <a:rPr lang="he-IL" sz="1400" dirty="0" smtClean="0"/>
              <a:t> יורד ויש יותר </a:t>
            </a:r>
            <a:r>
              <a:rPr lang="he-IL" sz="1400" dirty="0" err="1" smtClean="0"/>
              <a:t>ארטיפקט</a:t>
            </a:r>
            <a:r>
              <a:rPr lang="he-IL" sz="1400" dirty="0" smtClean="0"/>
              <a:t> כמו כן בנבדקים שמנים יכול להיות </a:t>
            </a:r>
            <a:r>
              <a:rPr lang="en-US" sz="1400" dirty="0" smtClean="0"/>
              <a:t>SNR</a:t>
            </a:r>
            <a:r>
              <a:rPr lang="he-IL" sz="1400" dirty="0" smtClean="0"/>
              <a:t> נמוך במרכז התמונה בגלל המרחק מהסלילים.</a:t>
            </a:r>
            <a:endParaRPr lang="he-IL" sz="1400" dirty="0"/>
          </a:p>
        </p:txBody>
      </p:sp>
      <p:pic>
        <p:nvPicPr>
          <p:cNvPr id="4" name="Picture 5">
            <a:hlinkClick r:id="rId2"/>
          </p:cNvPr>
          <p:cNvPicPr>
            <a:picLocks noChangeAspect="1" noChangeArrowheads="1"/>
          </p:cNvPicPr>
          <p:nvPr/>
        </p:nvPicPr>
        <p:blipFill>
          <a:blip r:embed="rId3" cstate="print"/>
          <a:srcRect/>
          <a:stretch>
            <a:fillRect/>
          </a:stretch>
        </p:blipFill>
        <p:spPr bwMode="auto">
          <a:xfrm>
            <a:off x="3131840" y="3140968"/>
            <a:ext cx="3816424" cy="2612996"/>
          </a:xfrm>
          <a:prstGeom prst="rect">
            <a:avLst/>
          </a:prstGeom>
          <a:noFill/>
          <a:ln w="9525">
            <a:noFill/>
            <a:miter lim="800000"/>
            <a:headEnd/>
            <a:tailEnd/>
          </a:ln>
        </p:spPr>
      </p:pic>
      <p:pic>
        <p:nvPicPr>
          <p:cNvPr id="5" name="Picture 3">
            <a:hlinkClick r:id="rId4"/>
          </p:cNvPr>
          <p:cNvPicPr>
            <a:picLocks noChangeAspect="1" noChangeArrowheads="1"/>
          </p:cNvPicPr>
          <p:nvPr/>
        </p:nvPicPr>
        <p:blipFill>
          <a:blip r:embed="rId5" cstate="print"/>
          <a:srcRect/>
          <a:stretch>
            <a:fillRect/>
          </a:stretch>
        </p:blipFill>
        <p:spPr bwMode="auto">
          <a:xfrm>
            <a:off x="6372200" y="475788"/>
            <a:ext cx="2616894" cy="2606192"/>
          </a:xfrm>
          <a:prstGeom prst="rect">
            <a:avLst/>
          </a:prstGeom>
          <a:noFill/>
          <a:ln w="9525">
            <a:noFill/>
            <a:miter lim="800000"/>
            <a:headEnd/>
            <a:tailEnd/>
          </a:ln>
        </p:spPr>
      </p:pic>
      <p:pic>
        <p:nvPicPr>
          <p:cNvPr id="6" name="Picture 4"/>
          <p:cNvPicPr>
            <a:picLocks noChangeAspect="1" noChangeArrowheads="1"/>
          </p:cNvPicPr>
          <p:nvPr/>
        </p:nvPicPr>
        <p:blipFill>
          <a:blip r:embed="rId6" cstate="print"/>
          <a:srcRect/>
          <a:stretch>
            <a:fillRect/>
          </a:stretch>
        </p:blipFill>
        <p:spPr bwMode="auto">
          <a:xfrm>
            <a:off x="7380312" y="1585596"/>
            <a:ext cx="576064" cy="403244"/>
          </a:xfrm>
          <a:prstGeom prst="rect">
            <a:avLst/>
          </a:prstGeom>
          <a:noFill/>
          <a:ln w="9525">
            <a:noFill/>
            <a:miter lim="800000"/>
            <a:headEnd/>
            <a:tailEnd/>
          </a:ln>
        </p:spPr>
      </p:pic>
      <p:pic>
        <p:nvPicPr>
          <p:cNvPr id="7" name="Picture 2">
            <a:hlinkClick r:id="rId7"/>
          </p:cNvPr>
          <p:cNvPicPr>
            <a:picLocks noChangeAspect="1" noChangeArrowheads="1"/>
          </p:cNvPicPr>
          <p:nvPr/>
        </p:nvPicPr>
        <p:blipFill>
          <a:blip r:embed="rId8" cstate="print"/>
          <a:srcRect/>
          <a:stretch>
            <a:fillRect/>
          </a:stretch>
        </p:blipFill>
        <p:spPr bwMode="auto">
          <a:xfrm>
            <a:off x="0" y="955820"/>
            <a:ext cx="2771800" cy="1433864"/>
          </a:xfrm>
          <a:prstGeom prst="rect">
            <a:avLst/>
          </a:prstGeom>
          <a:noFill/>
          <a:ln w="9525">
            <a:noFill/>
            <a:miter lim="800000"/>
            <a:headEnd/>
            <a:tailEnd/>
          </a:ln>
        </p:spPr>
      </p:pic>
      <p:pic>
        <p:nvPicPr>
          <p:cNvPr id="8" name="Picture 4"/>
          <p:cNvPicPr>
            <a:picLocks noChangeAspect="1" noChangeArrowheads="1"/>
          </p:cNvPicPr>
          <p:nvPr/>
        </p:nvPicPr>
        <p:blipFill>
          <a:blip r:embed="rId9" cstate="print"/>
          <a:srcRect/>
          <a:stretch>
            <a:fillRect/>
          </a:stretch>
        </p:blipFill>
        <p:spPr bwMode="auto">
          <a:xfrm>
            <a:off x="251520" y="2420888"/>
            <a:ext cx="2232248" cy="937154"/>
          </a:xfrm>
          <a:prstGeom prst="rect">
            <a:avLst/>
          </a:prstGeom>
          <a:noFill/>
          <a:ln w="9525">
            <a:noFill/>
            <a:miter lim="800000"/>
            <a:headEnd/>
            <a:tailEnd/>
          </a:ln>
        </p:spPr>
      </p:pic>
      <p:pic>
        <p:nvPicPr>
          <p:cNvPr id="9" name="Picture 2">
            <a:hlinkClick r:id="rId10"/>
          </p:cNvPr>
          <p:cNvPicPr>
            <a:picLocks noChangeAspect="1" noChangeArrowheads="1"/>
          </p:cNvPicPr>
          <p:nvPr/>
        </p:nvPicPr>
        <p:blipFill>
          <a:blip r:embed="rId11" cstate="print"/>
          <a:srcRect/>
          <a:stretch>
            <a:fillRect/>
          </a:stretch>
        </p:blipFill>
        <p:spPr bwMode="auto">
          <a:xfrm>
            <a:off x="2699792" y="404664"/>
            <a:ext cx="3672408" cy="2325266"/>
          </a:xfrm>
          <a:prstGeom prst="rect">
            <a:avLst/>
          </a:prstGeom>
          <a:noFill/>
          <a:ln w="9525">
            <a:noFill/>
            <a:miter lim="800000"/>
            <a:headEnd/>
            <a:tailEnd/>
          </a:ln>
        </p:spPr>
      </p:pic>
      <p:pic>
        <p:nvPicPr>
          <p:cNvPr id="10" name="Picture 2">
            <a:hlinkClick r:id="rId12"/>
          </p:cNvPr>
          <p:cNvPicPr>
            <a:picLocks noChangeAspect="1" noChangeArrowheads="1"/>
          </p:cNvPicPr>
          <p:nvPr/>
        </p:nvPicPr>
        <p:blipFill>
          <a:blip r:embed="rId13" cstate="print"/>
          <a:srcRect/>
          <a:stretch>
            <a:fillRect/>
          </a:stretch>
        </p:blipFill>
        <p:spPr bwMode="auto">
          <a:xfrm>
            <a:off x="0" y="3356992"/>
            <a:ext cx="2843808" cy="158827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hlinkClick r:id="rId2"/>
          </p:cNvPr>
          <p:cNvPicPr>
            <a:picLocks noChangeAspect="1" noChangeArrowheads="1"/>
          </p:cNvPicPr>
          <p:nvPr/>
        </p:nvPicPr>
        <p:blipFill>
          <a:blip r:embed="rId3" cstate="print"/>
          <a:srcRect/>
          <a:stretch>
            <a:fillRect/>
          </a:stretch>
        </p:blipFill>
        <p:spPr bwMode="auto">
          <a:xfrm>
            <a:off x="1" y="815240"/>
            <a:ext cx="7236296" cy="5211355"/>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7208838" y="1052736"/>
            <a:ext cx="1933575" cy="5000625"/>
          </a:xfrm>
          <a:prstGeom prst="rect">
            <a:avLst/>
          </a:prstGeom>
          <a:noFill/>
          <a:ln w="9525">
            <a:noFill/>
            <a:miter lim="800000"/>
            <a:headEnd/>
            <a:tailEnd/>
          </a:ln>
        </p:spPr>
      </p:pic>
      <p:sp>
        <p:nvSpPr>
          <p:cNvPr id="4" name="TextBox 3"/>
          <p:cNvSpPr txBox="1"/>
          <p:nvPr/>
        </p:nvSpPr>
        <p:spPr>
          <a:xfrm>
            <a:off x="3059832" y="116632"/>
            <a:ext cx="3456384" cy="646331"/>
          </a:xfrm>
          <a:prstGeom prst="rect">
            <a:avLst/>
          </a:prstGeom>
          <a:noFill/>
        </p:spPr>
        <p:txBody>
          <a:bodyPr wrap="square" rtlCol="1">
            <a:spAutoFit/>
          </a:bodyPr>
          <a:lstStyle/>
          <a:p>
            <a:r>
              <a:rPr lang="he-IL" dirty="0" smtClean="0"/>
              <a:t>שמות הרצפים והמושגים השונים </a:t>
            </a:r>
          </a:p>
          <a:p>
            <a:r>
              <a:rPr lang="he-IL" dirty="0" smtClean="0"/>
              <a:t>לפי היצרניות השונות בארץ</a:t>
            </a:r>
            <a:endParaRPr lang="he-IL" dirty="0"/>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692696"/>
            <a:ext cx="7001854" cy="2827387"/>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6948264" y="692696"/>
            <a:ext cx="1957759" cy="2726624"/>
          </a:xfrm>
          <a:prstGeom prst="rect">
            <a:avLst/>
          </a:prstGeom>
          <a:noFill/>
          <a:ln w="9525">
            <a:noFill/>
            <a:miter lim="800000"/>
            <a:headEnd/>
            <a:tailEnd/>
          </a:ln>
        </p:spPr>
      </p:pic>
      <p:pic>
        <p:nvPicPr>
          <p:cNvPr id="2053" name="Picture 5">
            <a:hlinkClick r:id="rId4"/>
          </p:cNvPr>
          <p:cNvPicPr>
            <a:picLocks noChangeAspect="1" noChangeArrowheads="1"/>
          </p:cNvPicPr>
          <p:nvPr/>
        </p:nvPicPr>
        <p:blipFill>
          <a:blip r:embed="rId5" cstate="print"/>
          <a:srcRect/>
          <a:stretch>
            <a:fillRect/>
          </a:stretch>
        </p:blipFill>
        <p:spPr bwMode="auto">
          <a:xfrm>
            <a:off x="0" y="3500896"/>
            <a:ext cx="7020271" cy="2557773"/>
          </a:xfrm>
          <a:prstGeom prst="rect">
            <a:avLst/>
          </a:prstGeom>
          <a:noFill/>
          <a:ln w="9525">
            <a:noFill/>
            <a:miter lim="800000"/>
            <a:headEnd/>
            <a:tailEnd/>
          </a:ln>
        </p:spPr>
      </p:pic>
      <p:pic>
        <p:nvPicPr>
          <p:cNvPr id="2054" name="Picture 6"/>
          <p:cNvPicPr>
            <a:picLocks noChangeAspect="1" noChangeArrowheads="1"/>
          </p:cNvPicPr>
          <p:nvPr/>
        </p:nvPicPr>
        <p:blipFill>
          <a:blip r:embed="rId6" cstate="print"/>
          <a:srcRect/>
          <a:stretch>
            <a:fillRect/>
          </a:stretch>
        </p:blipFill>
        <p:spPr bwMode="auto">
          <a:xfrm>
            <a:off x="6962926" y="3501008"/>
            <a:ext cx="2179487" cy="2520280"/>
          </a:xfrm>
          <a:prstGeom prst="rect">
            <a:avLst/>
          </a:prstGeom>
          <a:noFill/>
          <a:ln w="9525">
            <a:noFill/>
            <a:miter lim="800000"/>
            <a:headEnd/>
            <a:tailEnd/>
          </a:ln>
        </p:spPr>
      </p:pic>
      <p:sp>
        <p:nvSpPr>
          <p:cNvPr id="6" name="TextBox 5"/>
          <p:cNvSpPr txBox="1"/>
          <p:nvPr/>
        </p:nvSpPr>
        <p:spPr>
          <a:xfrm>
            <a:off x="3203848" y="332656"/>
            <a:ext cx="1080120" cy="369332"/>
          </a:xfrm>
          <a:prstGeom prst="rect">
            <a:avLst/>
          </a:prstGeom>
          <a:noFill/>
        </p:spPr>
        <p:txBody>
          <a:bodyPr wrap="square" rtlCol="1">
            <a:spAutoFit/>
          </a:bodyPr>
          <a:lstStyle/>
          <a:p>
            <a:r>
              <a:rPr lang="en-US" dirty="0" smtClean="0"/>
              <a:t>Siemens</a:t>
            </a:r>
            <a:endParaRPr lang="he-IL" dirty="0"/>
          </a:p>
        </p:txBody>
      </p:sp>
      <p:sp>
        <p:nvSpPr>
          <p:cNvPr id="7" name="TextBox 6"/>
          <p:cNvSpPr txBox="1"/>
          <p:nvPr/>
        </p:nvSpPr>
        <p:spPr>
          <a:xfrm>
            <a:off x="5580112" y="404664"/>
            <a:ext cx="576064" cy="369332"/>
          </a:xfrm>
          <a:prstGeom prst="rect">
            <a:avLst/>
          </a:prstGeom>
          <a:noFill/>
        </p:spPr>
        <p:txBody>
          <a:bodyPr wrap="square" rtlCol="1">
            <a:spAutoFit/>
          </a:bodyPr>
          <a:lstStyle/>
          <a:p>
            <a:r>
              <a:rPr lang="en-US" dirty="0" smtClean="0"/>
              <a:t>GE</a:t>
            </a:r>
            <a:endParaRPr lang="he-IL" dirty="0"/>
          </a:p>
        </p:txBody>
      </p:sp>
      <p:sp>
        <p:nvSpPr>
          <p:cNvPr id="8" name="TextBox 7"/>
          <p:cNvSpPr txBox="1"/>
          <p:nvPr/>
        </p:nvSpPr>
        <p:spPr>
          <a:xfrm>
            <a:off x="7308304" y="332656"/>
            <a:ext cx="1224136" cy="369332"/>
          </a:xfrm>
          <a:prstGeom prst="rect">
            <a:avLst/>
          </a:prstGeom>
          <a:noFill/>
        </p:spPr>
        <p:txBody>
          <a:bodyPr wrap="square" rtlCol="1">
            <a:spAutoFit/>
          </a:bodyPr>
          <a:lstStyle/>
          <a:p>
            <a:r>
              <a:rPr lang="en-US" dirty="0" smtClean="0"/>
              <a:t>philips</a:t>
            </a:r>
            <a:endParaRPr lang="he-IL" dirty="0"/>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a:hlinkClick r:id="rId2"/>
          </p:cNvPr>
          <p:cNvPicPr>
            <a:picLocks noChangeAspect="1" noChangeArrowheads="1"/>
          </p:cNvPicPr>
          <p:nvPr/>
        </p:nvPicPr>
        <p:blipFill>
          <a:blip r:embed="rId3" cstate="print"/>
          <a:srcRect/>
          <a:stretch>
            <a:fillRect/>
          </a:stretch>
        </p:blipFill>
        <p:spPr bwMode="auto">
          <a:xfrm>
            <a:off x="0" y="1196752"/>
            <a:ext cx="7313637" cy="5349933"/>
          </a:xfrm>
          <a:prstGeom prst="rect">
            <a:avLst/>
          </a:prstGeom>
          <a:noFill/>
          <a:ln w="9525">
            <a:noFill/>
            <a:miter lim="800000"/>
            <a:headEnd/>
            <a:tailEnd/>
          </a:ln>
        </p:spPr>
      </p:pic>
      <p:pic>
        <p:nvPicPr>
          <p:cNvPr id="3077" name="Picture 5"/>
          <p:cNvPicPr>
            <a:picLocks noChangeAspect="1" noChangeArrowheads="1"/>
          </p:cNvPicPr>
          <p:nvPr/>
        </p:nvPicPr>
        <p:blipFill>
          <a:blip r:embed="rId4" cstate="print"/>
          <a:srcRect/>
          <a:stretch>
            <a:fillRect/>
          </a:stretch>
        </p:blipFill>
        <p:spPr bwMode="auto">
          <a:xfrm>
            <a:off x="7308304" y="1268760"/>
            <a:ext cx="1584176" cy="5364240"/>
          </a:xfrm>
          <a:prstGeom prst="rect">
            <a:avLst/>
          </a:prstGeom>
          <a:noFill/>
          <a:ln w="9525">
            <a:noFill/>
            <a:miter lim="800000"/>
            <a:headEnd/>
            <a:tailEnd/>
          </a:ln>
        </p:spPr>
      </p:pic>
      <p:sp>
        <p:nvSpPr>
          <p:cNvPr id="4" name="TextBox 3"/>
          <p:cNvSpPr txBox="1"/>
          <p:nvPr/>
        </p:nvSpPr>
        <p:spPr>
          <a:xfrm>
            <a:off x="3347864" y="836712"/>
            <a:ext cx="1080120" cy="369332"/>
          </a:xfrm>
          <a:prstGeom prst="rect">
            <a:avLst/>
          </a:prstGeom>
          <a:noFill/>
        </p:spPr>
        <p:txBody>
          <a:bodyPr wrap="square" rtlCol="1">
            <a:spAutoFit/>
          </a:bodyPr>
          <a:lstStyle/>
          <a:p>
            <a:r>
              <a:rPr lang="en-US" dirty="0" smtClean="0"/>
              <a:t>Siemens</a:t>
            </a:r>
            <a:endParaRPr lang="he-IL" dirty="0"/>
          </a:p>
        </p:txBody>
      </p:sp>
      <p:sp>
        <p:nvSpPr>
          <p:cNvPr id="5" name="TextBox 4"/>
          <p:cNvSpPr txBox="1"/>
          <p:nvPr/>
        </p:nvSpPr>
        <p:spPr>
          <a:xfrm>
            <a:off x="5940152" y="836712"/>
            <a:ext cx="576064" cy="369332"/>
          </a:xfrm>
          <a:prstGeom prst="rect">
            <a:avLst/>
          </a:prstGeom>
          <a:noFill/>
        </p:spPr>
        <p:txBody>
          <a:bodyPr wrap="square" rtlCol="1">
            <a:spAutoFit/>
          </a:bodyPr>
          <a:lstStyle/>
          <a:p>
            <a:r>
              <a:rPr lang="en-US" dirty="0" smtClean="0"/>
              <a:t>GE</a:t>
            </a:r>
            <a:endParaRPr lang="he-IL" dirty="0"/>
          </a:p>
        </p:txBody>
      </p:sp>
      <p:sp>
        <p:nvSpPr>
          <p:cNvPr id="6" name="TextBox 5"/>
          <p:cNvSpPr txBox="1"/>
          <p:nvPr/>
        </p:nvSpPr>
        <p:spPr>
          <a:xfrm>
            <a:off x="7380312" y="908720"/>
            <a:ext cx="1224136" cy="369332"/>
          </a:xfrm>
          <a:prstGeom prst="rect">
            <a:avLst/>
          </a:prstGeom>
          <a:noFill/>
        </p:spPr>
        <p:txBody>
          <a:bodyPr wrap="square" rtlCol="1">
            <a:spAutoFit/>
          </a:bodyPr>
          <a:lstStyle/>
          <a:p>
            <a:r>
              <a:rPr lang="en-US" dirty="0" smtClean="0"/>
              <a:t>philips</a:t>
            </a:r>
            <a:endParaRPr lang="he-IL"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p:cNvSpPr/>
          <p:nvPr/>
        </p:nvSpPr>
        <p:spPr>
          <a:xfrm>
            <a:off x="1115616" y="4476081"/>
            <a:ext cx="6462464" cy="2862322"/>
          </a:xfrm>
          <a:prstGeom prst="rect">
            <a:avLst/>
          </a:prstGeom>
        </p:spPr>
        <p:txBody>
          <a:bodyPr wrap="square">
            <a:spAutoFit/>
          </a:bodyPr>
          <a:lstStyle/>
          <a:p>
            <a:r>
              <a:rPr lang="he-IL" dirty="0" smtClean="0"/>
              <a:t> פולס ה </a:t>
            </a:r>
            <a:r>
              <a:rPr lang="en-US" dirty="0" smtClean="0"/>
              <a:t>RF </a:t>
            </a:r>
            <a:r>
              <a:rPr lang="he-IL" dirty="0" smtClean="0"/>
              <a:t> משודר לפרק זמן קצר לכן הוא נקרא פולס </a:t>
            </a:r>
            <a:r>
              <a:rPr lang="en-US" dirty="0" smtClean="0"/>
              <a:t>RF</a:t>
            </a:r>
            <a:r>
              <a:rPr lang="he-IL" dirty="0" smtClean="0"/>
              <a:t>.אורך הפולס בד"כ </a:t>
            </a:r>
            <a:r>
              <a:rPr lang="he-IL" dirty="0" err="1" smtClean="0"/>
              <a:t>מיקרושניות</a:t>
            </a:r>
            <a:r>
              <a:rPr lang="he-IL" dirty="0" smtClean="0"/>
              <a:t> .</a:t>
            </a:r>
          </a:p>
          <a:p>
            <a:r>
              <a:rPr lang="he-IL" dirty="0" smtClean="0"/>
              <a:t>כאשר פולס ה- </a:t>
            </a:r>
            <a:r>
              <a:rPr lang="en-US" dirty="0" smtClean="0"/>
              <a:t>RF</a:t>
            </a:r>
            <a:r>
              <a:rPr lang="he-IL" dirty="0" smtClean="0"/>
              <a:t>מופסק, </a:t>
            </a:r>
            <a:r>
              <a:rPr lang="he-IL" dirty="0" err="1" smtClean="0"/>
              <a:t>הוקטור</a:t>
            </a:r>
            <a:r>
              <a:rPr lang="he-IL" dirty="0" smtClean="0"/>
              <a:t> הרוחבי סובב במישור </a:t>
            </a:r>
            <a:r>
              <a:rPr lang="en-US" dirty="0" smtClean="0"/>
              <a:t>XY</a:t>
            </a:r>
            <a:r>
              <a:rPr lang="he-IL" dirty="0" smtClean="0"/>
              <a:t> כמו סביבון בתדר </a:t>
            </a:r>
            <a:r>
              <a:rPr lang="he-IL" dirty="0" err="1" smtClean="0"/>
              <a:t>לרמור</a:t>
            </a:r>
            <a:r>
              <a:rPr lang="he-IL" dirty="0" smtClean="0"/>
              <a:t> , ווקטור המגנטיזציה הרוחבי בהסתחררותו פועל כמו דינמו וגורם להשראה של מתח במקלט </a:t>
            </a:r>
            <a:r>
              <a:rPr lang="en-US" dirty="0" smtClean="0"/>
              <a:t>( the RF </a:t>
            </a:r>
            <a:r>
              <a:rPr lang="en-US" dirty="0" err="1" smtClean="0"/>
              <a:t>reciever</a:t>
            </a:r>
            <a:r>
              <a:rPr lang="en-US" dirty="0" smtClean="0"/>
              <a:t> coil )</a:t>
            </a:r>
            <a:r>
              <a:rPr lang="he-IL" dirty="0" smtClean="0"/>
              <a:t>, זהו בעצם הסיגנל . הסיגנל הזה שנוצר נקרא </a:t>
            </a:r>
            <a:r>
              <a:rPr lang="en-US" dirty="0" smtClean="0"/>
              <a:t> Free Induction Decay ( FID )</a:t>
            </a:r>
            <a:r>
              <a:rPr lang="ar-SA" dirty="0" smtClean="0"/>
              <a:t> </a:t>
            </a:r>
            <a:r>
              <a:rPr lang="he-IL" dirty="0" smtClean="0"/>
              <a:t>, הסיגנל הולך ודועך לאפס במשך הזמן בגלל </a:t>
            </a:r>
            <a:r>
              <a:rPr lang="he-IL" dirty="0" err="1" smtClean="0"/>
              <a:t>רלקסציה</a:t>
            </a:r>
            <a:r>
              <a:rPr lang="he-IL" dirty="0" smtClean="0"/>
              <a:t> ודעיכה של המערכת כי האנרגיה רוצה לחזור למצב הבסיס שלה.</a:t>
            </a:r>
            <a:endParaRPr lang="en-US" dirty="0" smtClean="0"/>
          </a:p>
          <a:p>
            <a:r>
              <a:rPr lang="he-IL" dirty="0" smtClean="0"/>
              <a:t>.</a:t>
            </a:r>
          </a:p>
          <a:p>
            <a:endParaRPr lang="he-IL" dirty="0" smtClean="0"/>
          </a:p>
        </p:txBody>
      </p:sp>
      <p:pic>
        <p:nvPicPr>
          <p:cNvPr id="31746" name="Picture 2">
            <a:hlinkClick r:id="rId2"/>
          </p:cNvPr>
          <p:cNvPicPr>
            <a:picLocks noChangeAspect="1" noChangeArrowheads="1"/>
          </p:cNvPicPr>
          <p:nvPr/>
        </p:nvPicPr>
        <p:blipFill>
          <a:blip r:embed="rId3" cstate="print"/>
          <a:srcRect/>
          <a:stretch>
            <a:fillRect/>
          </a:stretch>
        </p:blipFill>
        <p:spPr bwMode="auto">
          <a:xfrm>
            <a:off x="3491880" y="836712"/>
            <a:ext cx="2870350" cy="1993776"/>
          </a:xfrm>
          <a:prstGeom prst="rect">
            <a:avLst/>
          </a:prstGeom>
          <a:noFill/>
          <a:ln w="9525">
            <a:noFill/>
            <a:miter lim="800000"/>
            <a:headEnd/>
            <a:tailEnd/>
          </a:ln>
        </p:spPr>
      </p:pic>
      <p:pic>
        <p:nvPicPr>
          <p:cNvPr id="31747" name="Picture 3">
            <a:hlinkClick r:id="rId2"/>
          </p:cNvPr>
          <p:cNvPicPr>
            <a:picLocks noChangeAspect="1" noChangeArrowheads="1"/>
          </p:cNvPicPr>
          <p:nvPr/>
        </p:nvPicPr>
        <p:blipFill>
          <a:blip r:embed="rId4" cstate="print"/>
          <a:srcRect/>
          <a:stretch>
            <a:fillRect/>
          </a:stretch>
        </p:blipFill>
        <p:spPr bwMode="auto">
          <a:xfrm>
            <a:off x="3923928" y="2924944"/>
            <a:ext cx="2304256" cy="1557992"/>
          </a:xfrm>
          <a:prstGeom prst="rect">
            <a:avLst/>
          </a:prstGeom>
          <a:noFill/>
          <a:ln w="9525">
            <a:noFill/>
            <a:miter lim="800000"/>
            <a:headEnd/>
            <a:tailEnd/>
          </a:ln>
        </p:spPr>
      </p:pic>
      <p:pic>
        <p:nvPicPr>
          <p:cNvPr id="1026" name="Picture 2">
            <a:hlinkClick r:id="rId5"/>
          </p:cNvPr>
          <p:cNvPicPr>
            <a:picLocks noChangeAspect="1" noChangeArrowheads="1"/>
          </p:cNvPicPr>
          <p:nvPr/>
        </p:nvPicPr>
        <p:blipFill>
          <a:blip r:embed="rId6" cstate="print"/>
          <a:srcRect/>
          <a:stretch>
            <a:fillRect/>
          </a:stretch>
        </p:blipFill>
        <p:spPr bwMode="auto">
          <a:xfrm>
            <a:off x="6876256" y="260648"/>
            <a:ext cx="1721543" cy="2259167"/>
          </a:xfrm>
          <a:prstGeom prst="rect">
            <a:avLst/>
          </a:prstGeom>
          <a:noFill/>
          <a:ln w="9525">
            <a:noFill/>
            <a:miter lim="800000"/>
            <a:headEnd/>
            <a:tailEnd/>
          </a:ln>
        </p:spPr>
      </p:pic>
      <p:pic>
        <p:nvPicPr>
          <p:cNvPr id="2050" name="Picture 2">
            <a:hlinkClick r:id="rId7"/>
          </p:cNvPr>
          <p:cNvPicPr>
            <a:picLocks noChangeAspect="1" noChangeArrowheads="1"/>
          </p:cNvPicPr>
          <p:nvPr/>
        </p:nvPicPr>
        <p:blipFill>
          <a:blip r:embed="rId8" cstate="print"/>
          <a:srcRect/>
          <a:stretch>
            <a:fillRect/>
          </a:stretch>
        </p:blipFill>
        <p:spPr bwMode="auto">
          <a:xfrm>
            <a:off x="0" y="1124744"/>
            <a:ext cx="3333750" cy="1352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31032" y="4293096"/>
            <a:ext cx="8712968" cy="338554"/>
          </a:xfrm>
          <a:prstGeom prst="rect">
            <a:avLst/>
          </a:prstGeom>
          <a:noFill/>
        </p:spPr>
        <p:txBody>
          <a:bodyPr wrap="square" rtlCol="1">
            <a:spAutoFit/>
          </a:bodyPr>
          <a:lstStyle/>
          <a:p>
            <a:r>
              <a:rPr lang="he-IL" sz="1600" dirty="0" smtClean="0"/>
              <a:t>הדמיה בתהודה מגנטית משתמשת בתכונות המגנטיות הטבעיות של הגוף ( הדמית הפרוטונים של המימן)</a:t>
            </a:r>
            <a:endParaRPr lang="he-IL" sz="1600" dirty="0"/>
          </a:p>
        </p:txBody>
      </p:sp>
      <p:pic>
        <p:nvPicPr>
          <p:cNvPr id="1026" name="Picture 2">
            <a:hlinkClick r:id="rId2"/>
          </p:cNvPr>
          <p:cNvPicPr>
            <a:picLocks noChangeAspect="1" noChangeArrowheads="1"/>
          </p:cNvPicPr>
          <p:nvPr/>
        </p:nvPicPr>
        <p:blipFill>
          <a:blip r:embed="rId3" cstate="print"/>
          <a:srcRect/>
          <a:stretch>
            <a:fillRect/>
          </a:stretch>
        </p:blipFill>
        <p:spPr bwMode="auto">
          <a:xfrm>
            <a:off x="1403648" y="4825098"/>
            <a:ext cx="6912768" cy="2031315"/>
          </a:xfrm>
          <a:prstGeom prst="rect">
            <a:avLst/>
          </a:prstGeom>
          <a:noFill/>
          <a:ln w="9525">
            <a:noFill/>
            <a:miter lim="800000"/>
            <a:headEnd/>
            <a:tailEnd/>
          </a:ln>
        </p:spPr>
      </p:pic>
      <p:pic>
        <p:nvPicPr>
          <p:cNvPr id="5" name="Picture 4">
            <a:hlinkClick r:id="rId4"/>
          </p:cNvPr>
          <p:cNvPicPr>
            <a:picLocks noChangeAspect="1" noChangeArrowheads="1"/>
          </p:cNvPicPr>
          <p:nvPr/>
        </p:nvPicPr>
        <p:blipFill>
          <a:blip r:embed="rId5" cstate="print"/>
          <a:srcRect/>
          <a:stretch>
            <a:fillRect/>
          </a:stretch>
        </p:blipFill>
        <p:spPr bwMode="auto">
          <a:xfrm>
            <a:off x="1475656" y="1916832"/>
            <a:ext cx="2448272" cy="1662689"/>
          </a:xfrm>
          <a:prstGeom prst="rect">
            <a:avLst/>
          </a:prstGeom>
          <a:noFill/>
          <a:ln w="9525">
            <a:noFill/>
            <a:miter lim="800000"/>
            <a:headEnd/>
            <a:tailEnd/>
          </a:ln>
        </p:spPr>
      </p:pic>
      <p:pic>
        <p:nvPicPr>
          <p:cNvPr id="4098" name="Picture 2" descr="Whole body MRI">
            <a:hlinkClick r:id="rId6"/>
          </p:cNvPr>
          <p:cNvPicPr>
            <a:picLocks noChangeAspect="1" noChangeArrowheads="1"/>
          </p:cNvPicPr>
          <p:nvPr/>
        </p:nvPicPr>
        <p:blipFill>
          <a:blip r:embed="rId7" cstate="print"/>
          <a:srcRect/>
          <a:stretch>
            <a:fillRect/>
          </a:stretch>
        </p:blipFill>
        <p:spPr bwMode="auto">
          <a:xfrm>
            <a:off x="6876256" y="1628800"/>
            <a:ext cx="777534" cy="2493293"/>
          </a:xfrm>
          <a:prstGeom prst="rect">
            <a:avLst/>
          </a:prstGeom>
          <a:noFill/>
        </p:spPr>
      </p:pic>
      <p:pic>
        <p:nvPicPr>
          <p:cNvPr id="3" name="Picture 2">
            <a:hlinkClick r:id="rId8"/>
          </p:cNvPr>
          <p:cNvPicPr>
            <a:picLocks noChangeAspect="1" noChangeArrowheads="1"/>
          </p:cNvPicPr>
          <p:nvPr/>
        </p:nvPicPr>
        <p:blipFill>
          <a:blip r:embed="rId9" cstate="print"/>
          <a:srcRect/>
          <a:stretch>
            <a:fillRect/>
          </a:stretch>
        </p:blipFill>
        <p:spPr bwMode="auto">
          <a:xfrm>
            <a:off x="4283968" y="1700808"/>
            <a:ext cx="2190750" cy="1847850"/>
          </a:xfrm>
          <a:prstGeom prst="rect">
            <a:avLst/>
          </a:prstGeom>
          <a:noFill/>
          <a:ln w="9525">
            <a:noFill/>
            <a:miter lim="800000"/>
            <a:headEnd/>
            <a:tailEnd/>
          </a:ln>
        </p:spPr>
      </p:pic>
      <p:sp>
        <p:nvSpPr>
          <p:cNvPr id="7" name="TextBox 6"/>
          <p:cNvSpPr txBox="1"/>
          <p:nvPr/>
        </p:nvSpPr>
        <p:spPr>
          <a:xfrm>
            <a:off x="3923928" y="0"/>
            <a:ext cx="2520280" cy="1569660"/>
          </a:xfrm>
          <a:prstGeom prst="rect">
            <a:avLst/>
          </a:prstGeom>
          <a:noFill/>
        </p:spPr>
        <p:txBody>
          <a:bodyPr wrap="square" rtlCol="1">
            <a:spAutoFit/>
          </a:bodyPr>
          <a:lstStyle/>
          <a:p>
            <a:r>
              <a:rPr lang="en-US" sz="9600" dirty="0" smtClean="0"/>
              <a:t>MRI</a:t>
            </a:r>
            <a:endParaRPr lang="he-IL" sz="9600" dirty="0"/>
          </a:p>
        </p:txBody>
      </p:sp>
      <p:cxnSp>
        <p:nvCxnSpPr>
          <p:cNvPr id="9" name="מחבר חץ ישר 8"/>
          <p:cNvCxnSpPr/>
          <p:nvPr/>
        </p:nvCxnSpPr>
        <p:spPr>
          <a:xfrm flipH="1">
            <a:off x="4067944" y="1124744"/>
            <a:ext cx="360040" cy="2160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843808" y="1268760"/>
            <a:ext cx="1224136" cy="369332"/>
          </a:xfrm>
          <a:prstGeom prst="rect">
            <a:avLst/>
          </a:prstGeom>
          <a:noFill/>
        </p:spPr>
        <p:txBody>
          <a:bodyPr wrap="square" rtlCol="1">
            <a:spAutoFit/>
          </a:bodyPr>
          <a:lstStyle/>
          <a:p>
            <a:r>
              <a:rPr lang="en-US" dirty="0" smtClean="0"/>
              <a:t>Magnetic</a:t>
            </a:r>
            <a:endParaRPr lang="he-IL" dirty="0"/>
          </a:p>
        </p:txBody>
      </p:sp>
      <p:cxnSp>
        <p:nvCxnSpPr>
          <p:cNvPr id="12" name="מחבר חץ ישר 11"/>
          <p:cNvCxnSpPr/>
          <p:nvPr/>
        </p:nvCxnSpPr>
        <p:spPr>
          <a:xfrm>
            <a:off x="5580112" y="1196752"/>
            <a:ext cx="0" cy="4320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860032" y="1556792"/>
            <a:ext cx="1224136" cy="369332"/>
          </a:xfrm>
          <a:prstGeom prst="rect">
            <a:avLst/>
          </a:prstGeom>
          <a:noFill/>
        </p:spPr>
        <p:txBody>
          <a:bodyPr wrap="square" rtlCol="1">
            <a:spAutoFit/>
          </a:bodyPr>
          <a:lstStyle/>
          <a:p>
            <a:r>
              <a:rPr lang="en-US" dirty="0" smtClean="0"/>
              <a:t>Resonance</a:t>
            </a:r>
            <a:endParaRPr lang="he-IL" dirty="0"/>
          </a:p>
        </p:txBody>
      </p:sp>
      <p:sp>
        <p:nvSpPr>
          <p:cNvPr id="14" name="TextBox 13"/>
          <p:cNvSpPr txBox="1"/>
          <p:nvPr/>
        </p:nvSpPr>
        <p:spPr>
          <a:xfrm>
            <a:off x="6588224" y="1268760"/>
            <a:ext cx="1296144" cy="369332"/>
          </a:xfrm>
          <a:prstGeom prst="rect">
            <a:avLst/>
          </a:prstGeom>
          <a:noFill/>
        </p:spPr>
        <p:txBody>
          <a:bodyPr wrap="square" rtlCol="1">
            <a:spAutoFit/>
          </a:bodyPr>
          <a:lstStyle/>
          <a:p>
            <a:r>
              <a:rPr lang="en-US" dirty="0" smtClean="0"/>
              <a:t>Imaging</a:t>
            </a:r>
            <a:endParaRPr lang="he-IL" dirty="0"/>
          </a:p>
        </p:txBody>
      </p:sp>
      <p:cxnSp>
        <p:nvCxnSpPr>
          <p:cNvPr id="16" name="מחבר חץ ישר 15"/>
          <p:cNvCxnSpPr/>
          <p:nvPr/>
        </p:nvCxnSpPr>
        <p:spPr>
          <a:xfrm>
            <a:off x="6300192" y="1196752"/>
            <a:ext cx="648072" cy="2160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517677" y="4077072"/>
            <a:ext cx="6624736" cy="2585323"/>
          </a:xfrm>
          <a:prstGeom prst="rect">
            <a:avLst/>
          </a:prstGeom>
          <a:noFill/>
        </p:spPr>
        <p:txBody>
          <a:bodyPr wrap="square" rtlCol="1">
            <a:spAutoFit/>
          </a:bodyPr>
          <a:lstStyle/>
          <a:p>
            <a:r>
              <a:rPr lang="he-IL" dirty="0" smtClean="0"/>
              <a:t>לאחר פולס </a:t>
            </a:r>
            <a:r>
              <a:rPr lang="he-IL" dirty="0" err="1" smtClean="0"/>
              <a:t>90</a:t>
            </a:r>
            <a:r>
              <a:rPr lang="he-IL" dirty="0" smtClean="0"/>
              <a:t>° וקטור המגנטיזציה מסתחרר במישור </a:t>
            </a:r>
            <a:r>
              <a:rPr lang="en-US" dirty="0" smtClean="0"/>
              <a:t>XY</a:t>
            </a:r>
            <a:r>
              <a:rPr lang="he-IL" dirty="0" smtClean="0"/>
              <a:t> ומשרה בסליל מתח , סיגנל שדועך עם הזמן בגלל מנגנוני </a:t>
            </a:r>
            <a:r>
              <a:rPr lang="he-IL" dirty="0" err="1" smtClean="0"/>
              <a:t>רלקסציה</a:t>
            </a:r>
            <a:r>
              <a:rPr lang="he-IL" dirty="0" smtClean="0"/>
              <a:t> ( תפוגה ) שגורמים לו לחזור למצב של שיווי משקל תרמי כלומר מקביל ל- </a:t>
            </a:r>
            <a:r>
              <a:rPr lang="en-US" dirty="0" smtClean="0"/>
              <a:t>Z</a:t>
            </a:r>
            <a:r>
              <a:rPr lang="he-IL" dirty="0" smtClean="0"/>
              <a:t> .</a:t>
            </a:r>
          </a:p>
          <a:p>
            <a:r>
              <a:rPr lang="he-IL" dirty="0" smtClean="0"/>
              <a:t>את החזרה לשיווי משקל ניתן לתאר בעזרת שני תהליכי </a:t>
            </a:r>
            <a:r>
              <a:rPr lang="he-IL" dirty="0" err="1" smtClean="0"/>
              <a:t>רלקסציה</a:t>
            </a:r>
            <a:r>
              <a:rPr lang="he-IL" dirty="0" smtClean="0"/>
              <a:t> נפרדים . האחד גורם לצמיחת המרכיב האורכי והזמן האופייני </a:t>
            </a:r>
            <a:r>
              <a:rPr lang="he-IL" dirty="0" err="1" smtClean="0"/>
              <a:t>לרלקסציה</a:t>
            </a:r>
            <a:r>
              <a:rPr lang="he-IL" dirty="0" smtClean="0"/>
              <a:t> הזו הוא זמן </a:t>
            </a:r>
            <a:r>
              <a:rPr lang="en-US" dirty="0" smtClean="0"/>
              <a:t>T1 </a:t>
            </a:r>
            <a:r>
              <a:rPr lang="he-IL" dirty="0" smtClean="0"/>
              <a:t> . במקביל לצמיחתו של המרכיב האורכי מתקצר המרכיב הרוחבי ושואף לאפס בגלל יציאה מהפאזה של הספינים וקצב התקצרותו תלוי בזמן אופייני </a:t>
            </a:r>
            <a:r>
              <a:rPr lang="en-US" dirty="0" smtClean="0"/>
              <a:t> T2 , T2*</a:t>
            </a:r>
            <a:r>
              <a:rPr lang="he-IL" dirty="0" smtClean="0"/>
              <a:t>.</a:t>
            </a:r>
            <a:r>
              <a:rPr lang="en-US" dirty="0" smtClean="0"/>
              <a:t/>
            </a:r>
            <a:br>
              <a:rPr lang="en-US" dirty="0" smtClean="0"/>
            </a:br>
            <a:r>
              <a:rPr lang="he-IL" dirty="0" smtClean="0"/>
              <a:t> </a:t>
            </a:r>
            <a:endParaRPr lang="he-IL" dirty="0"/>
          </a:p>
        </p:txBody>
      </p:sp>
      <p:pic>
        <p:nvPicPr>
          <p:cNvPr id="1026" name="Picture 2">
            <a:hlinkClick r:id="rId2"/>
          </p:cNvPr>
          <p:cNvPicPr>
            <a:picLocks noChangeAspect="1" noChangeArrowheads="1"/>
          </p:cNvPicPr>
          <p:nvPr/>
        </p:nvPicPr>
        <p:blipFill>
          <a:blip r:embed="rId3" cstate="print"/>
          <a:srcRect/>
          <a:stretch>
            <a:fillRect/>
          </a:stretch>
        </p:blipFill>
        <p:spPr bwMode="auto">
          <a:xfrm>
            <a:off x="2915816" y="476672"/>
            <a:ext cx="2736304" cy="2162500"/>
          </a:xfrm>
          <a:prstGeom prst="rect">
            <a:avLst/>
          </a:prstGeom>
          <a:noFill/>
          <a:ln w="9525">
            <a:noFill/>
            <a:miter lim="800000"/>
            <a:headEnd/>
            <a:tailEnd/>
          </a:ln>
        </p:spPr>
      </p:pic>
      <p:pic>
        <p:nvPicPr>
          <p:cNvPr id="1027" name="Picture 3">
            <a:hlinkClick r:id="rId2"/>
          </p:cNvPr>
          <p:cNvPicPr>
            <a:picLocks noChangeAspect="1" noChangeArrowheads="1"/>
          </p:cNvPicPr>
          <p:nvPr/>
        </p:nvPicPr>
        <p:blipFill>
          <a:blip r:embed="rId4" cstate="print"/>
          <a:srcRect/>
          <a:stretch>
            <a:fillRect/>
          </a:stretch>
        </p:blipFill>
        <p:spPr bwMode="auto">
          <a:xfrm>
            <a:off x="251520" y="260648"/>
            <a:ext cx="2702698" cy="1972047"/>
          </a:xfrm>
          <a:prstGeom prst="rect">
            <a:avLst/>
          </a:prstGeom>
          <a:noFill/>
          <a:ln w="9525">
            <a:noFill/>
            <a:miter lim="800000"/>
            <a:headEnd/>
            <a:tailEnd/>
          </a:ln>
        </p:spPr>
      </p:pic>
      <p:sp>
        <p:nvSpPr>
          <p:cNvPr id="6" name="TextBox 5"/>
          <p:cNvSpPr txBox="1"/>
          <p:nvPr/>
        </p:nvSpPr>
        <p:spPr>
          <a:xfrm>
            <a:off x="2987824" y="2780928"/>
            <a:ext cx="2376264" cy="923330"/>
          </a:xfrm>
          <a:prstGeom prst="rect">
            <a:avLst/>
          </a:prstGeom>
          <a:noFill/>
        </p:spPr>
        <p:txBody>
          <a:bodyPr wrap="square" rtlCol="1">
            <a:spAutoFit/>
          </a:bodyPr>
          <a:lstStyle/>
          <a:p>
            <a:r>
              <a:rPr lang="he-IL" dirty="0" smtClean="0"/>
              <a:t>מיד אחרי פולס </a:t>
            </a:r>
            <a:r>
              <a:rPr lang="he-IL" dirty="0" err="1" smtClean="0"/>
              <a:t>90</a:t>
            </a:r>
            <a:r>
              <a:rPr lang="he-IL" dirty="0" smtClean="0"/>
              <a:t>° הספינים בפאזה </a:t>
            </a:r>
            <a:r>
              <a:rPr lang="he-IL" dirty="0" err="1" smtClean="0"/>
              <a:t>והוקטור</a:t>
            </a:r>
            <a:r>
              <a:rPr lang="he-IL" dirty="0" smtClean="0"/>
              <a:t> הרוחבי מקסימאלי </a:t>
            </a:r>
            <a:endParaRPr lang="he-IL" dirty="0"/>
          </a:p>
        </p:txBody>
      </p:sp>
      <p:sp>
        <p:nvSpPr>
          <p:cNvPr id="7" name="TextBox 6"/>
          <p:cNvSpPr txBox="1"/>
          <p:nvPr/>
        </p:nvSpPr>
        <p:spPr>
          <a:xfrm>
            <a:off x="323528" y="2492896"/>
            <a:ext cx="2304256" cy="923330"/>
          </a:xfrm>
          <a:prstGeom prst="rect">
            <a:avLst/>
          </a:prstGeom>
          <a:noFill/>
        </p:spPr>
        <p:txBody>
          <a:bodyPr wrap="square" rtlCol="1">
            <a:spAutoFit/>
          </a:bodyPr>
          <a:lstStyle/>
          <a:p>
            <a:r>
              <a:rPr lang="he-IL" dirty="0" smtClean="0"/>
              <a:t>אחרי זמן , יציאה מהפאזה </a:t>
            </a:r>
            <a:r>
              <a:rPr lang="he-IL" dirty="0" err="1" smtClean="0"/>
              <a:t>והוקטור</a:t>
            </a:r>
            <a:r>
              <a:rPr lang="he-IL" dirty="0" smtClean="0"/>
              <a:t> הרוחבי קטן</a:t>
            </a:r>
            <a:endParaRPr lang="he-IL" dirty="0"/>
          </a:p>
        </p:txBody>
      </p:sp>
      <p:pic>
        <p:nvPicPr>
          <p:cNvPr id="1028" name="Picture 4"/>
          <p:cNvPicPr>
            <a:picLocks noChangeAspect="1" noChangeArrowheads="1"/>
          </p:cNvPicPr>
          <p:nvPr/>
        </p:nvPicPr>
        <p:blipFill>
          <a:blip r:embed="rId5" cstate="print"/>
          <a:srcRect/>
          <a:stretch>
            <a:fillRect/>
          </a:stretch>
        </p:blipFill>
        <p:spPr bwMode="auto">
          <a:xfrm>
            <a:off x="6588224" y="188640"/>
            <a:ext cx="2123728" cy="1989126"/>
          </a:xfrm>
          <a:prstGeom prst="rect">
            <a:avLst/>
          </a:prstGeom>
          <a:noFill/>
          <a:ln w="9525">
            <a:noFill/>
            <a:miter lim="800000"/>
            <a:headEnd/>
            <a:tailEnd/>
          </a:ln>
        </p:spPr>
      </p:pic>
      <p:sp>
        <p:nvSpPr>
          <p:cNvPr id="9" name="TextBox 8"/>
          <p:cNvSpPr txBox="1"/>
          <p:nvPr/>
        </p:nvSpPr>
        <p:spPr>
          <a:xfrm>
            <a:off x="6516216" y="2204864"/>
            <a:ext cx="1944216" cy="923330"/>
          </a:xfrm>
          <a:prstGeom prst="rect">
            <a:avLst/>
          </a:prstGeom>
          <a:noFill/>
        </p:spPr>
        <p:txBody>
          <a:bodyPr wrap="square" rtlCol="1">
            <a:spAutoFit/>
          </a:bodyPr>
          <a:lstStyle/>
          <a:p>
            <a:r>
              <a:rPr lang="he-IL" dirty="0" smtClean="0"/>
              <a:t>מיד אחרי פולס </a:t>
            </a:r>
            <a:r>
              <a:rPr lang="he-IL" dirty="0" err="1" smtClean="0"/>
              <a:t>90</a:t>
            </a:r>
            <a:r>
              <a:rPr lang="he-IL" dirty="0" smtClean="0"/>
              <a:t>° </a:t>
            </a:r>
            <a:r>
              <a:rPr lang="he-IL" dirty="0" err="1" smtClean="0"/>
              <a:t>הוקטור</a:t>
            </a:r>
            <a:r>
              <a:rPr lang="he-IL" dirty="0" smtClean="0"/>
              <a:t> האורכי 0 והרוחבי מקסימאלי</a:t>
            </a:r>
            <a:endParaRPr lang="he-IL" dirty="0"/>
          </a:p>
        </p:txBody>
      </p:sp>
      <p:pic>
        <p:nvPicPr>
          <p:cNvPr id="1029" name="Picture 5"/>
          <p:cNvPicPr>
            <a:picLocks noChangeAspect="1" noChangeArrowheads="1"/>
          </p:cNvPicPr>
          <p:nvPr/>
        </p:nvPicPr>
        <p:blipFill>
          <a:blip r:embed="rId6" cstate="print"/>
          <a:srcRect/>
          <a:stretch>
            <a:fillRect/>
          </a:stretch>
        </p:blipFill>
        <p:spPr bwMode="auto">
          <a:xfrm>
            <a:off x="323528" y="3429000"/>
            <a:ext cx="2102643" cy="1919486"/>
          </a:xfrm>
          <a:prstGeom prst="rect">
            <a:avLst/>
          </a:prstGeom>
          <a:noFill/>
          <a:ln w="9525">
            <a:noFill/>
            <a:miter lim="800000"/>
            <a:headEnd/>
            <a:tailEnd/>
          </a:ln>
        </p:spPr>
      </p:pic>
      <p:sp>
        <p:nvSpPr>
          <p:cNvPr id="11" name="TextBox 10"/>
          <p:cNvSpPr txBox="1"/>
          <p:nvPr/>
        </p:nvSpPr>
        <p:spPr>
          <a:xfrm>
            <a:off x="251520" y="5517232"/>
            <a:ext cx="1728192" cy="923330"/>
          </a:xfrm>
          <a:prstGeom prst="rect">
            <a:avLst/>
          </a:prstGeom>
          <a:noFill/>
        </p:spPr>
        <p:txBody>
          <a:bodyPr wrap="square" rtlCol="1">
            <a:spAutoFit/>
          </a:bodyPr>
          <a:lstStyle/>
          <a:p>
            <a:r>
              <a:rPr lang="he-IL" dirty="0" smtClean="0"/>
              <a:t>אחרי זמן </a:t>
            </a:r>
            <a:r>
              <a:rPr lang="he-IL" dirty="0" err="1" smtClean="0"/>
              <a:t>הוקטור</a:t>
            </a:r>
            <a:r>
              <a:rPr lang="he-IL" dirty="0" smtClean="0"/>
              <a:t> האורכי מתאושש והרוחבי קטן</a:t>
            </a:r>
            <a:endParaRPr lang="he-IL"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hlinkClick r:id="rId2"/>
          </p:cNvPr>
          <p:cNvPicPr>
            <a:picLocks noChangeAspect="1" noChangeArrowheads="1"/>
          </p:cNvPicPr>
          <p:nvPr/>
        </p:nvPicPr>
        <p:blipFill>
          <a:blip r:embed="rId3" cstate="print"/>
          <a:srcRect/>
          <a:stretch>
            <a:fillRect/>
          </a:stretch>
        </p:blipFill>
        <p:spPr bwMode="auto">
          <a:xfrm>
            <a:off x="6190085" y="260648"/>
            <a:ext cx="2952328" cy="2669228"/>
          </a:xfrm>
          <a:prstGeom prst="rect">
            <a:avLst/>
          </a:prstGeom>
          <a:noFill/>
          <a:ln w="9525">
            <a:noFill/>
            <a:miter lim="800000"/>
            <a:headEnd/>
            <a:tailEnd/>
          </a:ln>
        </p:spPr>
      </p:pic>
      <p:pic>
        <p:nvPicPr>
          <p:cNvPr id="1027" name="Picture 3">
            <a:hlinkClick r:id="rId2"/>
          </p:cNvPr>
          <p:cNvPicPr>
            <a:picLocks noChangeAspect="1" noChangeArrowheads="1"/>
          </p:cNvPicPr>
          <p:nvPr/>
        </p:nvPicPr>
        <p:blipFill>
          <a:blip r:embed="rId4" cstate="print"/>
          <a:srcRect/>
          <a:stretch>
            <a:fillRect/>
          </a:stretch>
        </p:blipFill>
        <p:spPr bwMode="auto">
          <a:xfrm>
            <a:off x="6334101" y="4077072"/>
            <a:ext cx="2808312" cy="1689958"/>
          </a:xfrm>
          <a:prstGeom prst="rect">
            <a:avLst/>
          </a:prstGeom>
          <a:noFill/>
          <a:ln w="9525">
            <a:noFill/>
            <a:miter lim="800000"/>
            <a:headEnd/>
            <a:tailEnd/>
          </a:ln>
        </p:spPr>
      </p:pic>
      <p:pic>
        <p:nvPicPr>
          <p:cNvPr id="1028" name="Picture 4">
            <a:hlinkClick r:id="rId2"/>
          </p:cNvPr>
          <p:cNvPicPr>
            <a:picLocks noChangeAspect="1" noChangeArrowheads="1"/>
          </p:cNvPicPr>
          <p:nvPr/>
        </p:nvPicPr>
        <p:blipFill>
          <a:blip r:embed="rId5" cstate="print"/>
          <a:srcRect/>
          <a:stretch>
            <a:fillRect/>
          </a:stretch>
        </p:blipFill>
        <p:spPr bwMode="auto">
          <a:xfrm>
            <a:off x="3707904" y="4077072"/>
            <a:ext cx="2304256" cy="2053618"/>
          </a:xfrm>
          <a:prstGeom prst="rect">
            <a:avLst/>
          </a:prstGeom>
          <a:noFill/>
          <a:ln w="9525">
            <a:noFill/>
            <a:miter lim="800000"/>
            <a:headEnd/>
            <a:tailEnd/>
          </a:ln>
        </p:spPr>
      </p:pic>
      <p:pic>
        <p:nvPicPr>
          <p:cNvPr id="1029" name="Picture 5">
            <a:hlinkClick r:id="rId2"/>
          </p:cNvPr>
          <p:cNvPicPr>
            <a:picLocks noChangeAspect="1" noChangeArrowheads="1"/>
          </p:cNvPicPr>
          <p:nvPr/>
        </p:nvPicPr>
        <p:blipFill>
          <a:blip r:embed="rId6" cstate="print"/>
          <a:srcRect/>
          <a:stretch>
            <a:fillRect/>
          </a:stretch>
        </p:blipFill>
        <p:spPr bwMode="auto">
          <a:xfrm>
            <a:off x="395536" y="3933056"/>
            <a:ext cx="3168352" cy="1897835"/>
          </a:xfrm>
          <a:prstGeom prst="rect">
            <a:avLst/>
          </a:prstGeom>
          <a:noFill/>
          <a:ln w="9525">
            <a:noFill/>
            <a:miter lim="800000"/>
            <a:headEnd/>
            <a:tailEnd/>
          </a:ln>
        </p:spPr>
      </p:pic>
      <p:sp>
        <p:nvSpPr>
          <p:cNvPr id="6" name="TextBox 5"/>
          <p:cNvSpPr txBox="1"/>
          <p:nvPr/>
        </p:nvSpPr>
        <p:spPr>
          <a:xfrm>
            <a:off x="6190085" y="2924944"/>
            <a:ext cx="2952328" cy="461665"/>
          </a:xfrm>
          <a:prstGeom prst="rect">
            <a:avLst/>
          </a:prstGeom>
          <a:noFill/>
        </p:spPr>
        <p:txBody>
          <a:bodyPr wrap="square" rtlCol="1">
            <a:spAutoFit/>
          </a:bodyPr>
          <a:lstStyle/>
          <a:p>
            <a:r>
              <a:rPr lang="he-IL" sz="1200" dirty="0" smtClean="0"/>
              <a:t>לפרוטון יש מטען חיובי ויש ספין , בשל כך יש לו שדה מגנטי וניתן לראותו כמגנט קטן</a:t>
            </a:r>
            <a:endParaRPr lang="he-IL" sz="1200" dirty="0"/>
          </a:p>
        </p:txBody>
      </p:sp>
      <p:pic>
        <p:nvPicPr>
          <p:cNvPr id="2050" name="Picture 2">
            <a:hlinkClick r:id="rId7"/>
          </p:cNvPr>
          <p:cNvPicPr>
            <a:picLocks noChangeAspect="1" noChangeArrowheads="1"/>
          </p:cNvPicPr>
          <p:nvPr/>
        </p:nvPicPr>
        <p:blipFill>
          <a:blip r:embed="rId8" cstate="print"/>
          <a:srcRect/>
          <a:stretch>
            <a:fillRect/>
          </a:stretch>
        </p:blipFill>
        <p:spPr bwMode="auto">
          <a:xfrm>
            <a:off x="827584" y="188640"/>
            <a:ext cx="1409031" cy="2017787"/>
          </a:xfrm>
          <a:prstGeom prst="rect">
            <a:avLst/>
          </a:prstGeom>
          <a:noFill/>
          <a:ln w="9525">
            <a:noFill/>
            <a:miter lim="800000"/>
            <a:headEnd/>
            <a:tailEnd/>
          </a:ln>
        </p:spPr>
      </p:pic>
      <p:sp>
        <p:nvSpPr>
          <p:cNvPr id="9" name="TextBox 8"/>
          <p:cNvSpPr txBox="1"/>
          <p:nvPr/>
        </p:nvSpPr>
        <p:spPr>
          <a:xfrm>
            <a:off x="2843808" y="1988840"/>
            <a:ext cx="2808312" cy="1015663"/>
          </a:xfrm>
          <a:prstGeom prst="rect">
            <a:avLst/>
          </a:prstGeom>
          <a:noFill/>
        </p:spPr>
        <p:txBody>
          <a:bodyPr wrap="square" rtlCol="1">
            <a:spAutoFit/>
          </a:bodyPr>
          <a:lstStyle/>
          <a:p>
            <a:r>
              <a:rPr lang="he-IL" sz="1200" dirty="0" smtClean="0"/>
              <a:t>כאשר מכניסים את הפרוטונים לשדה מגנטי חיצוני חזק </a:t>
            </a:r>
            <a:r>
              <a:rPr lang="en-US" sz="1200" dirty="0" smtClean="0"/>
              <a:t>B0</a:t>
            </a:r>
            <a:r>
              <a:rPr lang="he-IL" sz="1200" dirty="0" smtClean="0"/>
              <a:t> מתיישרים במקביל או אנטי מקביל לקווי השדה ומבטלים את הספינים של עצמם אבל היות ויש עדיפות לאלה שבמקביל נוצרת מגנטיזציה אורכית</a:t>
            </a:r>
            <a:r>
              <a:rPr lang="en-US" sz="1200" dirty="0" smtClean="0"/>
              <a:t> </a:t>
            </a:r>
            <a:r>
              <a:rPr lang="en-US" sz="1200" dirty="0" err="1" smtClean="0"/>
              <a:t>mz</a:t>
            </a:r>
            <a:r>
              <a:rPr lang="en-US" sz="1200" dirty="0" smtClean="0"/>
              <a:t> </a:t>
            </a:r>
            <a:endParaRPr lang="he-IL" sz="1200" dirty="0"/>
          </a:p>
        </p:txBody>
      </p:sp>
      <p:sp>
        <p:nvSpPr>
          <p:cNvPr id="10" name="TextBox 9"/>
          <p:cNvSpPr txBox="1"/>
          <p:nvPr/>
        </p:nvSpPr>
        <p:spPr>
          <a:xfrm>
            <a:off x="467544" y="2276872"/>
            <a:ext cx="1872208" cy="646331"/>
          </a:xfrm>
          <a:prstGeom prst="rect">
            <a:avLst/>
          </a:prstGeom>
          <a:noFill/>
        </p:spPr>
        <p:txBody>
          <a:bodyPr wrap="square" rtlCol="1">
            <a:spAutoFit/>
          </a:bodyPr>
          <a:lstStyle/>
          <a:p>
            <a:r>
              <a:rPr lang="he-IL" sz="1200" dirty="0" smtClean="0"/>
              <a:t>הפרוטון מבצע פרצסיה סביב קווי השדה החיצוני בתדירות </a:t>
            </a:r>
            <a:r>
              <a:rPr lang="he-IL" sz="1200" dirty="0" err="1" smtClean="0"/>
              <a:t>לרמור</a:t>
            </a:r>
            <a:endParaRPr lang="he-IL" sz="1200" dirty="0"/>
          </a:p>
        </p:txBody>
      </p:sp>
      <p:pic>
        <p:nvPicPr>
          <p:cNvPr id="2052" name="Picture 4">
            <a:hlinkClick r:id="rId7"/>
          </p:cNvPr>
          <p:cNvPicPr>
            <a:picLocks noChangeAspect="1" noChangeArrowheads="1"/>
          </p:cNvPicPr>
          <p:nvPr/>
        </p:nvPicPr>
        <p:blipFill>
          <a:blip r:embed="rId9" cstate="print"/>
          <a:srcRect/>
          <a:stretch>
            <a:fillRect/>
          </a:stretch>
        </p:blipFill>
        <p:spPr bwMode="auto">
          <a:xfrm>
            <a:off x="2555776" y="332656"/>
            <a:ext cx="3532455" cy="1536576"/>
          </a:xfrm>
          <a:prstGeom prst="rect">
            <a:avLst/>
          </a:prstGeom>
          <a:noFill/>
          <a:ln w="9525">
            <a:noFill/>
            <a:miter lim="800000"/>
            <a:headEnd/>
            <a:tailEnd/>
          </a:ln>
        </p:spPr>
      </p:pic>
      <p:sp>
        <p:nvSpPr>
          <p:cNvPr id="12" name="TextBox 11"/>
          <p:cNvSpPr txBox="1"/>
          <p:nvPr/>
        </p:nvSpPr>
        <p:spPr>
          <a:xfrm>
            <a:off x="6262093" y="5877272"/>
            <a:ext cx="2880320" cy="461665"/>
          </a:xfrm>
          <a:prstGeom prst="rect">
            <a:avLst/>
          </a:prstGeom>
          <a:noFill/>
        </p:spPr>
        <p:txBody>
          <a:bodyPr wrap="square" rtlCol="1">
            <a:spAutoFit/>
          </a:bodyPr>
          <a:lstStyle/>
          <a:p>
            <a:r>
              <a:rPr lang="he-IL" sz="1200" dirty="0" smtClean="0"/>
              <a:t>הספינים המגנטיים לאורך ציר </a:t>
            </a:r>
            <a:r>
              <a:rPr lang="en-US" sz="1200" dirty="0" smtClean="0"/>
              <a:t>XY</a:t>
            </a:r>
            <a:r>
              <a:rPr lang="he-IL" sz="1200" dirty="0" smtClean="0"/>
              <a:t> הם אקראיים , כך שסכומם </a:t>
            </a:r>
            <a:r>
              <a:rPr lang="he-IL" sz="1200" dirty="0" err="1" smtClean="0"/>
              <a:t>הוקטורי</a:t>
            </a:r>
            <a:r>
              <a:rPr lang="he-IL" sz="1200" dirty="0" smtClean="0"/>
              <a:t> מתאפס</a:t>
            </a:r>
            <a:endParaRPr lang="he-IL" sz="1200" dirty="0"/>
          </a:p>
        </p:txBody>
      </p:sp>
      <p:sp>
        <p:nvSpPr>
          <p:cNvPr id="13" name="TextBox 12"/>
          <p:cNvSpPr txBox="1"/>
          <p:nvPr/>
        </p:nvSpPr>
        <p:spPr>
          <a:xfrm>
            <a:off x="2843808" y="6093296"/>
            <a:ext cx="3168352" cy="646331"/>
          </a:xfrm>
          <a:prstGeom prst="rect">
            <a:avLst/>
          </a:prstGeom>
          <a:noFill/>
        </p:spPr>
        <p:txBody>
          <a:bodyPr wrap="square" rtlCol="1">
            <a:spAutoFit/>
          </a:bodyPr>
          <a:lstStyle/>
          <a:p>
            <a:r>
              <a:rPr lang="he-IL" sz="1200" dirty="0" smtClean="0"/>
              <a:t>שידור גל רדיו </a:t>
            </a:r>
            <a:r>
              <a:rPr lang="en-US" sz="1200" dirty="0" smtClean="0"/>
              <a:t>B1</a:t>
            </a:r>
            <a:r>
              <a:rPr lang="he-IL" sz="1200" dirty="0" smtClean="0"/>
              <a:t> בתדירות </a:t>
            </a:r>
            <a:r>
              <a:rPr lang="he-IL" sz="1200" dirty="0" err="1" smtClean="0"/>
              <a:t>לרמור</a:t>
            </a:r>
            <a:r>
              <a:rPr lang="he-IL" sz="1200" dirty="0" smtClean="0"/>
              <a:t> בניצב ל-</a:t>
            </a:r>
            <a:r>
              <a:rPr lang="en-US" sz="1200" dirty="0" smtClean="0"/>
              <a:t>B0</a:t>
            </a:r>
            <a:r>
              <a:rPr lang="he-IL" sz="1200" dirty="0" smtClean="0"/>
              <a:t> מוריד את וקטור המגנטיזציה למישור </a:t>
            </a:r>
            <a:r>
              <a:rPr lang="en-US" sz="1200" dirty="0" err="1" smtClean="0"/>
              <a:t>Xy</a:t>
            </a:r>
            <a:r>
              <a:rPr lang="he-IL" sz="1200" dirty="0" smtClean="0"/>
              <a:t> ויוצר מגנטיזציה רוחבית  </a:t>
            </a:r>
            <a:r>
              <a:rPr lang="en-US" sz="1200" dirty="0" err="1" smtClean="0"/>
              <a:t>Mxy</a:t>
            </a:r>
            <a:endParaRPr lang="he-IL" sz="1200" dirty="0"/>
          </a:p>
        </p:txBody>
      </p:sp>
      <p:sp>
        <p:nvSpPr>
          <p:cNvPr id="14" name="TextBox 13"/>
          <p:cNvSpPr txBox="1"/>
          <p:nvPr/>
        </p:nvSpPr>
        <p:spPr>
          <a:xfrm>
            <a:off x="0" y="6025416"/>
            <a:ext cx="2771800" cy="830997"/>
          </a:xfrm>
          <a:prstGeom prst="rect">
            <a:avLst/>
          </a:prstGeom>
          <a:noFill/>
        </p:spPr>
        <p:txBody>
          <a:bodyPr wrap="square" rtlCol="1">
            <a:spAutoFit/>
          </a:bodyPr>
          <a:lstStyle/>
          <a:p>
            <a:r>
              <a:rPr lang="he-IL" sz="1200" dirty="0" smtClean="0"/>
              <a:t>אחרי שגל הרדיו מכובה וקטור המגנטיזציה הרוחבי ממשיך לבצע פרצסיה  סביב </a:t>
            </a:r>
            <a:r>
              <a:rPr lang="en-US" sz="1200" dirty="0" smtClean="0"/>
              <a:t>B0</a:t>
            </a:r>
            <a:r>
              <a:rPr lang="he-IL" sz="1200" dirty="0" smtClean="0"/>
              <a:t> ויוצר סיגנל שדועך כתוצאה מתהליכי </a:t>
            </a:r>
            <a:r>
              <a:rPr lang="he-IL" sz="1200" dirty="0" err="1" smtClean="0"/>
              <a:t>רלקסציה</a:t>
            </a:r>
            <a:endParaRPr lang="he-IL" sz="1200" dirty="0"/>
          </a:p>
        </p:txBody>
      </p:sp>
      <p:sp>
        <p:nvSpPr>
          <p:cNvPr id="15" name="TextBox 14"/>
          <p:cNvSpPr txBox="1"/>
          <p:nvPr/>
        </p:nvSpPr>
        <p:spPr>
          <a:xfrm>
            <a:off x="4499992" y="0"/>
            <a:ext cx="1440160" cy="461665"/>
          </a:xfrm>
          <a:prstGeom prst="rect">
            <a:avLst/>
          </a:prstGeom>
          <a:noFill/>
        </p:spPr>
        <p:txBody>
          <a:bodyPr wrap="square" rtlCol="1">
            <a:spAutoFit/>
          </a:bodyPr>
          <a:lstStyle/>
          <a:p>
            <a:r>
              <a:rPr lang="he-IL" sz="2400" dirty="0" smtClean="0">
                <a:solidFill>
                  <a:srgbClr val="FF0000"/>
                </a:solidFill>
              </a:rPr>
              <a:t>סיכום 1</a:t>
            </a:r>
            <a:endParaRPr lang="he-IL" sz="2400" dirty="0">
              <a:solidFill>
                <a:srgbClr val="FF000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5733256"/>
            <a:ext cx="8676456" cy="1323439"/>
          </a:xfrm>
          <a:prstGeom prst="rect">
            <a:avLst/>
          </a:prstGeom>
          <a:noFill/>
        </p:spPr>
        <p:txBody>
          <a:bodyPr wrap="square" rtlCol="1">
            <a:spAutoFit/>
          </a:bodyPr>
          <a:lstStyle/>
          <a:p>
            <a:r>
              <a:rPr lang="he-IL" sz="1600" dirty="0" err="1" smtClean="0"/>
              <a:t>רלקסציה</a:t>
            </a:r>
            <a:r>
              <a:rPr lang="he-IL" sz="1600" dirty="0" smtClean="0"/>
              <a:t> הינה תהליך חזרת המערכת לשיווי משקל . </a:t>
            </a:r>
            <a:r>
              <a:rPr lang="he-IL" sz="1600" dirty="0" err="1" smtClean="0"/>
              <a:t>הרלקסציה</a:t>
            </a:r>
            <a:r>
              <a:rPr lang="he-IL" sz="1600" dirty="0" smtClean="0"/>
              <a:t> האורכית</a:t>
            </a:r>
            <a:r>
              <a:rPr lang="en-US" sz="1600" dirty="0" smtClean="0"/>
              <a:t>Longitudinal Relaxation </a:t>
            </a:r>
            <a:r>
              <a:rPr lang="he-IL" sz="1600" dirty="0" smtClean="0"/>
              <a:t> מתוארת במודל הקלאסי כחזרת ווקטור המגנטיזציה לציר </a:t>
            </a:r>
            <a:r>
              <a:rPr lang="en-US" sz="1600" dirty="0" smtClean="0"/>
              <a:t>Z</a:t>
            </a:r>
            <a:r>
              <a:rPr lang="he-IL" sz="1600" dirty="0" smtClean="0"/>
              <a:t> , המתבצע תוך כדי פרצסיה של הווקטור סביב ציר </a:t>
            </a:r>
            <a:r>
              <a:rPr lang="en-US" sz="1600" dirty="0" smtClean="0"/>
              <a:t>Z </a:t>
            </a:r>
            <a:r>
              <a:rPr lang="he-IL" sz="1600" dirty="0" smtClean="0"/>
              <a:t>. ובמודל הקוונטי זהו תהליך החזרת הספינים מרמת אנרגיה גבוהה לרמת אנרגיה נמוכה . חלק מהאנרגיה הולך לחימום הרקמה הסובבת, המכונה הסריג.ולכן לתהליך הזה יש שם נוסף </a:t>
            </a:r>
            <a:r>
              <a:rPr lang="en-US" sz="1600" b="1" dirty="0" smtClean="0"/>
              <a:t>Spin-Lattice Relaxation</a:t>
            </a:r>
            <a:endParaRPr lang="he-IL" sz="1600" dirty="0" smtClean="0"/>
          </a:p>
          <a:p>
            <a:endParaRPr lang="he-IL" sz="1600" dirty="0"/>
          </a:p>
        </p:txBody>
      </p:sp>
      <p:pic>
        <p:nvPicPr>
          <p:cNvPr id="3" name="Picture 4">
            <a:hlinkClick r:id="rId2"/>
          </p:cNvPr>
          <p:cNvPicPr>
            <a:picLocks noChangeAspect="1" noChangeArrowheads="1"/>
          </p:cNvPicPr>
          <p:nvPr/>
        </p:nvPicPr>
        <p:blipFill>
          <a:blip r:embed="rId3" cstate="print"/>
          <a:srcRect/>
          <a:stretch>
            <a:fillRect/>
          </a:stretch>
        </p:blipFill>
        <p:spPr bwMode="auto">
          <a:xfrm>
            <a:off x="6876256" y="332656"/>
            <a:ext cx="2088232" cy="2097080"/>
          </a:xfrm>
          <a:prstGeom prst="rect">
            <a:avLst/>
          </a:prstGeom>
          <a:noFill/>
          <a:ln w="9525">
            <a:noFill/>
            <a:miter lim="800000"/>
            <a:headEnd/>
            <a:tailEnd/>
          </a:ln>
        </p:spPr>
      </p:pic>
      <p:sp>
        <p:nvSpPr>
          <p:cNvPr id="4" name="TextBox 3"/>
          <p:cNvSpPr txBox="1"/>
          <p:nvPr/>
        </p:nvSpPr>
        <p:spPr>
          <a:xfrm>
            <a:off x="6804248" y="2492896"/>
            <a:ext cx="2339752" cy="246221"/>
          </a:xfrm>
          <a:prstGeom prst="rect">
            <a:avLst/>
          </a:prstGeom>
          <a:noFill/>
        </p:spPr>
        <p:txBody>
          <a:bodyPr wrap="square" rtlCol="1">
            <a:spAutoFit/>
          </a:bodyPr>
          <a:lstStyle/>
          <a:p>
            <a:r>
              <a:rPr lang="he-IL" sz="1000" dirty="0" smtClean="0"/>
              <a:t>וקטור המגנטיזציה האורכית לפני פולס </a:t>
            </a:r>
            <a:r>
              <a:rPr lang="he-IL" sz="1000" dirty="0" err="1" smtClean="0"/>
              <a:t>90</a:t>
            </a:r>
            <a:r>
              <a:rPr lang="he-IL" sz="1000" dirty="0" smtClean="0"/>
              <a:t>° </a:t>
            </a:r>
            <a:endParaRPr lang="he-IL" sz="1000" dirty="0"/>
          </a:p>
        </p:txBody>
      </p:sp>
      <p:pic>
        <p:nvPicPr>
          <p:cNvPr id="5" name="Picture 2">
            <a:hlinkClick r:id="rId2"/>
          </p:cNvPr>
          <p:cNvPicPr>
            <a:picLocks noChangeAspect="1" noChangeArrowheads="1"/>
          </p:cNvPicPr>
          <p:nvPr/>
        </p:nvPicPr>
        <p:blipFill>
          <a:blip r:embed="rId4" cstate="print"/>
          <a:srcRect/>
          <a:stretch>
            <a:fillRect/>
          </a:stretch>
        </p:blipFill>
        <p:spPr bwMode="auto">
          <a:xfrm>
            <a:off x="4499992" y="332656"/>
            <a:ext cx="2160240" cy="2151259"/>
          </a:xfrm>
          <a:prstGeom prst="rect">
            <a:avLst/>
          </a:prstGeom>
          <a:noFill/>
          <a:ln w="9525">
            <a:noFill/>
            <a:miter lim="800000"/>
            <a:headEnd/>
            <a:tailEnd/>
          </a:ln>
        </p:spPr>
      </p:pic>
      <p:sp>
        <p:nvSpPr>
          <p:cNvPr id="6" name="TextBox 5"/>
          <p:cNvSpPr txBox="1"/>
          <p:nvPr/>
        </p:nvSpPr>
        <p:spPr>
          <a:xfrm>
            <a:off x="4572000" y="2492896"/>
            <a:ext cx="2160240" cy="400110"/>
          </a:xfrm>
          <a:prstGeom prst="rect">
            <a:avLst/>
          </a:prstGeom>
          <a:noFill/>
        </p:spPr>
        <p:txBody>
          <a:bodyPr wrap="square" rtlCol="1">
            <a:spAutoFit/>
          </a:bodyPr>
          <a:lstStyle/>
          <a:p>
            <a:r>
              <a:rPr lang="he-IL" sz="1000" dirty="0" smtClean="0"/>
              <a:t>וקטור המגנטיזציה האורכית מיד אחרי פולס </a:t>
            </a:r>
            <a:r>
              <a:rPr lang="he-IL" sz="1000" dirty="0" err="1" smtClean="0"/>
              <a:t>90</a:t>
            </a:r>
            <a:r>
              <a:rPr lang="he-IL" sz="1000" dirty="0" smtClean="0"/>
              <a:t>° יורד לאפס</a:t>
            </a:r>
            <a:endParaRPr lang="he-IL" sz="1000" dirty="0"/>
          </a:p>
        </p:txBody>
      </p:sp>
      <p:pic>
        <p:nvPicPr>
          <p:cNvPr id="7" name="Picture 5">
            <a:hlinkClick r:id="rId2"/>
          </p:cNvPr>
          <p:cNvPicPr>
            <a:picLocks noChangeAspect="1" noChangeArrowheads="1"/>
          </p:cNvPicPr>
          <p:nvPr/>
        </p:nvPicPr>
        <p:blipFill>
          <a:blip r:embed="rId5" cstate="print"/>
          <a:srcRect/>
          <a:stretch>
            <a:fillRect/>
          </a:stretch>
        </p:blipFill>
        <p:spPr bwMode="auto">
          <a:xfrm>
            <a:off x="2339752" y="548680"/>
            <a:ext cx="1944216" cy="1968878"/>
          </a:xfrm>
          <a:prstGeom prst="rect">
            <a:avLst/>
          </a:prstGeom>
          <a:noFill/>
          <a:ln w="9525">
            <a:noFill/>
            <a:miter lim="800000"/>
            <a:headEnd/>
            <a:tailEnd/>
          </a:ln>
        </p:spPr>
      </p:pic>
      <p:sp>
        <p:nvSpPr>
          <p:cNvPr id="8" name="TextBox 7"/>
          <p:cNvSpPr txBox="1"/>
          <p:nvPr/>
        </p:nvSpPr>
        <p:spPr>
          <a:xfrm>
            <a:off x="2339752" y="2492896"/>
            <a:ext cx="2088232" cy="553998"/>
          </a:xfrm>
          <a:prstGeom prst="rect">
            <a:avLst/>
          </a:prstGeom>
          <a:noFill/>
        </p:spPr>
        <p:txBody>
          <a:bodyPr wrap="square" rtlCol="1">
            <a:spAutoFit/>
          </a:bodyPr>
          <a:lstStyle/>
          <a:p>
            <a:r>
              <a:rPr lang="he-IL" sz="1000" dirty="0" smtClean="0"/>
              <a:t>אחרי הפסקת הפולס וקטור המגנטיזציה האורכית מתחיל להשתקם בקצב </a:t>
            </a:r>
            <a:r>
              <a:rPr lang="he-IL" sz="1000" dirty="0" err="1" smtClean="0"/>
              <a:t>אקספוננציאלי</a:t>
            </a:r>
            <a:endParaRPr lang="he-IL" sz="1000" dirty="0"/>
          </a:p>
        </p:txBody>
      </p:sp>
      <p:pic>
        <p:nvPicPr>
          <p:cNvPr id="9" name="Picture 6">
            <a:hlinkClick r:id="rId2"/>
          </p:cNvPr>
          <p:cNvPicPr>
            <a:picLocks noChangeAspect="1" noChangeArrowheads="1"/>
          </p:cNvPicPr>
          <p:nvPr/>
        </p:nvPicPr>
        <p:blipFill>
          <a:blip r:embed="rId6" cstate="print"/>
          <a:srcRect/>
          <a:stretch>
            <a:fillRect/>
          </a:stretch>
        </p:blipFill>
        <p:spPr bwMode="auto">
          <a:xfrm>
            <a:off x="179512" y="476672"/>
            <a:ext cx="1944216" cy="1985848"/>
          </a:xfrm>
          <a:prstGeom prst="rect">
            <a:avLst/>
          </a:prstGeom>
          <a:noFill/>
          <a:ln w="9525">
            <a:noFill/>
            <a:miter lim="800000"/>
            <a:headEnd/>
            <a:tailEnd/>
          </a:ln>
        </p:spPr>
      </p:pic>
      <p:sp>
        <p:nvSpPr>
          <p:cNvPr id="10" name="TextBox 9"/>
          <p:cNvSpPr txBox="1"/>
          <p:nvPr/>
        </p:nvSpPr>
        <p:spPr>
          <a:xfrm>
            <a:off x="0" y="2564904"/>
            <a:ext cx="2195736" cy="400110"/>
          </a:xfrm>
          <a:prstGeom prst="rect">
            <a:avLst/>
          </a:prstGeom>
          <a:noFill/>
        </p:spPr>
        <p:txBody>
          <a:bodyPr wrap="square" rtlCol="1">
            <a:spAutoFit/>
          </a:bodyPr>
          <a:lstStyle/>
          <a:p>
            <a:r>
              <a:rPr lang="he-IL" sz="1000" dirty="0" smtClean="0"/>
              <a:t>לבסוף ווקטור המגנטיזציה האורכית חוזר לערכו המקורי</a:t>
            </a:r>
            <a:endParaRPr lang="he-IL" sz="1000" dirty="0"/>
          </a:p>
        </p:txBody>
      </p:sp>
      <p:pic>
        <p:nvPicPr>
          <p:cNvPr id="11" name="Picture 3">
            <a:hlinkClick r:id="rId7"/>
          </p:cNvPr>
          <p:cNvPicPr>
            <a:picLocks noChangeAspect="1" noChangeArrowheads="1"/>
          </p:cNvPicPr>
          <p:nvPr/>
        </p:nvPicPr>
        <p:blipFill>
          <a:blip r:embed="rId8" cstate="print"/>
          <a:srcRect/>
          <a:stretch>
            <a:fillRect/>
          </a:stretch>
        </p:blipFill>
        <p:spPr bwMode="auto">
          <a:xfrm>
            <a:off x="4788024" y="3501008"/>
            <a:ext cx="1584176" cy="1686161"/>
          </a:xfrm>
          <a:prstGeom prst="rect">
            <a:avLst/>
          </a:prstGeom>
          <a:noFill/>
          <a:ln w="9525">
            <a:noFill/>
            <a:miter lim="800000"/>
            <a:headEnd/>
            <a:tailEnd/>
          </a:ln>
        </p:spPr>
      </p:pic>
      <p:pic>
        <p:nvPicPr>
          <p:cNvPr id="12" name="Picture 4">
            <a:hlinkClick r:id="rId7"/>
          </p:cNvPr>
          <p:cNvPicPr>
            <a:picLocks noChangeAspect="1" noChangeArrowheads="1"/>
          </p:cNvPicPr>
          <p:nvPr/>
        </p:nvPicPr>
        <p:blipFill>
          <a:blip r:embed="rId9" cstate="print"/>
          <a:srcRect/>
          <a:stretch>
            <a:fillRect/>
          </a:stretch>
        </p:blipFill>
        <p:spPr bwMode="auto">
          <a:xfrm>
            <a:off x="2483768" y="3789040"/>
            <a:ext cx="2232248" cy="1362050"/>
          </a:xfrm>
          <a:prstGeom prst="rect">
            <a:avLst/>
          </a:prstGeom>
          <a:noFill/>
          <a:ln w="9525">
            <a:noFill/>
            <a:miter lim="800000"/>
            <a:headEnd/>
            <a:tailEnd/>
          </a:ln>
        </p:spPr>
      </p:pic>
      <p:pic>
        <p:nvPicPr>
          <p:cNvPr id="13" name="Picture 5">
            <a:hlinkClick r:id="rId7"/>
          </p:cNvPr>
          <p:cNvPicPr>
            <a:picLocks noChangeAspect="1" noChangeArrowheads="1"/>
          </p:cNvPicPr>
          <p:nvPr/>
        </p:nvPicPr>
        <p:blipFill>
          <a:blip r:embed="rId10" cstate="print"/>
          <a:srcRect/>
          <a:stretch>
            <a:fillRect/>
          </a:stretch>
        </p:blipFill>
        <p:spPr bwMode="auto">
          <a:xfrm>
            <a:off x="251520" y="4005064"/>
            <a:ext cx="2016224" cy="1150813"/>
          </a:xfrm>
          <a:prstGeom prst="rect">
            <a:avLst/>
          </a:prstGeom>
          <a:noFill/>
          <a:ln w="9525">
            <a:noFill/>
            <a:miter lim="800000"/>
            <a:headEnd/>
            <a:tailEnd/>
          </a:ln>
        </p:spPr>
      </p:pic>
      <p:sp>
        <p:nvSpPr>
          <p:cNvPr id="14" name="מלבן 13"/>
          <p:cNvSpPr/>
          <p:nvPr/>
        </p:nvSpPr>
        <p:spPr>
          <a:xfrm>
            <a:off x="4211960" y="5085184"/>
            <a:ext cx="2172489" cy="461665"/>
          </a:xfrm>
          <a:prstGeom prst="rect">
            <a:avLst/>
          </a:prstGeom>
        </p:spPr>
        <p:txBody>
          <a:bodyPr wrap="square">
            <a:spAutoFit/>
          </a:bodyPr>
          <a:lstStyle/>
          <a:p>
            <a:r>
              <a:rPr lang="he-IL" sz="1200" dirty="0" smtClean="0"/>
              <a:t>ספין שהיה ברמה נמוכה נמצא ברמה גבוהה כתוצאה מה- </a:t>
            </a:r>
            <a:r>
              <a:rPr lang="en-US" sz="1200" dirty="0" smtClean="0"/>
              <a:t>RF</a:t>
            </a:r>
            <a:r>
              <a:rPr lang="he-IL" sz="1200" dirty="0" smtClean="0"/>
              <a:t> </a:t>
            </a:r>
            <a:endParaRPr lang="he-IL" sz="1200" dirty="0"/>
          </a:p>
        </p:txBody>
      </p:sp>
      <p:pic>
        <p:nvPicPr>
          <p:cNvPr id="15" name="Picture 2">
            <a:hlinkClick r:id="rId7"/>
          </p:cNvPr>
          <p:cNvPicPr>
            <a:picLocks noChangeAspect="1" noChangeArrowheads="1"/>
          </p:cNvPicPr>
          <p:nvPr/>
        </p:nvPicPr>
        <p:blipFill>
          <a:blip r:embed="rId11" cstate="print"/>
          <a:srcRect/>
          <a:stretch>
            <a:fillRect/>
          </a:stretch>
        </p:blipFill>
        <p:spPr bwMode="auto">
          <a:xfrm>
            <a:off x="6516216" y="3645024"/>
            <a:ext cx="2304256" cy="1457680"/>
          </a:xfrm>
          <a:prstGeom prst="rect">
            <a:avLst/>
          </a:prstGeom>
          <a:noFill/>
          <a:ln w="9525">
            <a:noFill/>
            <a:miter lim="800000"/>
            <a:headEnd/>
            <a:tailEnd/>
          </a:ln>
        </p:spPr>
      </p:pic>
      <p:sp>
        <p:nvSpPr>
          <p:cNvPr id="16" name="TextBox 15"/>
          <p:cNvSpPr txBox="1"/>
          <p:nvPr/>
        </p:nvSpPr>
        <p:spPr>
          <a:xfrm>
            <a:off x="6516216" y="5085184"/>
            <a:ext cx="2232248" cy="400110"/>
          </a:xfrm>
          <a:prstGeom prst="rect">
            <a:avLst/>
          </a:prstGeom>
          <a:noFill/>
        </p:spPr>
        <p:txBody>
          <a:bodyPr wrap="square" rtlCol="1">
            <a:spAutoFit/>
          </a:bodyPr>
          <a:lstStyle/>
          <a:p>
            <a:r>
              <a:rPr lang="he-IL" sz="1000" dirty="0" smtClean="0"/>
              <a:t>פולס ה- </a:t>
            </a:r>
            <a:r>
              <a:rPr lang="en-US" sz="1000" dirty="0" smtClean="0"/>
              <a:t>RF</a:t>
            </a:r>
            <a:r>
              <a:rPr lang="he-IL" sz="1000" dirty="0" smtClean="0"/>
              <a:t> מעביר ספין מרמה נמוכה לגבוהה</a:t>
            </a:r>
            <a:endParaRPr lang="he-IL" sz="1000" dirty="0"/>
          </a:p>
        </p:txBody>
      </p:sp>
      <p:sp>
        <p:nvSpPr>
          <p:cNvPr id="17" name="TextBox 16"/>
          <p:cNvSpPr txBox="1"/>
          <p:nvPr/>
        </p:nvSpPr>
        <p:spPr>
          <a:xfrm>
            <a:off x="2195736" y="5157192"/>
            <a:ext cx="1944216" cy="400110"/>
          </a:xfrm>
          <a:prstGeom prst="rect">
            <a:avLst/>
          </a:prstGeom>
          <a:noFill/>
        </p:spPr>
        <p:txBody>
          <a:bodyPr wrap="square" rtlCol="1">
            <a:spAutoFit/>
          </a:bodyPr>
          <a:lstStyle/>
          <a:p>
            <a:r>
              <a:rPr lang="he-IL" sz="1000" dirty="0" smtClean="0"/>
              <a:t>אחרי הפסקת הפולס הספין מתחיל לחזור מהרמה הגבוה לנמוכה</a:t>
            </a:r>
            <a:endParaRPr lang="he-IL" sz="1000" dirty="0"/>
          </a:p>
        </p:txBody>
      </p:sp>
      <p:sp>
        <p:nvSpPr>
          <p:cNvPr id="18" name="TextBox 17"/>
          <p:cNvSpPr txBox="1"/>
          <p:nvPr/>
        </p:nvSpPr>
        <p:spPr>
          <a:xfrm>
            <a:off x="251520" y="5013176"/>
            <a:ext cx="1584176" cy="400110"/>
          </a:xfrm>
          <a:prstGeom prst="rect">
            <a:avLst/>
          </a:prstGeom>
          <a:noFill/>
        </p:spPr>
        <p:txBody>
          <a:bodyPr wrap="square" rtlCol="1">
            <a:spAutoFit/>
          </a:bodyPr>
          <a:lstStyle/>
          <a:p>
            <a:r>
              <a:rPr lang="he-IL" sz="1000" dirty="0" smtClean="0"/>
              <a:t>לבסוף הספין חוזר לרמתו המקורית</a:t>
            </a:r>
            <a:endParaRPr lang="he-IL" sz="10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מלבן 3"/>
          <p:cNvSpPr/>
          <p:nvPr/>
        </p:nvSpPr>
        <p:spPr>
          <a:xfrm>
            <a:off x="683568" y="5103674"/>
            <a:ext cx="6516216" cy="923330"/>
          </a:xfrm>
          <a:prstGeom prst="rect">
            <a:avLst/>
          </a:prstGeom>
        </p:spPr>
        <p:txBody>
          <a:bodyPr wrap="square">
            <a:spAutoFit/>
          </a:bodyPr>
          <a:lstStyle/>
          <a:p>
            <a:r>
              <a:rPr lang="he-IL" dirty="0" smtClean="0"/>
              <a:t>קשה להצביע על הסוף של השקום האורכי במדויק לכן </a:t>
            </a:r>
            <a:r>
              <a:rPr lang="en-US" dirty="0" smtClean="0"/>
              <a:t>T1 </a:t>
            </a:r>
            <a:r>
              <a:rPr lang="he-IL" dirty="0" smtClean="0"/>
              <a:t> לא הוגדר</a:t>
            </a:r>
          </a:p>
          <a:p>
            <a:r>
              <a:rPr lang="he-IL" dirty="0" smtClean="0"/>
              <a:t>כזמן שבו השקום הושלם , במקום זה </a:t>
            </a:r>
            <a:r>
              <a:rPr lang="en-US" dirty="0" smtClean="0"/>
              <a:t>T1 </a:t>
            </a:r>
            <a:r>
              <a:rPr lang="he-IL" dirty="0" smtClean="0"/>
              <a:t>מוגדר כזמן שבו בערך 63%</a:t>
            </a:r>
          </a:p>
          <a:p>
            <a:r>
              <a:rPr lang="he-IL" dirty="0" smtClean="0"/>
              <a:t>מהמגנטיות האורכית המקורית מושגת .</a:t>
            </a:r>
            <a:endParaRPr lang="he-IL" dirty="0"/>
          </a:p>
        </p:txBody>
      </p:sp>
      <p:pic>
        <p:nvPicPr>
          <p:cNvPr id="5" name="Picture 2">
            <a:hlinkClick r:id="rId2"/>
          </p:cNvPr>
          <p:cNvPicPr>
            <a:picLocks noChangeAspect="1" noChangeArrowheads="1"/>
          </p:cNvPicPr>
          <p:nvPr/>
        </p:nvPicPr>
        <p:blipFill>
          <a:blip r:embed="rId3" cstate="print"/>
          <a:srcRect/>
          <a:stretch>
            <a:fillRect/>
          </a:stretch>
        </p:blipFill>
        <p:spPr bwMode="auto">
          <a:xfrm>
            <a:off x="5364088" y="1196752"/>
            <a:ext cx="3346277" cy="2385353"/>
          </a:xfrm>
          <a:prstGeom prst="rect">
            <a:avLst/>
          </a:prstGeom>
          <a:noFill/>
          <a:ln w="9525">
            <a:noFill/>
            <a:miter lim="800000"/>
            <a:headEnd/>
            <a:tailEnd/>
          </a:ln>
        </p:spPr>
      </p:pic>
      <p:pic>
        <p:nvPicPr>
          <p:cNvPr id="6" name="Picture 3">
            <a:hlinkClick r:id="rId4"/>
          </p:cNvPr>
          <p:cNvPicPr>
            <a:picLocks noChangeAspect="1" noChangeArrowheads="1"/>
          </p:cNvPicPr>
          <p:nvPr/>
        </p:nvPicPr>
        <p:blipFill>
          <a:blip r:embed="rId5" cstate="print"/>
          <a:srcRect/>
          <a:stretch>
            <a:fillRect/>
          </a:stretch>
        </p:blipFill>
        <p:spPr bwMode="auto">
          <a:xfrm>
            <a:off x="179512" y="188640"/>
            <a:ext cx="5148064" cy="43833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p:cNvSpPr/>
          <p:nvPr/>
        </p:nvSpPr>
        <p:spPr>
          <a:xfrm>
            <a:off x="1619672" y="5229200"/>
            <a:ext cx="6552728" cy="923330"/>
          </a:xfrm>
          <a:prstGeom prst="rect">
            <a:avLst/>
          </a:prstGeom>
        </p:spPr>
        <p:txBody>
          <a:bodyPr wrap="square">
            <a:spAutoFit/>
          </a:bodyPr>
          <a:lstStyle/>
          <a:p>
            <a:r>
              <a:rPr lang="he-IL" dirty="0" smtClean="0"/>
              <a:t>לרקמות השונות יש קבועי </a:t>
            </a:r>
            <a:r>
              <a:rPr lang="he-IL" dirty="0" err="1" smtClean="0"/>
              <a:t>רלסציה</a:t>
            </a:r>
            <a:r>
              <a:rPr lang="he-IL" dirty="0" smtClean="0"/>
              <a:t> שונים . למולקולות קטנות ומהירות כמו המים יש </a:t>
            </a:r>
            <a:r>
              <a:rPr lang="en-US" dirty="0" smtClean="0"/>
              <a:t>T1</a:t>
            </a:r>
            <a:r>
              <a:rPr lang="he-IL" dirty="0" smtClean="0"/>
              <a:t> ארוך לעומת זאת במולקולות גדולות יש </a:t>
            </a:r>
            <a:r>
              <a:rPr lang="en-US" dirty="0" smtClean="0"/>
              <a:t>T1 </a:t>
            </a:r>
            <a:r>
              <a:rPr lang="he-IL" dirty="0" smtClean="0"/>
              <a:t> קצר וזאת משום שלמולקולות קטנות ומהירות קצב העברת האנרגיה לסביבה איטי.</a:t>
            </a:r>
          </a:p>
        </p:txBody>
      </p:sp>
      <p:pic>
        <p:nvPicPr>
          <p:cNvPr id="3" name="Picture 2">
            <a:hlinkClick r:id="rId2"/>
          </p:cNvPr>
          <p:cNvPicPr>
            <a:picLocks noChangeAspect="1" noChangeArrowheads="1"/>
          </p:cNvPicPr>
          <p:nvPr/>
        </p:nvPicPr>
        <p:blipFill>
          <a:blip r:embed="rId3" cstate="print"/>
          <a:srcRect/>
          <a:stretch>
            <a:fillRect/>
          </a:stretch>
        </p:blipFill>
        <p:spPr bwMode="auto">
          <a:xfrm>
            <a:off x="323528" y="0"/>
            <a:ext cx="8453892" cy="504582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p:cNvSpPr/>
          <p:nvPr/>
        </p:nvSpPr>
        <p:spPr>
          <a:xfrm>
            <a:off x="1043608" y="5013176"/>
            <a:ext cx="7704856" cy="1754326"/>
          </a:xfrm>
          <a:prstGeom prst="rect">
            <a:avLst/>
          </a:prstGeom>
        </p:spPr>
        <p:txBody>
          <a:bodyPr wrap="square">
            <a:spAutoFit/>
          </a:bodyPr>
          <a:lstStyle/>
          <a:p>
            <a:r>
              <a:rPr lang="he-IL" dirty="0" err="1" smtClean="0"/>
              <a:t>הרלקסציה</a:t>
            </a:r>
            <a:r>
              <a:rPr lang="he-IL" dirty="0" smtClean="0"/>
              <a:t> הרוחבית </a:t>
            </a:r>
            <a:r>
              <a:rPr lang="en-US" dirty="0" smtClean="0"/>
              <a:t>Transverse Relaxation</a:t>
            </a:r>
            <a:r>
              <a:rPr lang="he-IL" dirty="0" smtClean="0"/>
              <a:t>מייצגת את ההיעלמות של ווקטור המגנטיזציה הרוחבית מציר </a:t>
            </a:r>
            <a:r>
              <a:rPr lang="en-US" dirty="0" smtClean="0"/>
              <a:t>XY</a:t>
            </a:r>
            <a:r>
              <a:rPr lang="he-IL" dirty="0" smtClean="0"/>
              <a:t> שנובעת מיציאת הספינים מהפאזה המשותפת . כשהספינים נעים יחד נוצרת אינטראקציה ביניהם שגורמת לשינויים בשיעור הפרצסיה ויציאה מהפאזה ולכן </a:t>
            </a:r>
            <a:r>
              <a:rPr lang="he-IL" dirty="0" err="1" smtClean="0"/>
              <a:t>לרלקסציה</a:t>
            </a:r>
            <a:r>
              <a:rPr lang="he-IL" dirty="0" smtClean="0"/>
              <a:t> הרוחבית  יש שם נוסף </a:t>
            </a:r>
            <a:r>
              <a:rPr lang="en-US" dirty="0" smtClean="0"/>
              <a:t>Spin </a:t>
            </a:r>
            <a:r>
              <a:rPr lang="en-US" dirty="0" err="1" smtClean="0"/>
              <a:t>Spin</a:t>
            </a:r>
            <a:r>
              <a:rPr lang="en-US" dirty="0" smtClean="0"/>
              <a:t> Relaxation</a:t>
            </a:r>
            <a:r>
              <a:rPr lang="he-IL" dirty="0" smtClean="0"/>
              <a:t> . </a:t>
            </a:r>
            <a:r>
              <a:rPr lang="en-US" dirty="0" smtClean="0"/>
              <a:t>T2</a:t>
            </a:r>
          </a:p>
          <a:p>
            <a:r>
              <a:rPr lang="he-IL" dirty="0" smtClean="0"/>
              <a:t>הוא הזמן שבו המגנטיות הרוחבית פוחתת ל 37% מהערך המקורי </a:t>
            </a:r>
          </a:p>
          <a:p>
            <a:r>
              <a:rPr lang="he-IL" dirty="0" smtClean="0"/>
              <a:t>.</a:t>
            </a:r>
            <a:endParaRPr lang="he-IL" dirty="0"/>
          </a:p>
        </p:txBody>
      </p:sp>
      <p:pic>
        <p:nvPicPr>
          <p:cNvPr id="1026" name="Picture 2">
            <a:hlinkClick r:id="rId2"/>
          </p:cNvPr>
          <p:cNvPicPr>
            <a:picLocks noChangeAspect="1" noChangeArrowheads="1"/>
          </p:cNvPicPr>
          <p:nvPr/>
        </p:nvPicPr>
        <p:blipFill>
          <a:blip r:embed="rId3" cstate="print"/>
          <a:srcRect/>
          <a:stretch>
            <a:fillRect/>
          </a:stretch>
        </p:blipFill>
        <p:spPr bwMode="auto">
          <a:xfrm>
            <a:off x="179512" y="476672"/>
            <a:ext cx="4980933" cy="3116091"/>
          </a:xfrm>
          <a:prstGeom prst="rect">
            <a:avLst/>
          </a:prstGeom>
          <a:noFill/>
          <a:ln w="9525">
            <a:noFill/>
            <a:miter lim="800000"/>
            <a:headEnd/>
            <a:tailEnd/>
          </a:ln>
        </p:spPr>
      </p:pic>
      <p:pic>
        <p:nvPicPr>
          <p:cNvPr id="4" name="Picture 3">
            <a:hlinkClick r:id="rId4"/>
          </p:cNvPr>
          <p:cNvPicPr>
            <a:picLocks noChangeAspect="1" noChangeArrowheads="1"/>
          </p:cNvPicPr>
          <p:nvPr/>
        </p:nvPicPr>
        <p:blipFill>
          <a:blip r:embed="rId5" cstate="print"/>
          <a:srcRect/>
          <a:stretch>
            <a:fillRect/>
          </a:stretch>
        </p:blipFill>
        <p:spPr bwMode="auto">
          <a:xfrm>
            <a:off x="5220072" y="692696"/>
            <a:ext cx="3735229" cy="289063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hlinkClick r:id="rId2"/>
          </p:cNvPr>
          <p:cNvPicPr>
            <a:picLocks noChangeAspect="1" noChangeArrowheads="1"/>
          </p:cNvPicPr>
          <p:nvPr/>
        </p:nvPicPr>
        <p:blipFill>
          <a:blip r:embed="rId3" cstate="print"/>
          <a:srcRect/>
          <a:stretch>
            <a:fillRect/>
          </a:stretch>
        </p:blipFill>
        <p:spPr bwMode="auto">
          <a:xfrm>
            <a:off x="179512" y="0"/>
            <a:ext cx="8553450" cy="5381625"/>
          </a:xfrm>
          <a:prstGeom prst="rect">
            <a:avLst/>
          </a:prstGeom>
          <a:noFill/>
          <a:ln w="9525">
            <a:noFill/>
            <a:miter lim="800000"/>
            <a:headEnd/>
            <a:tailEnd/>
          </a:ln>
        </p:spPr>
      </p:pic>
      <p:sp>
        <p:nvSpPr>
          <p:cNvPr id="3" name="מלבן 2"/>
          <p:cNvSpPr/>
          <p:nvPr/>
        </p:nvSpPr>
        <p:spPr>
          <a:xfrm>
            <a:off x="1331640" y="5445224"/>
            <a:ext cx="6372200" cy="1200329"/>
          </a:xfrm>
          <a:prstGeom prst="rect">
            <a:avLst/>
          </a:prstGeom>
        </p:spPr>
        <p:txBody>
          <a:bodyPr wrap="square">
            <a:spAutoFit/>
          </a:bodyPr>
          <a:lstStyle/>
          <a:p>
            <a:r>
              <a:rPr lang="he-IL" dirty="0" smtClean="0"/>
              <a:t>לרקמות השונות יש קבועי </a:t>
            </a:r>
            <a:r>
              <a:rPr lang="he-IL" dirty="0" err="1" smtClean="0"/>
              <a:t>רלסציה</a:t>
            </a:r>
            <a:r>
              <a:rPr lang="he-IL" dirty="0" smtClean="0"/>
              <a:t> שונים . למולקולות קטנות ומהירות כמו המים יש </a:t>
            </a:r>
            <a:r>
              <a:rPr lang="en-US" dirty="0" smtClean="0"/>
              <a:t>T2</a:t>
            </a:r>
            <a:r>
              <a:rPr lang="he-IL" dirty="0" smtClean="0"/>
              <a:t> ארוך לעומת זאת במולקולות גדולות יש </a:t>
            </a:r>
            <a:r>
              <a:rPr lang="en-US" dirty="0" smtClean="0"/>
              <a:t>T2 </a:t>
            </a:r>
            <a:r>
              <a:rPr lang="he-IL" dirty="0" smtClean="0"/>
              <a:t> קצר וזאת משום שלמולקולות קטנות ומהירות האינטראקציה בין הספינים קטנה משל שאר הרקמות.</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a:hlinkClick r:id="rId2"/>
          </p:cNvPr>
          <p:cNvPicPr>
            <a:picLocks noChangeAspect="1" noChangeArrowheads="1"/>
          </p:cNvPicPr>
          <p:nvPr/>
        </p:nvPicPr>
        <p:blipFill>
          <a:blip r:embed="rId3" cstate="print"/>
          <a:srcRect/>
          <a:stretch>
            <a:fillRect/>
          </a:stretch>
        </p:blipFill>
        <p:spPr bwMode="auto">
          <a:xfrm>
            <a:off x="323528" y="3494723"/>
            <a:ext cx="5364088" cy="3361690"/>
          </a:xfrm>
          <a:prstGeom prst="rect">
            <a:avLst/>
          </a:prstGeom>
          <a:noFill/>
          <a:ln w="9525">
            <a:noFill/>
            <a:miter lim="800000"/>
            <a:headEnd/>
            <a:tailEnd/>
          </a:ln>
        </p:spPr>
      </p:pic>
      <p:sp>
        <p:nvSpPr>
          <p:cNvPr id="5" name="TextBox 4"/>
          <p:cNvSpPr txBox="1"/>
          <p:nvPr/>
        </p:nvSpPr>
        <p:spPr>
          <a:xfrm>
            <a:off x="5796136" y="4365104"/>
            <a:ext cx="2880320" cy="2585323"/>
          </a:xfrm>
          <a:prstGeom prst="rect">
            <a:avLst/>
          </a:prstGeom>
          <a:noFill/>
        </p:spPr>
        <p:txBody>
          <a:bodyPr wrap="square" rtlCol="1">
            <a:spAutoFit/>
          </a:bodyPr>
          <a:lstStyle/>
          <a:p>
            <a:r>
              <a:rPr lang="he-IL" dirty="0" smtClean="0"/>
              <a:t>ב- </a:t>
            </a:r>
            <a:r>
              <a:rPr lang="en-US" dirty="0" smtClean="0"/>
              <a:t>MRI</a:t>
            </a:r>
            <a:r>
              <a:rPr lang="he-IL" dirty="0" smtClean="0"/>
              <a:t>  זמן </a:t>
            </a:r>
            <a:r>
              <a:rPr lang="en-US" dirty="0" smtClean="0"/>
              <a:t>T1</a:t>
            </a:r>
            <a:r>
              <a:rPr lang="he-IL" dirty="0" smtClean="0"/>
              <a:t> ארוך יותר מזמן </a:t>
            </a:r>
            <a:r>
              <a:rPr lang="en-US" dirty="0" smtClean="0"/>
              <a:t>T2</a:t>
            </a:r>
            <a:r>
              <a:rPr lang="he-IL" dirty="0" smtClean="0"/>
              <a:t> , לנוזלים זמני</a:t>
            </a:r>
          </a:p>
          <a:p>
            <a:r>
              <a:rPr lang="en-US" dirty="0" smtClean="0"/>
              <a:t>T1</a:t>
            </a:r>
            <a:r>
              <a:rPr lang="he-IL" dirty="0" smtClean="0"/>
              <a:t> וגם </a:t>
            </a:r>
            <a:r>
              <a:rPr lang="en-US" dirty="0" smtClean="0"/>
              <a:t>T2</a:t>
            </a:r>
            <a:r>
              <a:rPr lang="he-IL" dirty="0" smtClean="0"/>
              <a:t> ארוכים יותר משאר הרקמות וערכי </a:t>
            </a:r>
            <a:r>
              <a:rPr lang="en-US" dirty="0" smtClean="0"/>
              <a:t>T1</a:t>
            </a:r>
            <a:endParaRPr lang="he-IL" dirty="0" smtClean="0"/>
          </a:p>
          <a:p>
            <a:r>
              <a:rPr lang="he-IL" dirty="0" smtClean="0"/>
              <a:t>תלויים בחוזק השדה המגנטי החיצוני . </a:t>
            </a:r>
            <a:r>
              <a:rPr lang="en-US" dirty="0" smtClean="0"/>
              <a:t>T1</a:t>
            </a:r>
            <a:r>
              <a:rPr lang="he-IL" dirty="0" smtClean="0"/>
              <a:t> במכשיר </a:t>
            </a:r>
            <a:r>
              <a:rPr lang="en-US" dirty="0" smtClean="0"/>
              <a:t>3T</a:t>
            </a:r>
            <a:r>
              <a:rPr lang="he-IL" dirty="0" smtClean="0"/>
              <a:t> ארוך יותר מ- </a:t>
            </a:r>
            <a:r>
              <a:rPr lang="en-US" dirty="0" smtClean="0"/>
              <a:t>T1</a:t>
            </a:r>
            <a:r>
              <a:rPr lang="he-IL" dirty="0" smtClean="0"/>
              <a:t> במכשיר </a:t>
            </a:r>
            <a:r>
              <a:rPr lang="en-US" dirty="0" smtClean="0"/>
              <a:t>1.5T</a:t>
            </a:r>
            <a:r>
              <a:rPr lang="he-IL" dirty="0" smtClean="0"/>
              <a:t> . </a:t>
            </a:r>
            <a:r>
              <a:rPr lang="en-US" dirty="0" smtClean="0"/>
              <a:t>T2</a:t>
            </a:r>
            <a:r>
              <a:rPr lang="he-IL" dirty="0" smtClean="0"/>
              <a:t> לא מושפע מחוזק השדה המגנטי החיצוני כמו </a:t>
            </a:r>
            <a:r>
              <a:rPr lang="en-US" dirty="0" smtClean="0"/>
              <a:t>T1</a:t>
            </a:r>
            <a:endParaRPr lang="he-IL" dirty="0"/>
          </a:p>
        </p:txBody>
      </p:sp>
      <p:pic>
        <p:nvPicPr>
          <p:cNvPr id="3076" name="Picture 4">
            <a:hlinkClick r:id="rId4"/>
          </p:cNvPr>
          <p:cNvPicPr>
            <a:picLocks noChangeAspect="1" noChangeArrowheads="1"/>
          </p:cNvPicPr>
          <p:nvPr/>
        </p:nvPicPr>
        <p:blipFill>
          <a:blip r:embed="rId5" cstate="print"/>
          <a:srcRect/>
          <a:stretch>
            <a:fillRect/>
          </a:stretch>
        </p:blipFill>
        <p:spPr bwMode="auto">
          <a:xfrm>
            <a:off x="0" y="620688"/>
            <a:ext cx="3638550" cy="2924175"/>
          </a:xfrm>
          <a:prstGeom prst="rect">
            <a:avLst/>
          </a:prstGeom>
          <a:noFill/>
          <a:ln w="9525">
            <a:noFill/>
            <a:miter lim="800000"/>
            <a:headEnd/>
            <a:tailEnd/>
          </a:ln>
        </p:spPr>
      </p:pic>
      <p:pic>
        <p:nvPicPr>
          <p:cNvPr id="7" name="Picture 2">
            <a:hlinkClick r:id="rId2"/>
          </p:cNvPr>
          <p:cNvPicPr>
            <a:picLocks noChangeAspect="1" noChangeArrowheads="1"/>
          </p:cNvPicPr>
          <p:nvPr/>
        </p:nvPicPr>
        <p:blipFill>
          <a:blip r:embed="rId6" cstate="print"/>
          <a:srcRect/>
          <a:stretch>
            <a:fillRect/>
          </a:stretch>
        </p:blipFill>
        <p:spPr bwMode="auto">
          <a:xfrm>
            <a:off x="3995936" y="260648"/>
            <a:ext cx="4467225" cy="3314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5379085"/>
            <a:ext cx="7632848" cy="1754326"/>
          </a:xfrm>
          <a:prstGeom prst="rect">
            <a:avLst/>
          </a:prstGeom>
          <a:noFill/>
        </p:spPr>
        <p:txBody>
          <a:bodyPr wrap="square" rtlCol="1">
            <a:spAutoFit/>
          </a:bodyPr>
          <a:lstStyle/>
          <a:p>
            <a:r>
              <a:rPr lang="he-IL" dirty="0" smtClean="0"/>
              <a:t>בפועל היציאה מהפאזה של הספינים היא מהירה יותר ולכן הסיגנל דועך מהר יותר וזה משום שהשדה המגנטי הוא אף פעם לא אחיד לגמרי . </a:t>
            </a:r>
            <a:r>
              <a:rPr lang="en-US" dirty="0" smtClean="0"/>
              <a:t>T2 </a:t>
            </a:r>
            <a:r>
              <a:rPr lang="he-IL" dirty="0" smtClean="0"/>
              <a:t>מייצג את הירידה הנובעת מאינטראקציות ספין </a:t>
            </a:r>
            <a:r>
              <a:rPr lang="he-IL" dirty="0" err="1" smtClean="0"/>
              <a:t>ספין</a:t>
            </a:r>
            <a:r>
              <a:rPr lang="he-IL" dirty="0" smtClean="0"/>
              <a:t> בלבד בעוד </a:t>
            </a:r>
            <a:r>
              <a:rPr lang="en-US" dirty="0" smtClean="0"/>
              <a:t>T2*</a:t>
            </a:r>
            <a:r>
              <a:rPr lang="he-IL" dirty="0" smtClean="0"/>
              <a:t> מייצג את הירידה הנובעת משני הגורמים יחד  ( </a:t>
            </a:r>
            <a:r>
              <a:rPr lang="en-US" dirty="0" smtClean="0"/>
              <a:t>T2</a:t>
            </a:r>
            <a:r>
              <a:rPr lang="he-IL" dirty="0" smtClean="0"/>
              <a:t> + אי ההומוגניות של השדה החיצוני ). על מנת לקבל </a:t>
            </a:r>
            <a:r>
              <a:rPr lang="en-US" dirty="0" smtClean="0"/>
              <a:t>T2</a:t>
            </a:r>
            <a:r>
              <a:rPr lang="he-IL" dirty="0" smtClean="0"/>
              <a:t> אמיתי חייבים לנטרל את השפעת אי ההומוגניות של השדה וזה נעשה ע"י שימוש ברצף ספין אקו</a:t>
            </a:r>
          </a:p>
          <a:p>
            <a:endParaRPr lang="en-US" dirty="0" smtClean="0"/>
          </a:p>
        </p:txBody>
      </p:sp>
      <p:pic>
        <p:nvPicPr>
          <p:cNvPr id="3" name="Picture 2">
            <a:hlinkClick r:id="rId2"/>
          </p:cNvPr>
          <p:cNvPicPr>
            <a:picLocks noChangeAspect="1" noChangeArrowheads="1"/>
          </p:cNvPicPr>
          <p:nvPr/>
        </p:nvPicPr>
        <p:blipFill>
          <a:blip r:embed="rId3" cstate="print"/>
          <a:srcRect/>
          <a:stretch>
            <a:fillRect/>
          </a:stretch>
        </p:blipFill>
        <p:spPr bwMode="auto">
          <a:xfrm>
            <a:off x="179512" y="332656"/>
            <a:ext cx="6120680" cy="4119556"/>
          </a:xfrm>
          <a:prstGeom prst="rect">
            <a:avLst/>
          </a:prstGeom>
          <a:noFill/>
          <a:ln w="9525">
            <a:noFill/>
            <a:miter lim="800000"/>
            <a:headEnd/>
            <a:tailEnd/>
          </a:ln>
        </p:spPr>
      </p:pic>
      <p:pic>
        <p:nvPicPr>
          <p:cNvPr id="4098" name="Picture 2">
            <a:hlinkClick r:id="rId4"/>
          </p:cNvPr>
          <p:cNvPicPr>
            <a:picLocks noChangeAspect="1" noChangeArrowheads="1"/>
          </p:cNvPicPr>
          <p:nvPr/>
        </p:nvPicPr>
        <p:blipFill>
          <a:blip r:embed="rId5" cstate="print"/>
          <a:srcRect/>
          <a:stretch>
            <a:fillRect/>
          </a:stretch>
        </p:blipFill>
        <p:spPr bwMode="auto">
          <a:xfrm>
            <a:off x="5940152" y="620688"/>
            <a:ext cx="3018656" cy="2658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hlinkClick r:id="rId2"/>
          </p:cNvPr>
          <p:cNvPicPr>
            <a:picLocks noChangeAspect="1" noChangeArrowheads="1"/>
          </p:cNvPicPr>
          <p:nvPr/>
        </p:nvPicPr>
        <p:blipFill>
          <a:blip r:embed="rId3" cstate="print"/>
          <a:srcRect/>
          <a:stretch>
            <a:fillRect/>
          </a:stretch>
        </p:blipFill>
        <p:spPr bwMode="auto">
          <a:xfrm>
            <a:off x="2195736" y="332656"/>
            <a:ext cx="4536504" cy="1757177"/>
          </a:xfrm>
          <a:prstGeom prst="rect">
            <a:avLst/>
          </a:prstGeom>
          <a:noFill/>
          <a:ln w="9525">
            <a:noFill/>
            <a:miter lim="800000"/>
            <a:headEnd/>
            <a:tailEnd/>
          </a:ln>
        </p:spPr>
      </p:pic>
      <p:sp>
        <p:nvSpPr>
          <p:cNvPr id="3" name="TextBox 2"/>
          <p:cNvSpPr txBox="1"/>
          <p:nvPr/>
        </p:nvSpPr>
        <p:spPr>
          <a:xfrm>
            <a:off x="2411760" y="2060848"/>
            <a:ext cx="4032448" cy="461665"/>
          </a:xfrm>
          <a:prstGeom prst="rect">
            <a:avLst/>
          </a:prstGeom>
          <a:noFill/>
        </p:spPr>
        <p:txBody>
          <a:bodyPr wrap="square" rtlCol="1">
            <a:spAutoFit/>
          </a:bodyPr>
          <a:lstStyle/>
          <a:p>
            <a:r>
              <a:rPr lang="he-IL" sz="1200" dirty="0" smtClean="0"/>
              <a:t>מתחילים עם פולס </a:t>
            </a:r>
            <a:r>
              <a:rPr lang="he-IL" sz="1200" dirty="0" err="1" smtClean="0"/>
              <a:t>90</a:t>
            </a:r>
            <a:r>
              <a:rPr lang="he-IL" sz="1200" dirty="0" smtClean="0"/>
              <a:t>° , לחכות פרק זמן </a:t>
            </a:r>
            <a:r>
              <a:rPr lang="he-IL" sz="1200" dirty="0" err="1" smtClean="0"/>
              <a:t>ןלאחר</a:t>
            </a:r>
            <a:r>
              <a:rPr lang="he-IL" sz="1200" dirty="0" smtClean="0"/>
              <a:t> מכן פולס </a:t>
            </a:r>
            <a:r>
              <a:rPr lang="he-IL" sz="1200" dirty="0" err="1" smtClean="0"/>
              <a:t>180</a:t>
            </a:r>
            <a:r>
              <a:rPr lang="he-IL" sz="1200" dirty="0" smtClean="0"/>
              <a:t>° , לחכות עוד פרק זמן שווה ואז מקבלים פיק ספין אקו</a:t>
            </a:r>
            <a:endParaRPr lang="he-IL" sz="1200" dirty="0"/>
          </a:p>
        </p:txBody>
      </p:sp>
      <p:pic>
        <p:nvPicPr>
          <p:cNvPr id="1027" name="Picture 3">
            <a:hlinkClick r:id="rId2"/>
          </p:cNvPr>
          <p:cNvPicPr>
            <a:picLocks noChangeAspect="1" noChangeArrowheads="1"/>
          </p:cNvPicPr>
          <p:nvPr/>
        </p:nvPicPr>
        <p:blipFill>
          <a:blip r:embed="rId4" cstate="print"/>
          <a:srcRect/>
          <a:stretch>
            <a:fillRect/>
          </a:stretch>
        </p:blipFill>
        <p:spPr bwMode="auto">
          <a:xfrm>
            <a:off x="1763688" y="2636912"/>
            <a:ext cx="5314950" cy="1847850"/>
          </a:xfrm>
          <a:prstGeom prst="rect">
            <a:avLst/>
          </a:prstGeom>
          <a:noFill/>
          <a:ln w="9525">
            <a:noFill/>
            <a:miter lim="800000"/>
            <a:headEnd/>
            <a:tailEnd/>
          </a:ln>
        </p:spPr>
      </p:pic>
      <p:sp>
        <p:nvSpPr>
          <p:cNvPr id="5" name="TextBox 4"/>
          <p:cNvSpPr txBox="1"/>
          <p:nvPr/>
        </p:nvSpPr>
        <p:spPr>
          <a:xfrm>
            <a:off x="1475656" y="4437112"/>
            <a:ext cx="2304256" cy="461665"/>
          </a:xfrm>
          <a:prstGeom prst="rect">
            <a:avLst/>
          </a:prstGeom>
          <a:noFill/>
        </p:spPr>
        <p:txBody>
          <a:bodyPr wrap="square" rtlCol="1">
            <a:spAutoFit/>
          </a:bodyPr>
          <a:lstStyle/>
          <a:p>
            <a:r>
              <a:rPr lang="he-IL" sz="1200" dirty="0" smtClean="0"/>
              <a:t>מיד אחרי פולס </a:t>
            </a:r>
            <a:r>
              <a:rPr lang="he-IL" sz="1200" dirty="0" err="1" smtClean="0"/>
              <a:t>90</a:t>
            </a:r>
            <a:r>
              <a:rPr lang="he-IL" sz="1200" dirty="0" smtClean="0"/>
              <a:t>° הספינים נמצאים בפאזה משותפת</a:t>
            </a:r>
            <a:endParaRPr lang="he-IL" sz="1200" dirty="0"/>
          </a:p>
        </p:txBody>
      </p:sp>
      <p:sp>
        <p:nvSpPr>
          <p:cNvPr id="7" name="TextBox 6"/>
          <p:cNvSpPr txBox="1"/>
          <p:nvPr/>
        </p:nvSpPr>
        <p:spPr>
          <a:xfrm>
            <a:off x="4139952" y="4437112"/>
            <a:ext cx="3024336" cy="461665"/>
          </a:xfrm>
          <a:prstGeom prst="rect">
            <a:avLst/>
          </a:prstGeom>
          <a:noFill/>
        </p:spPr>
        <p:txBody>
          <a:bodyPr wrap="square" rtlCol="1">
            <a:spAutoFit/>
          </a:bodyPr>
          <a:lstStyle/>
          <a:p>
            <a:r>
              <a:rPr lang="he-IL" sz="1200" dirty="0" smtClean="0"/>
              <a:t>עם הזמן הספינים מתחילים לצאת מפאזה כי חלקם מהירים וחלקם איטיים מהממוצע</a:t>
            </a:r>
            <a:endParaRPr lang="he-IL" sz="1200" dirty="0"/>
          </a:p>
        </p:txBody>
      </p:sp>
      <p:pic>
        <p:nvPicPr>
          <p:cNvPr id="1028" name="Picture 4">
            <a:hlinkClick r:id="rId2"/>
          </p:cNvPr>
          <p:cNvPicPr>
            <a:picLocks noChangeAspect="1" noChangeArrowheads="1"/>
          </p:cNvPicPr>
          <p:nvPr/>
        </p:nvPicPr>
        <p:blipFill>
          <a:blip r:embed="rId5" cstate="print"/>
          <a:srcRect/>
          <a:stretch>
            <a:fillRect/>
          </a:stretch>
        </p:blipFill>
        <p:spPr bwMode="auto">
          <a:xfrm>
            <a:off x="1979712" y="5013176"/>
            <a:ext cx="5425973" cy="1538858"/>
          </a:xfrm>
          <a:prstGeom prst="rect">
            <a:avLst/>
          </a:prstGeom>
          <a:noFill/>
          <a:ln w="9525">
            <a:noFill/>
            <a:miter lim="800000"/>
            <a:headEnd/>
            <a:tailEnd/>
          </a:ln>
        </p:spPr>
      </p:pic>
      <p:sp>
        <p:nvSpPr>
          <p:cNvPr id="9" name="TextBox 8"/>
          <p:cNvSpPr txBox="1"/>
          <p:nvPr/>
        </p:nvSpPr>
        <p:spPr>
          <a:xfrm>
            <a:off x="251520" y="6579414"/>
            <a:ext cx="8352928" cy="276999"/>
          </a:xfrm>
          <a:prstGeom prst="rect">
            <a:avLst/>
          </a:prstGeom>
          <a:noFill/>
        </p:spPr>
        <p:txBody>
          <a:bodyPr wrap="square" rtlCol="1">
            <a:spAutoFit/>
          </a:bodyPr>
          <a:lstStyle/>
          <a:p>
            <a:r>
              <a:rPr lang="he-IL" sz="1200" dirty="0" smtClean="0"/>
              <a:t>פולס </a:t>
            </a:r>
            <a:r>
              <a:rPr lang="he-IL" sz="1200" dirty="0" err="1" smtClean="0"/>
              <a:t>180</a:t>
            </a:r>
            <a:r>
              <a:rPr lang="he-IL" sz="1200" dirty="0" smtClean="0"/>
              <a:t>° הופך את מיקום הספינים ועכשיו המהירים איפה שהיו האיטיים וההפך ומנקודה זו הספינים ימשיכו לבצע פרצסיה  אופיינית שלהם</a:t>
            </a:r>
            <a:endParaRPr lang="he-IL" sz="1200" dirty="0"/>
          </a:p>
        </p:txBody>
      </p:sp>
      <p:sp>
        <p:nvSpPr>
          <p:cNvPr id="10" name="TextBox 9"/>
          <p:cNvSpPr txBox="1"/>
          <p:nvPr/>
        </p:nvSpPr>
        <p:spPr>
          <a:xfrm>
            <a:off x="6804248" y="116632"/>
            <a:ext cx="1656184" cy="369332"/>
          </a:xfrm>
          <a:prstGeom prst="rect">
            <a:avLst/>
          </a:prstGeom>
          <a:noFill/>
        </p:spPr>
        <p:txBody>
          <a:bodyPr wrap="square" rtlCol="1">
            <a:spAutoFit/>
          </a:bodyPr>
          <a:lstStyle/>
          <a:p>
            <a:r>
              <a:rPr lang="en-US" b="1" dirty="0" smtClean="0"/>
              <a:t>Spin Echo</a:t>
            </a:r>
            <a:endParaRPr lang="he-IL" b="1" dirty="0"/>
          </a:p>
        </p:txBody>
      </p:sp>
      <p:sp>
        <p:nvSpPr>
          <p:cNvPr id="11" name="TextBox 10"/>
          <p:cNvSpPr txBox="1"/>
          <p:nvPr/>
        </p:nvSpPr>
        <p:spPr>
          <a:xfrm>
            <a:off x="1547664" y="2492896"/>
            <a:ext cx="504056" cy="369332"/>
          </a:xfrm>
          <a:prstGeom prst="rect">
            <a:avLst/>
          </a:prstGeom>
          <a:noFill/>
        </p:spPr>
        <p:txBody>
          <a:bodyPr wrap="square" rtlCol="1">
            <a:spAutoFit/>
          </a:bodyPr>
          <a:lstStyle/>
          <a:p>
            <a:r>
              <a:rPr lang="he-IL" dirty="0" smtClean="0"/>
              <a:t>(א)</a:t>
            </a:r>
            <a:endParaRPr lang="he-IL" dirty="0"/>
          </a:p>
        </p:txBody>
      </p:sp>
      <p:sp>
        <p:nvSpPr>
          <p:cNvPr id="13" name="TextBox 12"/>
          <p:cNvSpPr txBox="1"/>
          <p:nvPr/>
        </p:nvSpPr>
        <p:spPr>
          <a:xfrm>
            <a:off x="7452320" y="2924944"/>
            <a:ext cx="504056" cy="369332"/>
          </a:xfrm>
          <a:prstGeom prst="rect">
            <a:avLst/>
          </a:prstGeom>
          <a:noFill/>
        </p:spPr>
        <p:txBody>
          <a:bodyPr wrap="square" rtlCol="1">
            <a:spAutoFit/>
          </a:bodyPr>
          <a:lstStyle/>
          <a:p>
            <a:r>
              <a:rPr lang="he-IL" dirty="0" smtClean="0"/>
              <a:t>(ב)</a:t>
            </a:r>
            <a:endParaRPr lang="he-IL" dirty="0"/>
          </a:p>
        </p:txBody>
      </p:sp>
      <p:sp>
        <p:nvSpPr>
          <p:cNvPr id="14" name="TextBox 13"/>
          <p:cNvSpPr txBox="1"/>
          <p:nvPr/>
        </p:nvSpPr>
        <p:spPr>
          <a:xfrm>
            <a:off x="1259632" y="5013176"/>
            <a:ext cx="504056" cy="369332"/>
          </a:xfrm>
          <a:prstGeom prst="rect">
            <a:avLst/>
          </a:prstGeom>
          <a:noFill/>
        </p:spPr>
        <p:txBody>
          <a:bodyPr wrap="square" rtlCol="1">
            <a:spAutoFit/>
          </a:bodyPr>
          <a:lstStyle/>
          <a:p>
            <a:r>
              <a:rPr lang="he-IL" dirty="0" smtClean="0"/>
              <a:t>(ג)</a:t>
            </a:r>
            <a:endParaRPr lang="he-IL" dirty="0"/>
          </a:p>
        </p:txBody>
      </p:sp>
      <p:sp>
        <p:nvSpPr>
          <p:cNvPr id="15" name="TextBox 14"/>
          <p:cNvSpPr txBox="1"/>
          <p:nvPr/>
        </p:nvSpPr>
        <p:spPr>
          <a:xfrm>
            <a:off x="7524328" y="4941168"/>
            <a:ext cx="504056" cy="369332"/>
          </a:xfrm>
          <a:prstGeom prst="rect">
            <a:avLst/>
          </a:prstGeom>
          <a:noFill/>
        </p:spPr>
        <p:txBody>
          <a:bodyPr wrap="square" rtlCol="1">
            <a:spAutoFit/>
          </a:bodyPr>
          <a:lstStyle/>
          <a:p>
            <a:r>
              <a:rPr lang="he-IL" dirty="0" smtClean="0"/>
              <a:t>(ד)</a:t>
            </a:r>
            <a:endParaRPr lang="he-IL"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p:cNvSpPr/>
          <p:nvPr/>
        </p:nvSpPr>
        <p:spPr>
          <a:xfrm>
            <a:off x="4932040" y="3356992"/>
            <a:ext cx="4210373" cy="923330"/>
          </a:xfrm>
          <a:prstGeom prst="rect">
            <a:avLst/>
          </a:prstGeom>
        </p:spPr>
        <p:txBody>
          <a:bodyPr wrap="square">
            <a:spAutoFit/>
          </a:bodyPr>
          <a:lstStyle/>
          <a:p>
            <a:r>
              <a:rPr lang="he-IL" dirty="0" smtClean="0"/>
              <a:t>הדמיית </a:t>
            </a:r>
            <a:r>
              <a:rPr lang="en-US" dirty="0" smtClean="0"/>
              <a:t>MRI </a:t>
            </a:r>
            <a:r>
              <a:rPr lang="he-IL" dirty="0" smtClean="0"/>
              <a:t>מבוססת על תהודה מגנטית של גרעיני המימן הנמצאים ברקמות האדם בריכוזים גבוהים מאוד , במיוחד במים ובשומן</a:t>
            </a:r>
            <a:endParaRPr lang="he-IL" dirty="0"/>
          </a:p>
        </p:txBody>
      </p:sp>
      <p:pic>
        <p:nvPicPr>
          <p:cNvPr id="3" name="Picture 3">
            <a:hlinkClick r:id="rId2"/>
          </p:cNvPr>
          <p:cNvPicPr>
            <a:picLocks noChangeAspect="1" noChangeArrowheads="1"/>
          </p:cNvPicPr>
          <p:nvPr/>
        </p:nvPicPr>
        <p:blipFill>
          <a:blip r:embed="rId3" cstate="print"/>
          <a:srcRect/>
          <a:stretch>
            <a:fillRect/>
          </a:stretch>
        </p:blipFill>
        <p:spPr bwMode="auto">
          <a:xfrm>
            <a:off x="4932040" y="404664"/>
            <a:ext cx="3994349" cy="2889699"/>
          </a:xfrm>
          <a:prstGeom prst="rect">
            <a:avLst/>
          </a:prstGeom>
          <a:noFill/>
          <a:ln w="9525">
            <a:noFill/>
            <a:miter lim="800000"/>
            <a:headEnd/>
            <a:tailEnd/>
          </a:ln>
        </p:spPr>
      </p:pic>
      <p:pic>
        <p:nvPicPr>
          <p:cNvPr id="5" name="Picture 3">
            <a:hlinkClick r:id="rId4"/>
          </p:cNvPr>
          <p:cNvPicPr>
            <a:picLocks noChangeAspect="1" noChangeArrowheads="1"/>
          </p:cNvPicPr>
          <p:nvPr/>
        </p:nvPicPr>
        <p:blipFill>
          <a:blip r:embed="rId5" cstate="print"/>
          <a:srcRect/>
          <a:stretch>
            <a:fillRect/>
          </a:stretch>
        </p:blipFill>
        <p:spPr bwMode="auto">
          <a:xfrm>
            <a:off x="179512" y="464478"/>
            <a:ext cx="4378449" cy="2559940"/>
          </a:xfrm>
          <a:prstGeom prst="rect">
            <a:avLst/>
          </a:prstGeom>
          <a:noFill/>
          <a:ln w="9525">
            <a:noFill/>
            <a:miter lim="800000"/>
            <a:headEnd/>
            <a:tailEnd/>
          </a:ln>
        </p:spPr>
      </p:pic>
      <p:pic>
        <p:nvPicPr>
          <p:cNvPr id="6" name="Picture 4">
            <a:hlinkClick r:id="rId4"/>
          </p:cNvPr>
          <p:cNvPicPr>
            <a:picLocks noChangeAspect="1" noChangeArrowheads="1"/>
          </p:cNvPicPr>
          <p:nvPr/>
        </p:nvPicPr>
        <p:blipFill>
          <a:blip r:embed="rId6" cstate="print"/>
          <a:srcRect/>
          <a:stretch>
            <a:fillRect/>
          </a:stretch>
        </p:blipFill>
        <p:spPr bwMode="auto">
          <a:xfrm>
            <a:off x="0" y="3717032"/>
            <a:ext cx="4483071" cy="2448446"/>
          </a:xfrm>
          <a:prstGeom prst="rect">
            <a:avLst/>
          </a:prstGeom>
          <a:noFill/>
          <a:ln w="9525">
            <a:noFill/>
            <a:miter lim="800000"/>
            <a:headEnd/>
            <a:tailEnd/>
          </a:ln>
        </p:spPr>
      </p:pic>
      <p:sp>
        <p:nvSpPr>
          <p:cNvPr id="7" name="TextBox 6"/>
          <p:cNvSpPr txBox="1"/>
          <p:nvPr/>
        </p:nvSpPr>
        <p:spPr>
          <a:xfrm>
            <a:off x="1691680" y="6165304"/>
            <a:ext cx="864096" cy="369332"/>
          </a:xfrm>
          <a:prstGeom prst="rect">
            <a:avLst/>
          </a:prstGeom>
          <a:noFill/>
        </p:spPr>
        <p:txBody>
          <a:bodyPr wrap="square" rtlCol="1">
            <a:spAutoFit/>
          </a:bodyPr>
          <a:lstStyle/>
          <a:p>
            <a:r>
              <a:rPr lang="he-IL" dirty="0" smtClean="0"/>
              <a:t>שומן</a:t>
            </a:r>
            <a:endParaRPr lang="he-IL" dirty="0"/>
          </a:p>
        </p:txBody>
      </p:sp>
      <p:sp>
        <p:nvSpPr>
          <p:cNvPr id="8" name="TextBox 7"/>
          <p:cNvSpPr txBox="1"/>
          <p:nvPr/>
        </p:nvSpPr>
        <p:spPr>
          <a:xfrm>
            <a:off x="2051720" y="2996952"/>
            <a:ext cx="792088" cy="369332"/>
          </a:xfrm>
          <a:prstGeom prst="rect">
            <a:avLst/>
          </a:prstGeom>
          <a:noFill/>
        </p:spPr>
        <p:txBody>
          <a:bodyPr wrap="square" rtlCol="1">
            <a:spAutoFit/>
          </a:bodyPr>
          <a:lstStyle/>
          <a:p>
            <a:r>
              <a:rPr lang="he-IL" dirty="0" smtClean="0"/>
              <a:t>מים</a:t>
            </a:r>
            <a:endParaRPr lang="he-IL"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hlinkClick r:id="rId2"/>
          </p:cNvPr>
          <p:cNvPicPr>
            <a:picLocks noChangeAspect="1" noChangeArrowheads="1"/>
          </p:cNvPicPr>
          <p:nvPr/>
        </p:nvPicPr>
        <p:blipFill>
          <a:blip r:embed="rId3" cstate="print"/>
          <a:srcRect/>
          <a:stretch>
            <a:fillRect/>
          </a:stretch>
        </p:blipFill>
        <p:spPr bwMode="auto">
          <a:xfrm>
            <a:off x="1259632" y="332656"/>
            <a:ext cx="6660036" cy="1449884"/>
          </a:xfrm>
          <a:prstGeom prst="rect">
            <a:avLst/>
          </a:prstGeom>
          <a:noFill/>
          <a:ln w="9525">
            <a:noFill/>
            <a:miter lim="800000"/>
            <a:headEnd/>
            <a:tailEnd/>
          </a:ln>
        </p:spPr>
      </p:pic>
      <p:sp>
        <p:nvSpPr>
          <p:cNvPr id="3" name="TextBox 2"/>
          <p:cNvSpPr txBox="1"/>
          <p:nvPr/>
        </p:nvSpPr>
        <p:spPr>
          <a:xfrm>
            <a:off x="899592" y="1844824"/>
            <a:ext cx="6768752" cy="646331"/>
          </a:xfrm>
          <a:prstGeom prst="rect">
            <a:avLst/>
          </a:prstGeom>
          <a:noFill/>
        </p:spPr>
        <p:txBody>
          <a:bodyPr wrap="square" rtlCol="1">
            <a:spAutoFit/>
          </a:bodyPr>
          <a:lstStyle/>
          <a:p>
            <a:r>
              <a:rPr lang="he-IL" dirty="0" smtClean="0"/>
              <a:t>אחרי זמן מפולס </a:t>
            </a:r>
            <a:r>
              <a:rPr lang="he-IL" dirty="0" err="1" smtClean="0"/>
              <a:t>180°ששווה</a:t>
            </a:r>
            <a:r>
              <a:rPr lang="he-IL" dirty="0" smtClean="0"/>
              <a:t> לזמן בין פולס </a:t>
            </a:r>
            <a:r>
              <a:rPr lang="he-IL" dirty="0" err="1" smtClean="0"/>
              <a:t>90</a:t>
            </a:r>
            <a:r>
              <a:rPr lang="he-IL" dirty="0" smtClean="0"/>
              <a:t>°  ל </a:t>
            </a:r>
            <a:r>
              <a:rPr lang="he-IL" dirty="0" err="1" smtClean="0"/>
              <a:t>180</a:t>
            </a:r>
            <a:r>
              <a:rPr lang="he-IL" dirty="0" smtClean="0"/>
              <a:t>° הספינים המהירים מדביקים את האיטיים ונכנסים מחדש לפאזה משותפת </a:t>
            </a:r>
            <a:r>
              <a:rPr lang="en-US" dirty="0" err="1" smtClean="0"/>
              <a:t>Rephasing</a:t>
            </a:r>
            <a:endParaRPr lang="he-IL" dirty="0"/>
          </a:p>
        </p:txBody>
      </p:sp>
      <p:pic>
        <p:nvPicPr>
          <p:cNvPr id="4" name="Picture 3">
            <a:hlinkClick r:id="rId4"/>
          </p:cNvPr>
          <p:cNvPicPr>
            <a:picLocks noChangeAspect="1" noChangeArrowheads="1"/>
          </p:cNvPicPr>
          <p:nvPr/>
        </p:nvPicPr>
        <p:blipFill>
          <a:blip r:embed="rId5" cstate="print"/>
          <a:srcRect/>
          <a:stretch>
            <a:fillRect/>
          </a:stretch>
        </p:blipFill>
        <p:spPr bwMode="auto">
          <a:xfrm>
            <a:off x="2267744" y="2861836"/>
            <a:ext cx="4479205" cy="347264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4549676"/>
            <a:ext cx="7560840" cy="2308324"/>
          </a:xfrm>
          <a:prstGeom prst="rect">
            <a:avLst/>
          </a:prstGeom>
          <a:noFill/>
        </p:spPr>
        <p:txBody>
          <a:bodyPr wrap="square" rtlCol="1">
            <a:spAutoFit/>
          </a:bodyPr>
          <a:lstStyle/>
          <a:p>
            <a:r>
              <a:rPr lang="he-IL" dirty="0" smtClean="0"/>
              <a:t>עוד המחשה </a:t>
            </a:r>
            <a:r>
              <a:rPr lang="he-IL" dirty="0" err="1" smtClean="0"/>
              <a:t>פופולרית</a:t>
            </a:r>
            <a:r>
              <a:rPr lang="he-IL" dirty="0" smtClean="0"/>
              <a:t> להבנת ספין אקו היא קבוצת רצים או </a:t>
            </a:r>
            <a:r>
              <a:rPr lang="he-IL" dirty="0" err="1" smtClean="0"/>
              <a:t>מירוץ</a:t>
            </a:r>
            <a:r>
              <a:rPr lang="he-IL" dirty="0" smtClean="0"/>
              <a:t> הצב והארנב.</a:t>
            </a:r>
            <a:endParaRPr lang="en-US" dirty="0" smtClean="0"/>
          </a:p>
          <a:p>
            <a:r>
              <a:rPr lang="he-IL" dirty="0" smtClean="0"/>
              <a:t>רצף ספין אקו מורכב מפולס </a:t>
            </a:r>
            <a:r>
              <a:rPr lang="he-IL" dirty="0" err="1" smtClean="0"/>
              <a:t>90</a:t>
            </a:r>
            <a:r>
              <a:rPr lang="he-IL" dirty="0" smtClean="0"/>
              <a:t>° ואחרי זמן </a:t>
            </a:r>
            <a:r>
              <a:rPr lang="en-US" dirty="0" smtClean="0"/>
              <a:t>TE/2</a:t>
            </a:r>
            <a:r>
              <a:rPr lang="he-IL" dirty="0" smtClean="0"/>
              <a:t> שבו הספינים יוצאים מפאזה </a:t>
            </a:r>
            <a:r>
              <a:rPr lang="en-US" dirty="0" err="1" smtClean="0"/>
              <a:t>dephasing</a:t>
            </a:r>
            <a:r>
              <a:rPr lang="he-IL" dirty="0" smtClean="0"/>
              <a:t> פולס </a:t>
            </a:r>
            <a:r>
              <a:rPr lang="he-IL" dirty="0" err="1" smtClean="0"/>
              <a:t>180</a:t>
            </a:r>
            <a:r>
              <a:rPr lang="he-IL" dirty="0" smtClean="0"/>
              <a:t>° ואחרי זמן נוסף</a:t>
            </a:r>
            <a:r>
              <a:rPr lang="en-US" dirty="0" smtClean="0"/>
              <a:t> TE/2 </a:t>
            </a:r>
            <a:r>
              <a:rPr lang="he-IL" dirty="0" smtClean="0"/>
              <a:t>הספינים נכנסים לפאזה מחדש </a:t>
            </a:r>
            <a:r>
              <a:rPr lang="en-US" dirty="0" err="1" smtClean="0"/>
              <a:t>rephasing</a:t>
            </a:r>
            <a:r>
              <a:rPr lang="he-IL" dirty="0" smtClean="0"/>
              <a:t>   וקריאת סיגנל בזמן </a:t>
            </a:r>
            <a:r>
              <a:rPr lang="en-US" dirty="0" smtClean="0"/>
              <a:t>TE</a:t>
            </a:r>
            <a:endParaRPr lang="he-IL" dirty="0" smtClean="0"/>
          </a:p>
          <a:p>
            <a:r>
              <a:rPr lang="he-IL" dirty="0" smtClean="0"/>
              <a:t>הסדר הזה חוזר על עצמו כל </a:t>
            </a:r>
            <a:r>
              <a:rPr lang="en-US" dirty="0" smtClean="0"/>
              <a:t>TR</a:t>
            </a:r>
            <a:r>
              <a:rPr lang="he-IL" dirty="0" smtClean="0"/>
              <a:t> .</a:t>
            </a:r>
          </a:p>
          <a:p>
            <a:r>
              <a:rPr lang="en-US" dirty="0" smtClean="0"/>
              <a:t>Echo Time ( TE )</a:t>
            </a:r>
            <a:r>
              <a:rPr lang="he-IL" dirty="0" smtClean="0"/>
              <a:t> הוא הזמן בין פולס </a:t>
            </a:r>
            <a:r>
              <a:rPr lang="he-IL" dirty="0" err="1" smtClean="0"/>
              <a:t>90</a:t>
            </a:r>
            <a:r>
              <a:rPr lang="he-IL" dirty="0" smtClean="0"/>
              <a:t>° וההד של הסיגנל (דגימת הסיגנל )</a:t>
            </a:r>
          </a:p>
          <a:p>
            <a:r>
              <a:rPr lang="en-US" dirty="0" smtClean="0"/>
              <a:t>Repetition Time ( TR )</a:t>
            </a:r>
            <a:r>
              <a:rPr lang="ar-SA" dirty="0" smtClean="0"/>
              <a:t> </a:t>
            </a:r>
            <a:r>
              <a:rPr lang="he-IL" dirty="0" smtClean="0"/>
              <a:t>הזמן בין פולס </a:t>
            </a:r>
            <a:r>
              <a:rPr lang="he-IL" dirty="0" err="1" smtClean="0"/>
              <a:t>90</a:t>
            </a:r>
            <a:r>
              <a:rPr lang="he-IL" dirty="0" smtClean="0"/>
              <a:t>° לפולס </a:t>
            </a:r>
            <a:r>
              <a:rPr lang="he-IL" dirty="0" err="1" smtClean="0"/>
              <a:t>90</a:t>
            </a:r>
            <a:r>
              <a:rPr lang="he-IL" dirty="0" smtClean="0"/>
              <a:t>° </a:t>
            </a:r>
          </a:p>
          <a:p>
            <a:r>
              <a:rPr lang="he-IL" dirty="0" smtClean="0"/>
              <a:t>עם כל חזרה </a:t>
            </a:r>
            <a:r>
              <a:rPr lang="en-US" dirty="0" smtClean="0"/>
              <a:t>( TR )</a:t>
            </a:r>
            <a:r>
              <a:rPr lang="he-IL" dirty="0" smtClean="0"/>
              <a:t> מתמלאת שורה ב- </a:t>
            </a:r>
            <a:r>
              <a:rPr lang="en-US" dirty="0" smtClean="0"/>
              <a:t>K-Space</a:t>
            </a:r>
            <a:endParaRPr lang="he-IL" dirty="0"/>
          </a:p>
        </p:txBody>
      </p:sp>
      <p:pic>
        <p:nvPicPr>
          <p:cNvPr id="3074" name="Picture 2">
            <a:hlinkClick r:id="rId2"/>
          </p:cNvPr>
          <p:cNvPicPr>
            <a:picLocks noChangeAspect="1" noChangeArrowheads="1"/>
          </p:cNvPicPr>
          <p:nvPr/>
        </p:nvPicPr>
        <p:blipFill>
          <a:blip r:embed="rId3" cstate="print"/>
          <a:srcRect/>
          <a:stretch>
            <a:fillRect/>
          </a:stretch>
        </p:blipFill>
        <p:spPr bwMode="auto">
          <a:xfrm>
            <a:off x="1979712" y="332656"/>
            <a:ext cx="5872907" cy="1617916"/>
          </a:xfrm>
          <a:prstGeom prst="rect">
            <a:avLst/>
          </a:prstGeom>
          <a:noFill/>
          <a:ln w="9525">
            <a:noFill/>
            <a:miter lim="800000"/>
            <a:headEnd/>
            <a:tailEnd/>
          </a:ln>
        </p:spPr>
      </p:pic>
      <p:pic>
        <p:nvPicPr>
          <p:cNvPr id="4" name="Picture 4">
            <a:hlinkClick r:id="rId2"/>
          </p:cNvPr>
          <p:cNvPicPr>
            <a:picLocks noChangeAspect="1" noChangeArrowheads="1"/>
          </p:cNvPicPr>
          <p:nvPr/>
        </p:nvPicPr>
        <p:blipFill>
          <a:blip r:embed="rId4" cstate="print"/>
          <a:srcRect/>
          <a:stretch>
            <a:fillRect/>
          </a:stretch>
        </p:blipFill>
        <p:spPr bwMode="auto">
          <a:xfrm>
            <a:off x="395536" y="2060848"/>
            <a:ext cx="3903221" cy="2546963"/>
          </a:xfrm>
          <a:prstGeom prst="rect">
            <a:avLst/>
          </a:prstGeom>
          <a:noFill/>
          <a:ln w="9525">
            <a:noFill/>
            <a:miter lim="800000"/>
            <a:headEnd/>
            <a:tailEnd/>
          </a:ln>
        </p:spPr>
      </p:pic>
      <p:pic>
        <p:nvPicPr>
          <p:cNvPr id="5" name="Picture 5">
            <a:hlinkClick r:id="rId2"/>
          </p:cNvPr>
          <p:cNvPicPr>
            <a:picLocks noChangeAspect="1" noChangeArrowheads="1"/>
          </p:cNvPicPr>
          <p:nvPr/>
        </p:nvPicPr>
        <p:blipFill>
          <a:blip r:embed="rId5" cstate="print"/>
          <a:srcRect/>
          <a:stretch>
            <a:fillRect/>
          </a:stretch>
        </p:blipFill>
        <p:spPr bwMode="auto">
          <a:xfrm>
            <a:off x="4427984" y="2060848"/>
            <a:ext cx="3816424" cy="248663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p:cNvSpPr/>
          <p:nvPr/>
        </p:nvSpPr>
        <p:spPr>
          <a:xfrm>
            <a:off x="3779912" y="0"/>
            <a:ext cx="1709936" cy="646331"/>
          </a:xfrm>
          <a:prstGeom prst="rect">
            <a:avLst/>
          </a:prstGeom>
        </p:spPr>
        <p:txBody>
          <a:bodyPr wrap="square">
            <a:spAutoFit/>
          </a:bodyPr>
          <a:lstStyle/>
          <a:p>
            <a:r>
              <a:rPr lang="en-US" b="1" dirty="0" smtClean="0"/>
              <a:t>Image Contrast</a:t>
            </a:r>
            <a:br>
              <a:rPr lang="en-US" b="1" dirty="0" smtClean="0"/>
            </a:br>
            <a:endParaRPr lang="en-US" b="1" dirty="0"/>
          </a:p>
        </p:txBody>
      </p:sp>
      <p:pic>
        <p:nvPicPr>
          <p:cNvPr id="1026" name="Picture 2">
            <a:hlinkClick r:id="rId2"/>
          </p:cNvPr>
          <p:cNvPicPr>
            <a:picLocks noChangeAspect="1" noChangeArrowheads="1"/>
          </p:cNvPicPr>
          <p:nvPr/>
        </p:nvPicPr>
        <p:blipFill>
          <a:blip r:embed="rId3" cstate="print"/>
          <a:srcRect/>
          <a:stretch>
            <a:fillRect/>
          </a:stretch>
        </p:blipFill>
        <p:spPr bwMode="auto">
          <a:xfrm>
            <a:off x="2339752" y="332656"/>
            <a:ext cx="4464496" cy="3621641"/>
          </a:xfrm>
          <a:prstGeom prst="rect">
            <a:avLst/>
          </a:prstGeom>
          <a:noFill/>
          <a:ln w="9525">
            <a:noFill/>
            <a:miter lim="800000"/>
            <a:headEnd/>
            <a:tailEnd/>
          </a:ln>
        </p:spPr>
      </p:pic>
      <p:sp>
        <p:nvSpPr>
          <p:cNvPr id="4" name="TextBox 3"/>
          <p:cNvSpPr txBox="1"/>
          <p:nvPr/>
        </p:nvSpPr>
        <p:spPr>
          <a:xfrm>
            <a:off x="1259632" y="3718679"/>
            <a:ext cx="7704856" cy="3416320"/>
          </a:xfrm>
          <a:prstGeom prst="rect">
            <a:avLst/>
          </a:prstGeom>
          <a:noFill/>
        </p:spPr>
        <p:txBody>
          <a:bodyPr wrap="square" rtlCol="1">
            <a:spAutoFit/>
          </a:bodyPr>
          <a:lstStyle/>
          <a:p>
            <a:r>
              <a:rPr lang="en-US" dirty="0" smtClean="0"/>
              <a:t>TR</a:t>
            </a:r>
            <a:r>
              <a:rPr lang="he-IL" dirty="0" smtClean="0"/>
              <a:t> ו- </a:t>
            </a:r>
            <a:r>
              <a:rPr lang="en-US" dirty="0" smtClean="0"/>
              <a:t>TE</a:t>
            </a:r>
            <a:r>
              <a:rPr lang="he-IL" dirty="0" smtClean="0"/>
              <a:t> קובעים את הקונטרסט של התמונה והשקלול שלה </a:t>
            </a:r>
            <a:r>
              <a:rPr lang="en-US" dirty="0" smtClean="0"/>
              <a:t> ( Weighting )</a:t>
            </a:r>
            <a:endParaRPr lang="ar-SA" dirty="0" smtClean="0"/>
          </a:p>
          <a:p>
            <a:endParaRPr lang="ar-SA" dirty="0" smtClean="0"/>
          </a:p>
          <a:p>
            <a:r>
              <a:rPr lang="he-IL" dirty="0" smtClean="0"/>
              <a:t>לכל רקמה </a:t>
            </a:r>
            <a:r>
              <a:rPr lang="en-US" dirty="0" smtClean="0"/>
              <a:t>T1</a:t>
            </a:r>
            <a:r>
              <a:rPr lang="he-IL" dirty="0" smtClean="0"/>
              <a:t> , </a:t>
            </a:r>
            <a:r>
              <a:rPr lang="en-US" dirty="0" smtClean="0"/>
              <a:t>T2</a:t>
            </a:r>
            <a:r>
              <a:rPr lang="he-IL" dirty="0" smtClean="0"/>
              <a:t> , </a:t>
            </a:r>
            <a:r>
              <a:rPr lang="en-US" dirty="0" smtClean="0"/>
              <a:t>PD</a:t>
            </a:r>
            <a:r>
              <a:rPr lang="he-IL" dirty="0" smtClean="0"/>
              <a:t> </a:t>
            </a:r>
            <a:r>
              <a:rPr lang="he-IL" dirty="0" err="1" smtClean="0"/>
              <a:t>ספיציפי</a:t>
            </a:r>
            <a:endParaRPr lang="he-IL" dirty="0" smtClean="0"/>
          </a:p>
          <a:p>
            <a:endParaRPr lang="he-IL" dirty="0" smtClean="0"/>
          </a:p>
          <a:p>
            <a:r>
              <a:rPr lang="en-US" dirty="0" smtClean="0"/>
              <a:t>TR</a:t>
            </a:r>
            <a:r>
              <a:rPr lang="he-IL" dirty="0" smtClean="0"/>
              <a:t> ארוך מפחית השפעות </a:t>
            </a:r>
            <a:r>
              <a:rPr lang="en-US" dirty="0" smtClean="0"/>
              <a:t>T1</a:t>
            </a:r>
            <a:r>
              <a:rPr lang="he-IL" dirty="0" smtClean="0"/>
              <a:t> כי לכל הרקמות יהיה מספיק זמן לשיקום אורכי .</a:t>
            </a:r>
          </a:p>
          <a:p>
            <a:endParaRPr lang="he-IL" dirty="0" smtClean="0"/>
          </a:p>
          <a:p>
            <a:r>
              <a:rPr lang="en-US" dirty="0" smtClean="0"/>
              <a:t>TE</a:t>
            </a:r>
            <a:r>
              <a:rPr lang="he-IL" dirty="0" smtClean="0"/>
              <a:t> קצר מפחית השפעות </a:t>
            </a:r>
            <a:r>
              <a:rPr lang="en-US" dirty="0" smtClean="0"/>
              <a:t>T2</a:t>
            </a:r>
            <a:r>
              <a:rPr lang="he-IL" dirty="0" smtClean="0"/>
              <a:t> כי לא יהיה מספיק זמן להופעת שינויי דעיכה בין הרקמות</a:t>
            </a:r>
          </a:p>
          <a:p>
            <a:endParaRPr lang="he-IL" dirty="0" smtClean="0"/>
          </a:p>
          <a:p>
            <a:r>
              <a:rPr lang="en-US" dirty="0" smtClean="0"/>
              <a:t>PD</a:t>
            </a:r>
            <a:r>
              <a:rPr lang="he-IL" dirty="0" smtClean="0"/>
              <a:t> השפעות צפיפות הפרוטונים תמיד נוכחת הן בתמונות </a:t>
            </a:r>
            <a:r>
              <a:rPr lang="en-US" dirty="0" smtClean="0"/>
              <a:t>T2</a:t>
            </a:r>
            <a:r>
              <a:rPr lang="he-IL" dirty="0" smtClean="0"/>
              <a:t> והן בתמונות </a:t>
            </a:r>
            <a:r>
              <a:rPr lang="en-US" dirty="0" smtClean="0"/>
              <a:t> T1</a:t>
            </a:r>
            <a:r>
              <a:rPr lang="he-IL" dirty="0" smtClean="0"/>
              <a:t>30-50%</a:t>
            </a:r>
          </a:p>
          <a:p>
            <a:endParaRPr lang="he-IL" dirty="0" smtClean="0"/>
          </a:p>
          <a:p>
            <a:r>
              <a:rPr lang="he-IL" dirty="0" smtClean="0"/>
              <a:t>יש לזכור שבתמונות </a:t>
            </a:r>
            <a:r>
              <a:rPr lang="en-US" dirty="0" smtClean="0"/>
              <a:t>T1</a:t>
            </a:r>
            <a:r>
              <a:rPr lang="he-IL" dirty="0" smtClean="0"/>
              <a:t> יש השפעה של </a:t>
            </a:r>
            <a:r>
              <a:rPr lang="en-US" dirty="0" smtClean="0"/>
              <a:t>T2</a:t>
            </a:r>
            <a:r>
              <a:rPr lang="he-IL" dirty="0" smtClean="0"/>
              <a:t> וההפך רק שהשקלול של אחד יותר מהשני</a:t>
            </a:r>
          </a:p>
          <a:p>
            <a:endParaRPr lang="he-IL"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99792" y="5949280"/>
            <a:ext cx="4392488" cy="830997"/>
          </a:xfrm>
          <a:prstGeom prst="rect">
            <a:avLst/>
          </a:prstGeom>
          <a:noFill/>
        </p:spPr>
        <p:txBody>
          <a:bodyPr wrap="square" rtlCol="1">
            <a:spAutoFit/>
          </a:bodyPr>
          <a:lstStyle/>
          <a:p>
            <a:r>
              <a:rPr lang="he-IL" sz="1200" dirty="0" smtClean="0"/>
              <a:t>רקמות עם </a:t>
            </a:r>
            <a:r>
              <a:rPr lang="en-US" sz="1200" dirty="0" smtClean="0"/>
              <a:t>T1</a:t>
            </a:r>
            <a:r>
              <a:rPr lang="he-IL" sz="1200" dirty="0" smtClean="0"/>
              <a:t> קצר כמו שומן מופיעות בהירות בתמונת </a:t>
            </a:r>
            <a:r>
              <a:rPr lang="en-US" sz="1200" dirty="0" smtClean="0"/>
              <a:t>T1</a:t>
            </a:r>
            <a:r>
              <a:rPr lang="he-IL" sz="1200" dirty="0" smtClean="0"/>
              <a:t> כי הן חוזרות למישור האורכי  מהר יותר במהלך ה- </a:t>
            </a:r>
            <a:r>
              <a:rPr lang="en-US" sz="1200" dirty="0" smtClean="0"/>
              <a:t>TR</a:t>
            </a:r>
            <a:r>
              <a:rPr lang="he-IL" sz="1200" dirty="0" smtClean="0"/>
              <a:t> ומייצרות סיגנל חזק , לעומת זאת רקמות עם </a:t>
            </a:r>
            <a:r>
              <a:rPr lang="en-US" sz="1200" dirty="0" smtClean="0"/>
              <a:t>T1</a:t>
            </a:r>
            <a:r>
              <a:rPr lang="he-IL" sz="1200" dirty="0" smtClean="0"/>
              <a:t> ארוך מופיעות כהות כי הן לא  מספיקות לחזור למישור האורכי ולכן מייצרות אות חלש</a:t>
            </a:r>
            <a:endParaRPr lang="he-IL" sz="1200" dirty="0"/>
          </a:p>
        </p:txBody>
      </p:sp>
      <p:pic>
        <p:nvPicPr>
          <p:cNvPr id="1034" name="Picture 10">
            <a:hlinkClick r:id="rId2"/>
          </p:cNvPr>
          <p:cNvPicPr>
            <a:picLocks noChangeAspect="1" noChangeArrowheads="1"/>
          </p:cNvPicPr>
          <p:nvPr/>
        </p:nvPicPr>
        <p:blipFill>
          <a:blip r:embed="rId3" cstate="print"/>
          <a:srcRect/>
          <a:stretch>
            <a:fillRect/>
          </a:stretch>
        </p:blipFill>
        <p:spPr bwMode="auto">
          <a:xfrm>
            <a:off x="611560" y="980728"/>
            <a:ext cx="8191500" cy="4848225"/>
          </a:xfrm>
          <a:prstGeom prst="rect">
            <a:avLst/>
          </a:prstGeom>
          <a:noFill/>
          <a:ln w="9525">
            <a:noFill/>
            <a:miter lim="800000"/>
            <a:headEnd/>
            <a:tailEnd/>
          </a:ln>
        </p:spPr>
      </p:pic>
      <p:pic>
        <p:nvPicPr>
          <p:cNvPr id="1035" name="Picture 11"/>
          <p:cNvPicPr>
            <a:picLocks noChangeAspect="1" noChangeArrowheads="1"/>
          </p:cNvPicPr>
          <p:nvPr/>
        </p:nvPicPr>
        <p:blipFill>
          <a:blip r:embed="rId4" cstate="print"/>
          <a:srcRect/>
          <a:stretch>
            <a:fillRect/>
          </a:stretch>
        </p:blipFill>
        <p:spPr bwMode="auto">
          <a:xfrm>
            <a:off x="251520" y="0"/>
            <a:ext cx="3952875" cy="962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a:hlinkClick r:id="rId2"/>
          </p:cNvPr>
          <p:cNvPicPr>
            <a:picLocks noChangeAspect="1" noChangeArrowheads="1"/>
          </p:cNvPicPr>
          <p:nvPr/>
        </p:nvPicPr>
        <p:blipFill>
          <a:blip r:embed="rId3" cstate="print"/>
          <a:srcRect/>
          <a:stretch>
            <a:fillRect/>
          </a:stretch>
        </p:blipFill>
        <p:spPr bwMode="auto">
          <a:xfrm>
            <a:off x="3086100" y="332656"/>
            <a:ext cx="6057900" cy="4714875"/>
          </a:xfrm>
          <a:prstGeom prst="rect">
            <a:avLst/>
          </a:prstGeom>
          <a:noFill/>
          <a:ln w="9525">
            <a:noFill/>
            <a:miter lim="800000"/>
            <a:headEnd/>
            <a:tailEnd/>
          </a:ln>
        </p:spPr>
      </p:pic>
      <p:pic>
        <p:nvPicPr>
          <p:cNvPr id="3076" name="Picture 4"/>
          <p:cNvPicPr>
            <a:picLocks noChangeAspect="1" noChangeArrowheads="1"/>
          </p:cNvPicPr>
          <p:nvPr/>
        </p:nvPicPr>
        <p:blipFill>
          <a:blip r:embed="rId4" cstate="print"/>
          <a:srcRect/>
          <a:stretch>
            <a:fillRect/>
          </a:stretch>
        </p:blipFill>
        <p:spPr bwMode="auto">
          <a:xfrm>
            <a:off x="323528" y="404664"/>
            <a:ext cx="2762250" cy="685800"/>
          </a:xfrm>
          <a:prstGeom prst="rect">
            <a:avLst/>
          </a:prstGeom>
          <a:noFill/>
          <a:ln w="9525">
            <a:noFill/>
            <a:miter lim="800000"/>
            <a:headEnd/>
            <a:tailEnd/>
          </a:ln>
        </p:spPr>
      </p:pic>
      <p:sp>
        <p:nvSpPr>
          <p:cNvPr id="6" name="TextBox 5"/>
          <p:cNvSpPr txBox="1"/>
          <p:nvPr/>
        </p:nvSpPr>
        <p:spPr>
          <a:xfrm>
            <a:off x="827584" y="5373216"/>
            <a:ext cx="7848872" cy="1169551"/>
          </a:xfrm>
          <a:prstGeom prst="rect">
            <a:avLst/>
          </a:prstGeom>
          <a:noFill/>
        </p:spPr>
        <p:txBody>
          <a:bodyPr wrap="square" rtlCol="1">
            <a:spAutoFit/>
          </a:bodyPr>
          <a:lstStyle/>
          <a:p>
            <a:r>
              <a:rPr lang="he-IL" sz="1400" dirty="0" smtClean="0"/>
              <a:t>אם נבחר </a:t>
            </a:r>
            <a:r>
              <a:rPr lang="en-US" sz="1400" dirty="0" smtClean="0"/>
              <a:t>TE</a:t>
            </a:r>
            <a:r>
              <a:rPr lang="he-IL" sz="1400" dirty="0" smtClean="0"/>
              <a:t> </a:t>
            </a:r>
            <a:r>
              <a:rPr lang="en-US" sz="1400" dirty="0" smtClean="0"/>
              <a:t>(25ms)</a:t>
            </a:r>
            <a:r>
              <a:rPr lang="he-IL" sz="1400" dirty="0" smtClean="0"/>
              <a:t> ההבדלים ב </a:t>
            </a:r>
            <a:r>
              <a:rPr lang="en-US" sz="1400" dirty="0" smtClean="0"/>
              <a:t>T2</a:t>
            </a:r>
            <a:r>
              <a:rPr lang="he-IL" sz="1400" dirty="0" smtClean="0"/>
              <a:t> בין הרקמות יהיו קטנים כי </a:t>
            </a:r>
            <a:r>
              <a:rPr lang="he-IL" sz="1400" dirty="0" err="1" smtClean="0"/>
              <a:t>רלקסצית</a:t>
            </a:r>
            <a:r>
              <a:rPr lang="he-IL" sz="1400" dirty="0" smtClean="0"/>
              <a:t> </a:t>
            </a:r>
            <a:r>
              <a:rPr lang="en-US" sz="1400" dirty="0" smtClean="0"/>
              <a:t>T2</a:t>
            </a:r>
            <a:r>
              <a:rPr lang="he-IL" sz="1400" dirty="0" smtClean="0"/>
              <a:t> רק התחילה ולכן התמונה תהיה עם שקלול </a:t>
            </a:r>
            <a:r>
              <a:rPr lang="en-US" sz="1400" dirty="0" smtClean="0"/>
              <a:t>T2</a:t>
            </a:r>
            <a:r>
              <a:rPr lang="he-IL" sz="1400" dirty="0" smtClean="0"/>
              <a:t> נמוך .</a:t>
            </a:r>
          </a:p>
          <a:p>
            <a:r>
              <a:rPr lang="he-IL" sz="1400" dirty="0" smtClean="0"/>
              <a:t>אבל אם נבחר </a:t>
            </a:r>
            <a:r>
              <a:rPr lang="en-US" sz="1400" dirty="0" smtClean="0"/>
              <a:t>TE</a:t>
            </a:r>
            <a:r>
              <a:rPr lang="he-IL" sz="1400" dirty="0" smtClean="0"/>
              <a:t> ארוך </a:t>
            </a:r>
            <a:r>
              <a:rPr lang="en-US" sz="1400" dirty="0" smtClean="0"/>
              <a:t>(100ms)</a:t>
            </a:r>
            <a:r>
              <a:rPr lang="he-IL" sz="1400" dirty="0" smtClean="0"/>
              <a:t> ההבדלים בין הרקמות יהיו גדולים , רקמות עם </a:t>
            </a:r>
            <a:r>
              <a:rPr lang="en-US" sz="1400" dirty="0" smtClean="0"/>
              <a:t>T2</a:t>
            </a:r>
            <a:r>
              <a:rPr lang="he-IL" sz="1400" dirty="0" smtClean="0"/>
              <a:t> קצר יאבדו את רוב הסיגנל ויופיעו כהות בתמונה ואילו רקמות עם </a:t>
            </a:r>
            <a:r>
              <a:rPr lang="en-US" sz="1400" dirty="0" smtClean="0"/>
              <a:t>T2</a:t>
            </a:r>
            <a:r>
              <a:rPr lang="he-IL" sz="1400" dirty="0" smtClean="0"/>
              <a:t> ארוך ייצרו סיגנל חזק ויופיעו בהירות . ולכן  </a:t>
            </a:r>
            <a:r>
              <a:rPr lang="en-US" sz="1400" dirty="0" smtClean="0"/>
              <a:t>CSF</a:t>
            </a:r>
            <a:r>
              <a:rPr lang="he-IL" sz="1400" dirty="0" smtClean="0"/>
              <a:t> עם </a:t>
            </a:r>
            <a:r>
              <a:rPr lang="en-US" sz="1400" dirty="0" smtClean="0"/>
              <a:t>T2</a:t>
            </a:r>
            <a:r>
              <a:rPr lang="he-IL" sz="1400" dirty="0" smtClean="0"/>
              <a:t> ארוך </a:t>
            </a:r>
            <a:r>
              <a:rPr lang="en-US" sz="1400" dirty="0" smtClean="0"/>
              <a:t>(200ms) </a:t>
            </a:r>
            <a:r>
              <a:rPr lang="he-IL" sz="1400" dirty="0" smtClean="0"/>
              <a:t> יהיה בהיר יותר בהשוואה לשומן  </a:t>
            </a:r>
            <a:r>
              <a:rPr lang="en-US" sz="1400" dirty="0" smtClean="0"/>
              <a:t>(80ms)</a:t>
            </a:r>
            <a:r>
              <a:rPr lang="he-IL" sz="1400" dirty="0" smtClean="0"/>
              <a:t>.</a:t>
            </a:r>
            <a:endParaRPr lang="he-IL" sz="14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a:hlinkClick r:id="rId2"/>
          </p:cNvPr>
          <p:cNvPicPr>
            <a:picLocks noChangeAspect="1" noChangeArrowheads="1"/>
          </p:cNvPicPr>
          <p:nvPr/>
        </p:nvPicPr>
        <p:blipFill>
          <a:blip r:embed="rId3" cstate="print"/>
          <a:srcRect/>
          <a:stretch>
            <a:fillRect/>
          </a:stretch>
        </p:blipFill>
        <p:spPr bwMode="auto">
          <a:xfrm>
            <a:off x="1043608" y="476672"/>
            <a:ext cx="3352800" cy="2962275"/>
          </a:xfrm>
          <a:prstGeom prst="rect">
            <a:avLst/>
          </a:prstGeom>
          <a:noFill/>
          <a:ln w="9525">
            <a:noFill/>
            <a:miter lim="800000"/>
            <a:headEnd/>
            <a:tailEnd/>
          </a:ln>
        </p:spPr>
      </p:pic>
      <p:pic>
        <p:nvPicPr>
          <p:cNvPr id="5123" name="Picture 3">
            <a:hlinkClick r:id="rId2"/>
          </p:cNvPr>
          <p:cNvPicPr>
            <a:picLocks noChangeAspect="1" noChangeArrowheads="1"/>
          </p:cNvPicPr>
          <p:nvPr/>
        </p:nvPicPr>
        <p:blipFill>
          <a:blip r:embed="rId4" cstate="print"/>
          <a:srcRect/>
          <a:stretch>
            <a:fillRect/>
          </a:stretch>
        </p:blipFill>
        <p:spPr bwMode="auto">
          <a:xfrm>
            <a:off x="4716016" y="404664"/>
            <a:ext cx="3459013" cy="3104009"/>
          </a:xfrm>
          <a:prstGeom prst="rect">
            <a:avLst/>
          </a:prstGeom>
          <a:noFill/>
          <a:ln w="9525">
            <a:noFill/>
            <a:miter lim="800000"/>
            <a:headEnd/>
            <a:tailEnd/>
          </a:ln>
        </p:spPr>
      </p:pic>
      <p:pic>
        <p:nvPicPr>
          <p:cNvPr id="5124" name="Picture 4">
            <a:hlinkClick r:id="rId2"/>
          </p:cNvPr>
          <p:cNvPicPr>
            <a:picLocks noChangeAspect="1" noChangeArrowheads="1"/>
          </p:cNvPicPr>
          <p:nvPr/>
        </p:nvPicPr>
        <p:blipFill>
          <a:blip r:embed="rId5" cstate="print"/>
          <a:srcRect/>
          <a:stretch>
            <a:fillRect/>
          </a:stretch>
        </p:blipFill>
        <p:spPr bwMode="auto">
          <a:xfrm>
            <a:off x="3491880" y="4053863"/>
            <a:ext cx="2160240" cy="2648228"/>
          </a:xfrm>
          <a:prstGeom prst="rect">
            <a:avLst/>
          </a:prstGeom>
          <a:noFill/>
          <a:ln w="9525">
            <a:noFill/>
            <a:miter lim="800000"/>
            <a:headEnd/>
            <a:tailEnd/>
          </a:ln>
        </p:spPr>
      </p:pic>
      <p:sp>
        <p:nvSpPr>
          <p:cNvPr id="6" name="TextBox 5"/>
          <p:cNvSpPr txBox="1"/>
          <p:nvPr/>
        </p:nvSpPr>
        <p:spPr>
          <a:xfrm>
            <a:off x="6012160" y="404664"/>
            <a:ext cx="504056" cy="338554"/>
          </a:xfrm>
          <a:prstGeom prst="rect">
            <a:avLst/>
          </a:prstGeom>
          <a:noFill/>
        </p:spPr>
        <p:txBody>
          <a:bodyPr wrap="square" rtlCol="1">
            <a:spAutoFit/>
          </a:bodyPr>
          <a:lstStyle/>
          <a:p>
            <a:r>
              <a:rPr lang="en-US" sz="1600" dirty="0" smtClean="0">
                <a:solidFill>
                  <a:schemeClr val="bg1"/>
                </a:solidFill>
              </a:rPr>
              <a:t>T2</a:t>
            </a:r>
            <a:endParaRPr lang="he-IL" sz="1600" dirty="0">
              <a:solidFill>
                <a:schemeClr val="bg1"/>
              </a:solidFill>
            </a:endParaRPr>
          </a:p>
        </p:txBody>
      </p:sp>
      <p:sp>
        <p:nvSpPr>
          <p:cNvPr id="7" name="TextBox 6"/>
          <p:cNvSpPr txBox="1"/>
          <p:nvPr/>
        </p:nvSpPr>
        <p:spPr>
          <a:xfrm>
            <a:off x="2987824" y="476672"/>
            <a:ext cx="432048" cy="369332"/>
          </a:xfrm>
          <a:prstGeom prst="rect">
            <a:avLst/>
          </a:prstGeom>
          <a:noFill/>
        </p:spPr>
        <p:txBody>
          <a:bodyPr wrap="square" rtlCol="1">
            <a:spAutoFit/>
          </a:bodyPr>
          <a:lstStyle/>
          <a:p>
            <a:r>
              <a:rPr lang="en-US" dirty="0" smtClean="0">
                <a:solidFill>
                  <a:schemeClr val="bg1"/>
                </a:solidFill>
              </a:rPr>
              <a:t>T1</a:t>
            </a:r>
            <a:endParaRPr lang="he-IL" dirty="0">
              <a:solidFill>
                <a:schemeClr val="bg1"/>
              </a:solidFill>
            </a:endParaRPr>
          </a:p>
        </p:txBody>
      </p:sp>
      <p:sp>
        <p:nvSpPr>
          <p:cNvPr id="8" name="מלבן 7"/>
          <p:cNvSpPr/>
          <p:nvPr/>
        </p:nvSpPr>
        <p:spPr>
          <a:xfrm>
            <a:off x="6516216" y="332656"/>
            <a:ext cx="1633781" cy="369332"/>
          </a:xfrm>
          <a:prstGeom prst="rect">
            <a:avLst/>
          </a:prstGeom>
        </p:spPr>
        <p:txBody>
          <a:bodyPr wrap="none">
            <a:spAutoFit/>
          </a:bodyPr>
          <a:lstStyle/>
          <a:p>
            <a:r>
              <a:rPr lang="en-US" dirty="0" smtClean="0">
                <a:solidFill>
                  <a:schemeClr val="bg1"/>
                </a:solidFill>
              </a:rPr>
              <a:t>3000/100 </a:t>
            </a:r>
            <a:r>
              <a:rPr lang="en-US" dirty="0" err="1" smtClean="0">
                <a:solidFill>
                  <a:schemeClr val="bg1"/>
                </a:solidFill>
              </a:rPr>
              <a:t>msec</a:t>
            </a:r>
            <a:endParaRPr lang="he-IL" dirty="0">
              <a:solidFill>
                <a:schemeClr val="bg1"/>
              </a:solidFill>
            </a:endParaRPr>
          </a:p>
        </p:txBody>
      </p:sp>
      <p:sp>
        <p:nvSpPr>
          <p:cNvPr id="9" name="מלבן 8"/>
          <p:cNvSpPr/>
          <p:nvPr/>
        </p:nvSpPr>
        <p:spPr>
          <a:xfrm>
            <a:off x="2987824" y="692696"/>
            <a:ext cx="1440160" cy="646331"/>
          </a:xfrm>
          <a:prstGeom prst="rect">
            <a:avLst/>
          </a:prstGeom>
        </p:spPr>
        <p:txBody>
          <a:bodyPr wrap="square">
            <a:spAutoFit/>
          </a:bodyPr>
          <a:lstStyle/>
          <a:p>
            <a:r>
              <a:rPr lang="en-US" dirty="0" smtClean="0">
                <a:solidFill>
                  <a:schemeClr val="bg1"/>
                </a:solidFill>
              </a:rPr>
              <a:t>TR/TE of 400/15 </a:t>
            </a:r>
            <a:r>
              <a:rPr lang="en-US" dirty="0" err="1" smtClean="0">
                <a:solidFill>
                  <a:schemeClr val="bg1"/>
                </a:solidFill>
              </a:rPr>
              <a:t>msec</a:t>
            </a:r>
            <a:endParaRPr lang="he-IL" dirty="0">
              <a:solidFill>
                <a:schemeClr val="bg1"/>
              </a:solidFill>
            </a:endParaRPr>
          </a:p>
        </p:txBody>
      </p:sp>
      <p:sp>
        <p:nvSpPr>
          <p:cNvPr id="10" name="מלבן 9"/>
          <p:cNvSpPr/>
          <p:nvPr/>
        </p:nvSpPr>
        <p:spPr>
          <a:xfrm>
            <a:off x="3347864" y="3645024"/>
            <a:ext cx="2366352" cy="369332"/>
          </a:xfrm>
          <a:prstGeom prst="rect">
            <a:avLst/>
          </a:prstGeom>
        </p:spPr>
        <p:txBody>
          <a:bodyPr wrap="none">
            <a:spAutoFit/>
          </a:bodyPr>
          <a:lstStyle/>
          <a:p>
            <a:r>
              <a:rPr lang="en-US" dirty="0" smtClean="0"/>
              <a:t>TR/TE of 2500/15 </a:t>
            </a:r>
            <a:r>
              <a:rPr lang="en-US" dirty="0" err="1" smtClean="0"/>
              <a:t>msec</a:t>
            </a:r>
            <a:endParaRPr lang="he-IL" dirty="0"/>
          </a:p>
        </p:txBody>
      </p:sp>
      <p:sp>
        <p:nvSpPr>
          <p:cNvPr id="11" name="TextBox 10"/>
          <p:cNvSpPr txBox="1"/>
          <p:nvPr/>
        </p:nvSpPr>
        <p:spPr>
          <a:xfrm>
            <a:off x="5652120" y="5157192"/>
            <a:ext cx="2808312" cy="646331"/>
          </a:xfrm>
          <a:prstGeom prst="rect">
            <a:avLst/>
          </a:prstGeom>
          <a:noFill/>
        </p:spPr>
        <p:txBody>
          <a:bodyPr wrap="square" rtlCol="1">
            <a:spAutoFit/>
          </a:bodyPr>
          <a:lstStyle/>
          <a:p>
            <a:r>
              <a:rPr lang="en-US" dirty="0" smtClean="0"/>
              <a:t>TR </a:t>
            </a:r>
            <a:r>
              <a:rPr lang="he-IL" dirty="0" smtClean="0"/>
              <a:t> ארוך מפחית</a:t>
            </a:r>
            <a:r>
              <a:rPr lang="en-US" dirty="0" smtClean="0"/>
              <a:t> </a:t>
            </a:r>
            <a:r>
              <a:rPr lang="he-IL" dirty="0" smtClean="0"/>
              <a:t>שקלול </a:t>
            </a:r>
            <a:r>
              <a:rPr lang="en-US" dirty="0" smtClean="0"/>
              <a:t>T1</a:t>
            </a:r>
          </a:p>
          <a:p>
            <a:r>
              <a:rPr lang="en-US" dirty="0" smtClean="0"/>
              <a:t>TE </a:t>
            </a:r>
            <a:r>
              <a:rPr lang="he-IL" dirty="0" smtClean="0"/>
              <a:t> קצר מפחית שקלול </a:t>
            </a:r>
            <a:r>
              <a:rPr lang="en-US" dirty="0" smtClean="0"/>
              <a:t>T2</a:t>
            </a:r>
            <a:endParaRPr lang="he-IL" dirty="0"/>
          </a:p>
        </p:txBody>
      </p:sp>
      <p:sp>
        <p:nvSpPr>
          <p:cNvPr id="12" name="TextBox 11"/>
          <p:cNvSpPr txBox="1"/>
          <p:nvPr/>
        </p:nvSpPr>
        <p:spPr>
          <a:xfrm>
            <a:off x="179512" y="5229200"/>
            <a:ext cx="3168352" cy="923330"/>
          </a:xfrm>
          <a:prstGeom prst="rect">
            <a:avLst/>
          </a:prstGeom>
          <a:noFill/>
        </p:spPr>
        <p:txBody>
          <a:bodyPr wrap="square" rtlCol="1">
            <a:spAutoFit/>
          </a:bodyPr>
          <a:lstStyle/>
          <a:p>
            <a:r>
              <a:rPr lang="he-IL" dirty="0" smtClean="0"/>
              <a:t>ב </a:t>
            </a:r>
            <a:r>
              <a:rPr lang="en-US" dirty="0" smtClean="0"/>
              <a:t>PD</a:t>
            </a:r>
            <a:r>
              <a:rPr lang="he-IL" dirty="0" smtClean="0"/>
              <a:t> התמונה לא תלויה ב </a:t>
            </a:r>
            <a:r>
              <a:rPr lang="en-US" dirty="0" smtClean="0"/>
              <a:t>T1</a:t>
            </a:r>
            <a:r>
              <a:rPr lang="he-IL" dirty="0" smtClean="0"/>
              <a:t> ולא ב </a:t>
            </a:r>
            <a:r>
              <a:rPr lang="en-US" dirty="0" smtClean="0"/>
              <a:t>T2</a:t>
            </a:r>
            <a:r>
              <a:rPr lang="he-IL" dirty="0" smtClean="0"/>
              <a:t> אלא בכמות הפרוטונים של המימן ברקמה .</a:t>
            </a:r>
            <a:endParaRPr lang="he-IL" dirty="0"/>
          </a:p>
        </p:txBody>
      </p:sp>
      <p:sp>
        <p:nvSpPr>
          <p:cNvPr id="13" name="TextBox 12"/>
          <p:cNvSpPr txBox="1"/>
          <p:nvPr/>
        </p:nvSpPr>
        <p:spPr>
          <a:xfrm>
            <a:off x="8028384" y="836712"/>
            <a:ext cx="1114029" cy="2031325"/>
          </a:xfrm>
          <a:prstGeom prst="rect">
            <a:avLst/>
          </a:prstGeom>
          <a:noFill/>
        </p:spPr>
        <p:txBody>
          <a:bodyPr wrap="square" rtlCol="1">
            <a:spAutoFit/>
          </a:bodyPr>
          <a:lstStyle/>
          <a:p>
            <a:r>
              <a:rPr lang="en-US" dirty="0" smtClean="0"/>
              <a:t>TE</a:t>
            </a:r>
            <a:r>
              <a:rPr lang="he-IL" dirty="0" smtClean="0"/>
              <a:t> קובע שקלול </a:t>
            </a:r>
            <a:r>
              <a:rPr lang="en-US" dirty="0" smtClean="0"/>
              <a:t>T2</a:t>
            </a:r>
            <a:endParaRPr lang="he-IL" dirty="0" smtClean="0"/>
          </a:p>
          <a:p>
            <a:r>
              <a:rPr lang="he-IL" dirty="0" err="1" smtClean="0"/>
              <a:t>רלקסציה</a:t>
            </a:r>
            <a:r>
              <a:rPr lang="he-IL" dirty="0" smtClean="0"/>
              <a:t> רוחבית קובעת קונטרסט </a:t>
            </a:r>
            <a:r>
              <a:rPr lang="en-US" dirty="0" smtClean="0"/>
              <a:t>T2</a:t>
            </a:r>
            <a:endParaRPr lang="he-IL" dirty="0"/>
          </a:p>
        </p:txBody>
      </p:sp>
      <p:sp>
        <p:nvSpPr>
          <p:cNvPr id="14" name="TextBox 13"/>
          <p:cNvSpPr txBox="1"/>
          <p:nvPr/>
        </p:nvSpPr>
        <p:spPr>
          <a:xfrm>
            <a:off x="0" y="836712"/>
            <a:ext cx="971600" cy="2308324"/>
          </a:xfrm>
          <a:prstGeom prst="rect">
            <a:avLst/>
          </a:prstGeom>
          <a:noFill/>
        </p:spPr>
        <p:txBody>
          <a:bodyPr wrap="square" rtlCol="1">
            <a:spAutoFit/>
          </a:bodyPr>
          <a:lstStyle/>
          <a:p>
            <a:r>
              <a:rPr lang="en-US" dirty="0" smtClean="0"/>
              <a:t>TR</a:t>
            </a:r>
            <a:r>
              <a:rPr lang="he-IL" dirty="0" smtClean="0"/>
              <a:t> קובע שקלול </a:t>
            </a:r>
            <a:r>
              <a:rPr lang="en-US" dirty="0" smtClean="0"/>
              <a:t>T1</a:t>
            </a:r>
            <a:r>
              <a:rPr lang="he-IL" dirty="0" smtClean="0"/>
              <a:t> </a:t>
            </a:r>
            <a:r>
              <a:rPr lang="he-IL" dirty="0" err="1" smtClean="0"/>
              <a:t>רלקסציה</a:t>
            </a:r>
            <a:r>
              <a:rPr lang="he-IL" dirty="0" smtClean="0"/>
              <a:t> אורכית קובעת קונטרסט </a:t>
            </a:r>
            <a:r>
              <a:rPr lang="en-US" dirty="0" smtClean="0"/>
              <a:t>T1</a:t>
            </a:r>
            <a:endParaRPr lang="he-IL"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hlinkClick r:id="rId2"/>
          </p:cNvPr>
          <p:cNvPicPr>
            <a:picLocks noChangeAspect="1" noChangeArrowheads="1"/>
          </p:cNvPicPr>
          <p:nvPr/>
        </p:nvPicPr>
        <p:blipFill>
          <a:blip r:embed="rId3" cstate="print"/>
          <a:srcRect/>
          <a:stretch>
            <a:fillRect/>
          </a:stretch>
        </p:blipFill>
        <p:spPr bwMode="auto">
          <a:xfrm>
            <a:off x="1547664" y="332656"/>
            <a:ext cx="6000750" cy="2505075"/>
          </a:xfrm>
          <a:prstGeom prst="rect">
            <a:avLst/>
          </a:prstGeom>
          <a:noFill/>
          <a:ln w="9525">
            <a:noFill/>
            <a:miter lim="800000"/>
            <a:headEnd/>
            <a:tailEnd/>
          </a:ln>
        </p:spPr>
      </p:pic>
      <p:sp>
        <p:nvSpPr>
          <p:cNvPr id="3" name="TextBox 2"/>
          <p:cNvSpPr txBox="1"/>
          <p:nvPr/>
        </p:nvSpPr>
        <p:spPr>
          <a:xfrm>
            <a:off x="1475656" y="2780928"/>
            <a:ext cx="2016224" cy="1200329"/>
          </a:xfrm>
          <a:prstGeom prst="rect">
            <a:avLst/>
          </a:prstGeom>
          <a:noFill/>
        </p:spPr>
        <p:txBody>
          <a:bodyPr wrap="square" rtlCol="1">
            <a:spAutoFit/>
          </a:bodyPr>
          <a:lstStyle/>
          <a:p>
            <a:r>
              <a:rPr lang="en-US" dirty="0" smtClean="0"/>
              <a:t>T1 </a:t>
            </a:r>
            <a:r>
              <a:rPr lang="he-IL" dirty="0" smtClean="0"/>
              <a:t> טוב לאנטומיה ואם מזריקים חומר ניגוד אז גם מדגיש לרוב את הפתולוגיה</a:t>
            </a:r>
            <a:endParaRPr lang="he-IL" dirty="0"/>
          </a:p>
        </p:txBody>
      </p:sp>
      <p:sp>
        <p:nvSpPr>
          <p:cNvPr id="4" name="TextBox 3"/>
          <p:cNvSpPr txBox="1"/>
          <p:nvPr/>
        </p:nvSpPr>
        <p:spPr>
          <a:xfrm>
            <a:off x="3635896" y="2852936"/>
            <a:ext cx="1944216" cy="1754326"/>
          </a:xfrm>
          <a:prstGeom prst="rect">
            <a:avLst/>
          </a:prstGeom>
          <a:noFill/>
        </p:spPr>
        <p:txBody>
          <a:bodyPr wrap="square" rtlCol="1">
            <a:spAutoFit/>
          </a:bodyPr>
          <a:lstStyle/>
          <a:p>
            <a:r>
              <a:rPr lang="en-US" dirty="0" smtClean="0"/>
              <a:t>T2</a:t>
            </a:r>
            <a:r>
              <a:rPr lang="he-IL" dirty="0" smtClean="0"/>
              <a:t> טוב לפתולוגיה משום שרוב הפתולוגיות מכילות יותר מים מרקמות </a:t>
            </a:r>
            <a:r>
              <a:rPr lang="he-IL" dirty="0" err="1" smtClean="0"/>
              <a:t>נורמליות</a:t>
            </a:r>
            <a:r>
              <a:rPr lang="he-IL" dirty="0" smtClean="0"/>
              <a:t> ומופיעות בהירות יותר ב </a:t>
            </a:r>
            <a:r>
              <a:rPr lang="en-US" dirty="0" smtClean="0"/>
              <a:t>T2</a:t>
            </a:r>
            <a:endParaRPr lang="he-IL" dirty="0"/>
          </a:p>
        </p:txBody>
      </p:sp>
      <p:sp>
        <p:nvSpPr>
          <p:cNvPr id="5" name="TextBox 4"/>
          <p:cNvSpPr txBox="1"/>
          <p:nvPr/>
        </p:nvSpPr>
        <p:spPr>
          <a:xfrm>
            <a:off x="5652120" y="2780929"/>
            <a:ext cx="2232248" cy="2031325"/>
          </a:xfrm>
          <a:prstGeom prst="rect">
            <a:avLst/>
          </a:prstGeom>
          <a:noFill/>
        </p:spPr>
        <p:txBody>
          <a:bodyPr wrap="square" rtlCol="1">
            <a:spAutoFit/>
          </a:bodyPr>
          <a:lstStyle/>
          <a:p>
            <a:r>
              <a:rPr lang="he-IL" dirty="0" smtClean="0"/>
              <a:t>כמעט ולא משתמשים היום ב </a:t>
            </a:r>
            <a:r>
              <a:rPr lang="en-US" dirty="0" smtClean="0"/>
              <a:t>PD</a:t>
            </a:r>
            <a:r>
              <a:rPr lang="he-IL" dirty="0" smtClean="0"/>
              <a:t> בהדמיית המוח משום ש </a:t>
            </a:r>
            <a:r>
              <a:rPr lang="en-US" dirty="0" smtClean="0"/>
              <a:t>FLAIR</a:t>
            </a:r>
            <a:r>
              <a:rPr lang="he-IL" dirty="0" smtClean="0"/>
              <a:t> ביטל את הצורך בו . משתמשים בו להדמיית המפרקים.מראה אנטומיה וגם פתולוגיה </a:t>
            </a:r>
            <a:endParaRPr lang="he-IL" dirty="0"/>
          </a:p>
        </p:txBody>
      </p:sp>
      <p:pic>
        <p:nvPicPr>
          <p:cNvPr id="1026" name="Picture 2">
            <a:hlinkClick r:id="rId4"/>
          </p:cNvPr>
          <p:cNvPicPr>
            <a:picLocks noChangeAspect="1" noChangeArrowheads="1"/>
          </p:cNvPicPr>
          <p:nvPr/>
        </p:nvPicPr>
        <p:blipFill>
          <a:blip r:embed="rId5" cstate="print"/>
          <a:srcRect/>
          <a:stretch>
            <a:fillRect/>
          </a:stretch>
        </p:blipFill>
        <p:spPr bwMode="auto">
          <a:xfrm>
            <a:off x="2915816" y="4869160"/>
            <a:ext cx="3174107" cy="1717999"/>
          </a:xfrm>
          <a:prstGeom prst="rect">
            <a:avLst/>
          </a:prstGeom>
          <a:noFill/>
          <a:ln w="9525">
            <a:noFill/>
            <a:miter lim="800000"/>
            <a:headEnd/>
            <a:tailEnd/>
          </a:ln>
        </p:spPr>
      </p:pic>
      <p:sp>
        <p:nvSpPr>
          <p:cNvPr id="7" name="מלבן 6"/>
          <p:cNvSpPr/>
          <p:nvPr/>
        </p:nvSpPr>
        <p:spPr>
          <a:xfrm>
            <a:off x="3275856" y="6487081"/>
            <a:ext cx="2016641" cy="369332"/>
          </a:xfrm>
          <a:prstGeom prst="rect">
            <a:avLst/>
          </a:prstGeom>
        </p:spPr>
        <p:txBody>
          <a:bodyPr wrap="none">
            <a:spAutoFit/>
          </a:bodyPr>
          <a:lstStyle/>
          <a:p>
            <a:r>
              <a:rPr lang="en-US" b="1" dirty="0" err="1" smtClean="0"/>
              <a:t>Oligodendroglioma</a:t>
            </a:r>
            <a:endParaRPr lang="he-IL"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hlinkClick r:id="rId2"/>
          </p:cNvPr>
          <p:cNvPicPr>
            <a:picLocks noChangeAspect="1" noChangeArrowheads="1"/>
          </p:cNvPicPr>
          <p:nvPr/>
        </p:nvPicPr>
        <p:blipFill>
          <a:blip r:embed="rId3" cstate="print"/>
          <a:srcRect/>
          <a:stretch>
            <a:fillRect/>
          </a:stretch>
        </p:blipFill>
        <p:spPr bwMode="auto">
          <a:xfrm>
            <a:off x="0" y="116632"/>
            <a:ext cx="6984776" cy="2422844"/>
          </a:xfrm>
          <a:prstGeom prst="rect">
            <a:avLst/>
          </a:prstGeom>
          <a:noFill/>
          <a:ln w="9525">
            <a:noFill/>
            <a:miter lim="800000"/>
            <a:headEnd/>
            <a:tailEnd/>
          </a:ln>
        </p:spPr>
      </p:pic>
      <p:sp>
        <p:nvSpPr>
          <p:cNvPr id="3" name="TextBox 2"/>
          <p:cNvSpPr txBox="1"/>
          <p:nvPr/>
        </p:nvSpPr>
        <p:spPr>
          <a:xfrm>
            <a:off x="0" y="2420888"/>
            <a:ext cx="2232248" cy="461665"/>
          </a:xfrm>
          <a:prstGeom prst="rect">
            <a:avLst/>
          </a:prstGeom>
          <a:noFill/>
        </p:spPr>
        <p:txBody>
          <a:bodyPr wrap="square" rtlCol="1">
            <a:spAutoFit/>
          </a:bodyPr>
          <a:lstStyle/>
          <a:p>
            <a:r>
              <a:rPr lang="he-IL" sz="1200" dirty="0" smtClean="0"/>
              <a:t>גרעיני המימן מבצעים פרצסיה בתדירות </a:t>
            </a:r>
            <a:r>
              <a:rPr lang="he-IL" sz="1200" dirty="0" err="1" smtClean="0"/>
              <a:t>לרמור</a:t>
            </a:r>
            <a:r>
              <a:rPr lang="he-IL" sz="1200" dirty="0" smtClean="0"/>
              <a:t> בכיוון  </a:t>
            </a:r>
            <a:r>
              <a:rPr lang="en-US" sz="1200" dirty="0" smtClean="0"/>
              <a:t>B0 ( z )</a:t>
            </a:r>
            <a:endParaRPr lang="he-IL" sz="1200" dirty="0"/>
          </a:p>
        </p:txBody>
      </p:sp>
      <p:sp>
        <p:nvSpPr>
          <p:cNvPr id="4" name="TextBox 3"/>
          <p:cNvSpPr txBox="1"/>
          <p:nvPr/>
        </p:nvSpPr>
        <p:spPr>
          <a:xfrm>
            <a:off x="2123728" y="2420888"/>
            <a:ext cx="2304256" cy="461665"/>
          </a:xfrm>
          <a:prstGeom prst="rect">
            <a:avLst/>
          </a:prstGeom>
          <a:noFill/>
        </p:spPr>
        <p:txBody>
          <a:bodyPr wrap="square" rtlCol="1">
            <a:spAutoFit/>
          </a:bodyPr>
          <a:lstStyle/>
          <a:p>
            <a:r>
              <a:rPr lang="he-IL" sz="1200" dirty="0" smtClean="0"/>
              <a:t>משדרים פולס </a:t>
            </a:r>
            <a:r>
              <a:rPr lang="he-IL" sz="1200" dirty="0" err="1" smtClean="0"/>
              <a:t>90</a:t>
            </a:r>
            <a:r>
              <a:rPr lang="he-IL" sz="1200" dirty="0" smtClean="0"/>
              <a:t>° והגרעינים מתחילים לנטות ספירלית לכיוון  </a:t>
            </a:r>
            <a:r>
              <a:rPr lang="en-US" sz="1200" dirty="0" smtClean="0"/>
              <a:t>XY</a:t>
            </a:r>
            <a:r>
              <a:rPr lang="he-IL" sz="1200" dirty="0" smtClean="0"/>
              <a:t> </a:t>
            </a:r>
            <a:endParaRPr lang="he-IL" sz="1200" dirty="0"/>
          </a:p>
        </p:txBody>
      </p:sp>
      <p:sp>
        <p:nvSpPr>
          <p:cNvPr id="5" name="TextBox 4"/>
          <p:cNvSpPr txBox="1"/>
          <p:nvPr/>
        </p:nvSpPr>
        <p:spPr>
          <a:xfrm>
            <a:off x="4716016" y="2492896"/>
            <a:ext cx="2304256" cy="276999"/>
          </a:xfrm>
          <a:prstGeom prst="rect">
            <a:avLst/>
          </a:prstGeom>
          <a:noFill/>
        </p:spPr>
        <p:txBody>
          <a:bodyPr wrap="square" rtlCol="1">
            <a:spAutoFit/>
          </a:bodyPr>
          <a:lstStyle/>
          <a:p>
            <a:r>
              <a:rPr lang="he-IL" sz="1200" dirty="0" smtClean="0"/>
              <a:t>הגרעינים ב </a:t>
            </a:r>
            <a:r>
              <a:rPr lang="en-US" sz="1200" dirty="0" smtClean="0"/>
              <a:t>XY</a:t>
            </a:r>
            <a:r>
              <a:rPr lang="he-IL" sz="1200" dirty="0" smtClean="0"/>
              <a:t> נמצאים בפאזה</a:t>
            </a:r>
            <a:endParaRPr lang="he-IL" sz="1200" dirty="0"/>
          </a:p>
        </p:txBody>
      </p:sp>
      <p:pic>
        <p:nvPicPr>
          <p:cNvPr id="2051" name="Picture 3">
            <a:hlinkClick r:id="rId2"/>
          </p:cNvPr>
          <p:cNvPicPr>
            <a:picLocks noChangeAspect="1" noChangeArrowheads="1"/>
          </p:cNvPicPr>
          <p:nvPr/>
        </p:nvPicPr>
        <p:blipFill>
          <a:blip r:embed="rId4" cstate="print"/>
          <a:srcRect/>
          <a:stretch>
            <a:fillRect/>
          </a:stretch>
        </p:blipFill>
        <p:spPr bwMode="auto">
          <a:xfrm>
            <a:off x="0" y="3140968"/>
            <a:ext cx="5304192" cy="1303015"/>
          </a:xfrm>
          <a:prstGeom prst="rect">
            <a:avLst/>
          </a:prstGeom>
          <a:noFill/>
          <a:ln w="9525">
            <a:noFill/>
            <a:miter lim="800000"/>
            <a:headEnd/>
            <a:tailEnd/>
          </a:ln>
        </p:spPr>
      </p:pic>
      <p:sp>
        <p:nvSpPr>
          <p:cNvPr id="7" name="TextBox 6"/>
          <p:cNvSpPr txBox="1"/>
          <p:nvPr/>
        </p:nvSpPr>
        <p:spPr>
          <a:xfrm>
            <a:off x="0" y="4365104"/>
            <a:ext cx="1115616" cy="461665"/>
          </a:xfrm>
          <a:prstGeom prst="rect">
            <a:avLst/>
          </a:prstGeom>
          <a:noFill/>
        </p:spPr>
        <p:txBody>
          <a:bodyPr wrap="square" rtlCol="1">
            <a:spAutoFit/>
          </a:bodyPr>
          <a:lstStyle/>
          <a:p>
            <a:r>
              <a:rPr lang="he-IL" sz="1200" dirty="0" smtClean="0"/>
              <a:t>לפני פולס </a:t>
            </a:r>
            <a:r>
              <a:rPr lang="he-IL" sz="1200" dirty="0" err="1" smtClean="0"/>
              <a:t>90</a:t>
            </a:r>
            <a:r>
              <a:rPr lang="he-IL" sz="1200" dirty="0" smtClean="0"/>
              <a:t>° </a:t>
            </a:r>
            <a:r>
              <a:rPr lang="en-US" sz="1200" dirty="0" err="1" smtClean="0"/>
              <a:t>Mz</a:t>
            </a:r>
            <a:r>
              <a:rPr lang="he-IL" sz="1200" dirty="0" smtClean="0"/>
              <a:t> 100% </a:t>
            </a:r>
            <a:endParaRPr lang="he-IL" sz="1200" dirty="0"/>
          </a:p>
        </p:txBody>
      </p:sp>
      <p:sp>
        <p:nvSpPr>
          <p:cNvPr id="8" name="TextBox 7"/>
          <p:cNvSpPr txBox="1"/>
          <p:nvPr/>
        </p:nvSpPr>
        <p:spPr>
          <a:xfrm>
            <a:off x="1475656" y="4221088"/>
            <a:ext cx="864096" cy="461665"/>
          </a:xfrm>
          <a:prstGeom prst="rect">
            <a:avLst/>
          </a:prstGeom>
          <a:noFill/>
        </p:spPr>
        <p:txBody>
          <a:bodyPr wrap="square" rtlCol="1">
            <a:spAutoFit/>
          </a:bodyPr>
          <a:lstStyle/>
          <a:p>
            <a:r>
              <a:rPr lang="he-IL" sz="1200" dirty="0" smtClean="0"/>
              <a:t>אחרי פולס </a:t>
            </a:r>
            <a:r>
              <a:rPr lang="he-IL" sz="1200" dirty="0" err="1" smtClean="0"/>
              <a:t>90</a:t>
            </a:r>
            <a:r>
              <a:rPr lang="he-IL" sz="1200" dirty="0" smtClean="0"/>
              <a:t>° </a:t>
            </a:r>
            <a:r>
              <a:rPr lang="en-US" sz="1200" dirty="0" err="1" smtClean="0"/>
              <a:t>Mz</a:t>
            </a:r>
            <a:r>
              <a:rPr lang="he-IL" sz="1200" dirty="0" smtClean="0"/>
              <a:t> 0</a:t>
            </a:r>
            <a:endParaRPr lang="he-IL" sz="1200" dirty="0"/>
          </a:p>
        </p:txBody>
      </p:sp>
      <p:sp>
        <p:nvSpPr>
          <p:cNvPr id="10" name="TextBox 9"/>
          <p:cNvSpPr txBox="1"/>
          <p:nvPr/>
        </p:nvSpPr>
        <p:spPr>
          <a:xfrm>
            <a:off x="2411760" y="4293096"/>
            <a:ext cx="1512168" cy="830997"/>
          </a:xfrm>
          <a:prstGeom prst="rect">
            <a:avLst/>
          </a:prstGeom>
          <a:noFill/>
        </p:spPr>
        <p:txBody>
          <a:bodyPr wrap="square" rtlCol="1">
            <a:spAutoFit/>
          </a:bodyPr>
          <a:lstStyle/>
          <a:p>
            <a:r>
              <a:rPr lang="en-US" sz="1200" dirty="0" err="1" smtClean="0"/>
              <a:t>Mz</a:t>
            </a:r>
            <a:r>
              <a:rPr lang="he-IL" sz="1200" dirty="0" smtClean="0"/>
              <a:t> מתחיל להתאושש,הזמן שבו מגיע ל- 63% מערכו המקורי נקרא </a:t>
            </a:r>
            <a:r>
              <a:rPr lang="en-US" sz="1200" dirty="0" smtClean="0"/>
              <a:t>T1</a:t>
            </a:r>
            <a:endParaRPr lang="he-IL" sz="1200" dirty="0"/>
          </a:p>
        </p:txBody>
      </p:sp>
      <p:sp>
        <p:nvSpPr>
          <p:cNvPr id="11" name="מלבן 10"/>
          <p:cNvSpPr/>
          <p:nvPr/>
        </p:nvSpPr>
        <p:spPr>
          <a:xfrm>
            <a:off x="4139952" y="4293096"/>
            <a:ext cx="1216032" cy="461665"/>
          </a:xfrm>
          <a:prstGeom prst="rect">
            <a:avLst/>
          </a:prstGeom>
        </p:spPr>
        <p:txBody>
          <a:bodyPr wrap="square">
            <a:spAutoFit/>
          </a:bodyPr>
          <a:lstStyle/>
          <a:p>
            <a:r>
              <a:rPr lang="en-US" sz="1200" dirty="0" err="1" smtClean="0"/>
              <a:t>Mz</a:t>
            </a:r>
            <a:r>
              <a:rPr lang="en-US" sz="1200" dirty="0" smtClean="0"/>
              <a:t> </a:t>
            </a:r>
            <a:r>
              <a:rPr lang="he-IL" sz="1200" dirty="0" smtClean="0"/>
              <a:t> חוזר לערכו המקורי</a:t>
            </a:r>
            <a:endParaRPr lang="he-IL" sz="1200" dirty="0"/>
          </a:p>
        </p:txBody>
      </p:sp>
      <p:pic>
        <p:nvPicPr>
          <p:cNvPr id="2052" name="Picture 4">
            <a:hlinkClick r:id="rId2"/>
          </p:cNvPr>
          <p:cNvPicPr>
            <a:picLocks noChangeAspect="1" noChangeArrowheads="1"/>
          </p:cNvPicPr>
          <p:nvPr/>
        </p:nvPicPr>
        <p:blipFill>
          <a:blip r:embed="rId5" cstate="print"/>
          <a:srcRect/>
          <a:stretch>
            <a:fillRect/>
          </a:stretch>
        </p:blipFill>
        <p:spPr bwMode="auto">
          <a:xfrm>
            <a:off x="0" y="5085184"/>
            <a:ext cx="5544616" cy="1267739"/>
          </a:xfrm>
          <a:prstGeom prst="rect">
            <a:avLst/>
          </a:prstGeom>
          <a:noFill/>
          <a:ln w="9525">
            <a:noFill/>
            <a:miter lim="800000"/>
            <a:headEnd/>
            <a:tailEnd/>
          </a:ln>
        </p:spPr>
      </p:pic>
      <p:sp>
        <p:nvSpPr>
          <p:cNvPr id="13" name="TextBox 12"/>
          <p:cNvSpPr txBox="1"/>
          <p:nvPr/>
        </p:nvSpPr>
        <p:spPr>
          <a:xfrm>
            <a:off x="0" y="6394748"/>
            <a:ext cx="1187624" cy="461665"/>
          </a:xfrm>
          <a:prstGeom prst="rect">
            <a:avLst/>
          </a:prstGeom>
          <a:noFill/>
        </p:spPr>
        <p:txBody>
          <a:bodyPr wrap="square" rtlCol="1">
            <a:spAutoFit/>
          </a:bodyPr>
          <a:lstStyle/>
          <a:p>
            <a:r>
              <a:rPr lang="he-IL" sz="1200" dirty="0" smtClean="0"/>
              <a:t>לפני פולס </a:t>
            </a:r>
            <a:r>
              <a:rPr lang="he-IL" sz="1200" dirty="0" err="1" smtClean="0"/>
              <a:t>90</a:t>
            </a:r>
            <a:r>
              <a:rPr lang="he-IL" sz="1200" dirty="0" smtClean="0"/>
              <a:t>° </a:t>
            </a:r>
            <a:r>
              <a:rPr lang="en-US" sz="1200" dirty="0" err="1" smtClean="0"/>
              <a:t>Mxy</a:t>
            </a:r>
            <a:r>
              <a:rPr lang="he-IL" sz="1200" dirty="0" smtClean="0"/>
              <a:t> 0% </a:t>
            </a:r>
            <a:endParaRPr lang="he-IL" sz="1200" dirty="0"/>
          </a:p>
        </p:txBody>
      </p:sp>
      <p:sp>
        <p:nvSpPr>
          <p:cNvPr id="14" name="TextBox 13"/>
          <p:cNvSpPr txBox="1"/>
          <p:nvPr/>
        </p:nvSpPr>
        <p:spPr>
          <a:xfrm>
            <a:off x="1403648" y="6394748"/>
            <a:ext cx="1296144" cy="461665"/>
          </a:xfrm>
          <a:prstGeom prst="rect">
            <a:avLst/>
          </a:prstGeom>
          <a:noFill/>
        </p:spPr>
        <p:txBody>
          <a:bodyPr wrap="square" rtlCol="1">
            <a:spAutoFit/>
          </a:bodyPr>
          <a:lstStyle/>
          <a:p>
            <a:r>
              <a:rPr lang="he-IL" sz="1200" dirty="0" smtClean="0"/>
              <a:t>אחרי פולס </a:t>
            </a:r>
            <a:r>
              <a:rPr lang="he-IL" sz="1200" dirty="0" err="1" smtClean="0"/>
              <a:t>90</a:t>
            </a:r>
            <a:r>
              <a:rPr lang="he-IL" sz="1200" dirty="0" smtClean="0"/>
              <a:t>° </a:t>
            </a:r>
            <a:r>
              <a:rPr lang="en-US" sz="1200" dirty="0" err="1" smtClean="0"/>
              <a:t>Mxy</a:t>
            </a:r>
            <a:r>
              <a:rPr lang="he-IL" sz="1200" dirty="0" smtClean="0"/>
              <a:t> 100%</a:t>
            </a:r>
            <a:endParaRPr lang="he-IL" sz="1200" dirty="0"/>
          </a:p>
        </p:txBody>
      </p:sp>
      <p:sp>
        <p:nvSpPr>
          <p:cNvPr id="16" name="מלבן 15"/>
          <p:cNvSpPr/>
          <p:nvPr/>
        </p:nvSpPr>
        <p:spPr>
          <a:xfrm>
            <a:off x="2771800" y="6210082"/>
            <a:ext cx="1449512" cy="646331"/>
          </a:xfrm>
          <a:prstGeom prst="rect">
            <a:avLst/>
          </a:prstGeom>
        </p:spPr>
        <p:txBody>
          <a:bodyPr wrap="square">
            <a:spAutoFit/>
          </a:bodyPr>
          <a:lstStyle/>
          <a:p>
            <a:r>
              <a:rPr lang="en-US" sz="1200" dirty="0" err="1" smtClean="0"/>
              <a:t>Mxy</a:t>
            </a:r>
            <a:r>
              <a:rPr lang="en-US" sz="1200" dirty="0" smtClean="0"/>
              <a:t> </a:t>
            </a:r>
            <a:r>
              <a:rPr lang="he-IL" sz="1200" dirty="0" smtClean="0"/>
              <a:t> מתחיל לדעוך ולזמן שבו מגיע ל- 37 מערכו נקרא </a:t>
            </a:r>
            <a:r>
              <a:rPr lang="en-US" sz="1200" dirty="0" smtClean="0"/>
              <a:t>T2</a:t>
            </a:r>
            <a:endParaRPr lang="he-IL" sz="1200" dirty="0"/>
          </a:p>
        </p:txBody>
      </p:sp>
      <p:sp>
        <p:nvSpPr>
          <p:cNvPr id="17" name="מלבן 16"/>
          <p:cNvSpPr/>
          <p:nvPr/>
        </p:nvSpPr>
        <p:spPr>
          <a:xfrm>
            <a:off x="4211960" y="6237312"/>
            <a:ext cx="1127232" cy="276999"/>
          </a:xfrm>
          <a:prstGeom prst="rect">
            <a:avLst/>
          </a:prstGeom>
        </p:spPr>
        <p:txBody>
          <a:bodyPr wrap="none">
            <a:spAutoFit/>
          </a:bodyPr>
          <a:lstStyle/>
          <a:p>
            <a:r>
              <a:rPr lang="en-US" sz="1200" dirty="0" err="1" smtClean="0"/>
              <a:t>Mxy</a:t>
            </a:r>
            <a:r>
              <a:rPr lang="en-US" sz="1200" dirty="0" smtClean="0"/>
              <a:t> </a:t>
            </a:r>
            <a:r>
              <a:rPr lang="he-IL" sz="1200" dirty="0" smtClean="0"/>
              <a:t>חוזר לאפס</a:t>
            </a:r>
            <a:endParaRPr lang="he-IL" sz="1200" dirty="0"/>
          </a:p>
        </p:txBody>
      </p:sp>
      <p:sp>
        <p:nvSpPr>
          <p:cNvPr id="18" name="TextBox 17"/>
          <p:cNvSpPr txBox="1"/>
          <p:nvPr/>
        </p:nvSpPr>
        <p:spPr>
          <a:xfrm>
            <a:off x="5508104" y="5517232"/>
            <a:ext cx="3418285" cy="646331"/>
          </a:xfrm>
          <a:prstGeom prst="rect">
            <a:avLst/>
          </a:prstGeom>
          <a:noFill/>
        </p:spPr>
        <p:txBody>
          <a:bodyPr wrap="square" rtlCol="1">
            <a:spAutoFit/>
          </a:bodyPr>
          <a:lstStyle/>
          <a:p>
            <a:r>
              <a:rPr lang="he-IL" dirty="0" smtClean="0">
                <a:solidFill>
                  <a:schemeClr val="accent5"/>
                </a:solidFill>
              </a:rPr>
              <a:t>יש להדגיש </a:t>
            </a:r>
            <a:r>
              <a:rPr lang="he-IL" dirty="0" err="1" smtClean="0">
                <a:solidFill>
                  <a:schemeClr val="accent5"/>
                </a:solidFill>
              </a:rPr>
              <a:t>שהרלקסציה</a:t>
            </a:r>
            <a:r>
              <a:rPr lang="he-IL" dirty="0" smtClean="0">
                <a:solidFill>
                  <a:schemeClr val="accent5"/>
                </a:solidFill>
              </a:rPr>
              <a:t> </a:t>
            </a:r>
            <a:r>
              <a:rPr lang="he-IL" dirty="0" smtClean="0">
                <a:solidFill>
                  <a:srgbClr val="FF0000"/>
                </a:solidFill>
              </a:rPr>
              <a:t>הרוחבית</a:t>
            </a:r>
            <a:r>
              <a:rPr lang="he-IL" dirty="0" smtClean="0">
                <a:solidFill>
                  <a:schemeClr val="accent5"/>
                </a:solidFill>
              </a:rPr>
              <a:t> </a:t>
            </a:r>
            <a:r>
              <a:rPr lang="he-IL" dirty="0" smtClean="0">
                <a:solidFill>
                  <a:srgbClr val="00B050"/>
                </a:solidFill>
              </a:rPr>
              <a:t>והאורכית</a:t>
            </a:r>
            <a:r>
              <a:rPr lang="he-IL" dirty="0" smtClean="0">
                <a:solidFill>
                  <a:schemeClr val="accent5"/>
                </a:solidFill>
              </a:rPr>
              <a:t> מתרחשות בו זמנית</a:t>
            </a:r>
            <a:endParaRPr lang="he-IL" dirty="0">
              <a:solidFill>
                <a:schemeClr val="accent5"/>
              </a:solidFill>
            </a:endParaRPr>
          </a:p>
        </p:txBody>
      </p:sp>
      <p:pic>
        <p:nvPicPr>
          <p:cNvPr id="19" name="Picture 2">
            <a:hlinkClick r:id="rId6"/>
          </p:cNvPr>
          <p:cNvPicPr>
            <a:picLocks noChangeAspect="1" noChangeArrowheads="1"/>
          </p:cNvPicPr>
          <p:nvPr/>
        </p:nvPicPr>
        <p:blipFill>
          <a:blip r:embed="rId7" cstate="print"/>
          <a:srcRect/>
          <a:stretch>
            <a:fillRect/>
          </a:stretch>
        </p:blipFill>
        <p:spPr bwMode="auto">
          <a:xfrm>
            <a:off x="5940152" y="4365104"/>
            <a:ext cx="2908852" cy="876483"/>
          </a:xfrm>
          <a:prstGeom prst="rect">
            <a:avLst/>
          </a:prstGeom>
          <a:noFill/>
          <a:ln w="9525">
            <a:noFill/>
            <a:miter lim="800000"/>
            <a:headEnd/>
            <a:tailEnd/>
          </a:ln>
        </p:spPr>
      </p:pic>
      <p:sp>
        <p:nvSpPr>
          <p:cNvPr id="20" name="TextBox 19"/>
          <p:cNvSpPr txBox="1"/>
          <p:nvPr/>
        </p:nvSpPr>
        <p:spPr>
          <a:xfrm>
            <a:off x="6876256" y="6237312"/>
            <a:ext cx="1218603" cy="369332"/>
          </a:xfrm>
          <a:prstGeom prst="rect">
            <a:avLst/>
          </a:prstGeom>
          <a:noFill/>
        </p:spPr>
        <p:txBody>
          <a:bodyPr wrap="none" rtlCol="1">
            <a:spAutoFit/>
          </a:bodyPr>
          <a:lstStyle/>
          <a:p>
            <a:r>
              <a:rPr lang="en-US" dirty="0" smtClean="0"/>
              <a:t>T1&gt;T2&gt;T2*</a:t>
            </a:r>
            <a:endParaRPr lang="he-IL" dirty="0"/>
          </a:p>
        </p:txBody>
      </p:sp>
      <p:sp>
        <p:nvSpPr>
          <p:cNvPr id="21" name="TextBox 20"/>
          <p:cNvSpPr txBox="1"/>
          <p:nvPr/>
        </p:nvSpPr>
        <p:spPr>
          <a:xfrm>
            <a:off x="7380312" y="188640"/>
            <a:ext cx="1440160" cy="461665"/>
          </a:xfrm>
          <a:prstGeom prst="rect">
            <a:avLst/>
          </a:prstGeom>
          <a:noFill/>
        </p:spPr>
        <p:txBody>
          <a:bodyPr wrap="square" rtlCol="1">
            <a:spAutoFit/>
          </a:bodyPr>
          <a:lstStyle/>
          <a:p>
            <a:r>
              <a:rPr lang="he-IL" sz="2400" dirty="0" smtClean="0">
                <a:solidFill>
                  <a:srgbClr val="FF0000"/>
                </a:solidFill>
              </a:rPr>
              <a:t>סיכום 2</a:t>
            </a:r>
            <a:endParaRPr lang="he-IL" sz="2400" dirty="0">
              <a:solidFill>
                <a:srgbClr val="FF0000"/>
              </a:solidFill>
            </a:endParaRPr>
          </a:p>
        </p:txBody>
      </p:sp>
      <p:sp>
        <p:nvSpPr>
          <p:cNvPr id="22" name="TextBox 21"/>
          <p:cNvSpPr txBox="1"/>
          <p:nvPr/>
        </p:nvSpPr>
        <p:spPr>
          <a:xfrm>
            <a:off x="7164288" y="6237312"/>
            <a:ext cx="216024" cy="523220"/>
          </a:xfrm>
          <a:prstGeom prst="rect">
            <a:avLst/>
          </a:prstGeom>
          <a:noFill/>
        </p:spPr>
        <p:txBody>
          <a:bodyPr wrap="square" rtlCol="1">
            <a:spAutoFit/>
          </a:bodyPr>
          <a:lstStyle/>
          <a:p>
            <a:r>
              <a:rPr lang="he-IL" sz="2800" dirty="0" smtClean="0"/>
              <a:t>-</a:t>
            </a:r>
            <a:endParaRPr lang="he-IL" sz="2800" dirty="0"/>
          </a:p>
        </p:txBody>
      </p:sp>
      <p:sp>
        <p:nvSpPr>
          <p:cNvPr id="23" name="TextBox 22"/>
          <p:cNvSpPr txBox="1"/>
          <p:nvPr/>
        </p:nvSpPr>
        <p:spPr>
          <a:xfrm>
            <a:off x="323528" y="0"/>
            <a:ext cx="360040" cy="369332"/>
          </a:xfrm>
          <a:prstGeom prst="rect">
            <a:avLst/>
          </a:prstGeom>
          <a:noFill/>
        </p:spPr>
        <p:txBody>
          <a:bodyPr wrap="square" rtlCol="1">
            <a:spAutoFit/>
          </a:bodyPr>
          <a:lstStyle/>
          <a:p>
            <a:r>
              <a:rPr lang="he-IL" dirty="0" smtClean="0"/>
              <a:t>א</a:t>
            </a:r>
            <a:endParaRPr lang="he-IL" dirty="0"/>
          </a:p>
        </p:txBody>
      </p:sp>
      <p:sp>
        <p:nvSpPr>
          <p:cNvPr id="24" name="TextBox 23"/>
          <p:cNvSpPr txBox="1"/>
          <p:nvPr/>
        </p:nvSpPr>
        <p:spPr>
          <a:xfrm>
            <a:off x="2483768" y="188640"/>
            <a:ext cx="360040" cy="369332"/>
          </a:xfrm>
          <a:prstGeom prst="rect">
            <a:avLst/>
          </a:prstGeom>
          <a:noFill/>
        </p:spPr>
        <p:txBody>
          <a:bodyPr wrap="square" rtlCol="1">
            <a:spAutoFit/>
          </a:bodyPr>
          <a:lstStyle/>
          <a:p>
            <a:r>
              <a:rPr lang="he-IL" dirty="0" smtClean="0"/>
              <a:t>ב</a:t>
            </a:r>
            <a:endParaRPr lang="he-IL" dirty="0"/>
          </a:p>
        </p:txBody>
      </p:sp>
      <p:sp>
        <p:nvSpPr>
          <p:cNvPr id="25" name="TextBox 24"/>
          <p:cNvSpPr txBox="1"/>
          <p:nvPr/>
        </p:nvSpPr>
        <p:spPr>
          <a:xfrm>
            <a:off x="5004048" y="188640"/>
            <a:ext cx="360040" cy="369332"/>
          </a:xfrm>
          <a:prstGeom prst="rect">
            <a:avLst/>
          </a:prstGeom>
          <a:noFill/>
        </p:spPr>
        <p:txBody>
          <a:bodyPr wrap="square" rtlCol="1">
            <a:spAutoFit/>
          </a:bodyPr>
          <a:lstStyle/>
          <a:p>
            <a:r>
              <a:rPr lang="he-IL" dirty="0" smtClean="0"/>
              <a:t>ג</a:t>
            </a:r>
            <a:endParaRPr lang="he-IL" dirty="0"/>
          </a:p>
        </p:txBody>
      </p:sp>
      <p:sp>
        <p:nvSpPr>
          <p:cNvPr id="26" name="TextBox 25"/>
          <p:cNvSpPr txBox="1"/>
          <p:nvPr/>
        </p:nvSpPr>
        <p:spPr>
          <a:xfrm>
            <a:off x="107504" y="2996952"/>
            <a:ext cx="360040" cy="369332"/>
          </a:xfrm>
          <a:prstGeom prst="rect">
            <a:avLst/>
          </a:prstGeom>
          <a:noFill/>
        </p:spPr>
        <p:txBody>
          <a:bodyPr wrap="square" rtlCol="1">
            <a:spAutoFit/>
          </a:bodyPr>
          <a:lstStyle/>
          <a:p>
            <a:r>
              <a:rPr lang="he-IL" dirty="0" smtClean="0"/>
              <a:t>א</a:t>
            </a:r>
            <a:endParaRPr lang="he-IL" dirty="0"/>
          </a:p>
        </p:txBody>
      </p:sp>
      <p:sp>
        <p:nvSpPr>
          <p:cNvPr id="27" name="TextBox 26"/>
          <p:cNvSpPr txBox="1"/>
          <p:nvPr/>
        </p:nvSpPr>
        <p:spPr>
          <a:xfrm>
            <a:off x="1403648" y="2996952"/>
            <a:ext cx="360040" cy="369332"/>
          </a:xfrm>
          <a:prstGeom prst="rect">
            <a:avLst/>
          </a:prstGeom>
          <a:noFill/>
        </p:spPr>
        <p:txBody>
          <a:bodyPr wrap="square" rtlCol="1">
            <a:spAutoFit/>
          </a:bodyPr>
          <a:lstStyle/>
          <a:p>
            <a:r>
              <a:rPr lang="he-IL" dirty="0" smtClean="0"/>
              <a:t>ב</a:t>
            </a:r>
            <a:endParaRPr lang="he-IL" dirty="0"/>
          </a:p>
        </p:txBody>
      </p:sp>
      <p:sp>
        <p:nvSpPr>
          <p:cNvPr id="28" name="TextBox 27"/>
          <p:cNvSpPr txBox="1"/>
          <p:nvPr/>
        </p:nvSpPr>
        <p:spPr>
          <a:xfrm>
            <a:off x="2699792" y="2996952"/>
            <a:ext cx="360040" cy="369332"/>
          </a:xfrm>
          <a:prstGeom prst="rect">
            <a:avLst/>
          </a:prstGeom>
          <a:noFill/>
        </p:spPr>
        <p:txBody>
          <a:bodyPr wrap="square" rtlCol="1">
            <a:spAutoFit/>
          </a:bodyPr>
          <a:lstStyle/>
          <a:p>
            <a:r>
              <a:rPr lang="he-IL" dirty="0" smtClean="0"/>
              <a:t>ג</a:t>
            </a:r>
            <a:endParaRPr lang="he-IL" dirty="0"/>
          </a:p>
        </p:txBody>
      </p:sp>
      <p:sp>
        <p:nvSpPr>
          <p:cNvPr id="29" name="TextBox 28"/>
          <p:cNvSpPr txBox="1"/>
          <p:nvPr/>
        </p:nvSpPr>
        <p:spPr>
          <a:xfrm>
            <a:off x="4067944" y="2996952"/>
            <a:ext cx="360040" cy="369332"/>
          </a:xfrm>
          <a:prstGeom prst="rect">
            <a:avLst/>
          </a:prstGeom>
          <a:noFill/>
        </p:spPr>
        <p:txBody>
          <a:bodyPr wrap="square" rtlCol="1">
            <a:spAutoFit/>
          </a:bodyPr>
          <a:lstStyle/>
          <a:p>
            <a:r>
              <a:rPr lang="he-IL" dirty="0" smtClean="0"/>
              <a:t>ד</a:t>
            </a:r>
            <a:endParaRPr lang="he-IL" dirty="0"/>
          </a:p>
        </p:txBody>
      </p:sp>
      <p:sp>
        <p:nvSpPr>
          <p:cNvPr id="30" name="TextBox 29"/>
          <p:cNvSpPr txBox="1"/>
          <p:nvPr/>
        </p:nvSpPr>
        <p:spPr>
          <a:xfrm>
            <a:off x="0" y="4869160"/>
            <a:ext cx="360040" cy="369332"/>
          </a:xfrm>
          <a:prstGeom prst="rect">
            <a:avLst/>
          </a:prstGeom>
          <a:noFill/>
        </p:spPr>
        <p:txBody>
          <a:bodyPr wrap="square" rtlCol="1">
            <a:spAutoFit/>
          </a:bodyPr>
          <a:lstStyle/>
          <a:p>
            <a:r>
              <a:rPr lang="he-IL" dirty="0" smtClean="0"/>
              <a:t>א</a:t>
            </a:r>
            <a:endParaRPr lang="he-IL" dirty="0"/>
          </a:p>
        </p:txBody>
      </p:sp>
      <p:sp>
        <p:nvSpPr>
          <p:cNvPr id="31" name="TextBox 30"/>
          <p:cNvSpPr txBox="1"/>
          <p:nvPr/>
        </p:nvSpPr>
        <p:spPr>
          <a:xfrm>
            <a:off x="1403648" y="4869160"/>
            <a:ext cx="360040" cy="369332"/>
          </a:xfrm>
          <a:prstGeom prst="rect">
            <a:avLst/>
          </a:prstGeom>
          <a:noFill/>
        </p:spPr>
        <p:txBody>
          <a:bodyPr wrap="square" rtlCol="1">
            <a:spAutoFit/>
          </a:bodyPr>
          <a:lstStyle/>
          <a:p>
            <a:r>
              <a:rPr lang="he-IL" dirty="0" smtClean="0"/>
              <a:t>ב</a:t>
            </a:r>
            <a:endParaRPr lang="he-IL" dirty="0"/>
          </a:p>
        </p:txBody>
      </p:sp>
      <p:sp>
        <p:nvSpPr>
          <p:cNvPr id="32" name="TextBox 31"/>
          <p:cNvSpPr txBox="1"/>
          <p:nvPr/>
        </p:nvSpPr>
        <p:spPr>
          <a:xfrm>
            <a:off x="3131840" y="5157192"/>
            <a:ext cx="360040" cy="369332"/>
          </a:xfrm>
          <a:prstGeom prst="rect">
            <a:avLst/>
          </a:prstGeom>
          <a:noFill/>
        </p:spPr>
        <p:txBody>
          <a:bodyPr wrap="square" rtlCol="1">
            <a:spAutoFit/>
          </a:bodyPr>
          <a:lstStyle/>
          <a:p>
            <a:r>
              <a:rPr lang="he-IL" dirty="0" smtClean="0"/>
              <a:t>ג</a:t>
            </a:r>
            <a:endParaRPr lang="he-IL" dirty="0"/>
          </a:p>
        </p:txBody>
      </p:sp>
      <p:sp>
        <p:nvSpPr>
          <p:cNvPr id="33" name="TextBox 32"/>
          <p:cNvSpPr txBox="1"/>
          <p:nvPr/>
        </p:nvSpPr>
        <p:spPr>
          <a:xfrm>
            <a:off x="4283968" y="4869160"/>
            <a:ext cx="360040" cy="369332"/>
          </a:xfrm>
          <a:prstGeom prst="rect">
            <a:avLst/>
          </a:prstGeom>
          <a:noFill/>
        </p:spPr>
        <p:txBody>
          <a:bodyPr wrap="square" rtlCol="1">
            <a:spAutoFit/>
          </a:bodyPr>
          <a:lstStyle/>
          <a:p>
            <a:r>
              <a:rPr lang="he-IL" dirty="0" smtClean="0"/>
              <a:t>ד</a:t>
            </a:r>
            <a:endParaRPr lang="he-IL"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hlinkClick r:id="rId2"/>
          </p:cNvPr>
          <p:cNvPicPr>
            <a:picLocks noChangeAspect="1" noChangeArrowheads="1"/>
          </p:cNvPicPr>
          <p:nvPr/>
        </p:nvPicPr>
        <p:blipFill>
          <a:blip r:embed="rId3" cstate="print"/>
          <a:srcRect/>
          <a:stretch>
            <a:fillRect/>
          </a:stretch>
        </p:blipFill>
        <p:spPr bwMode="auto">
          <a:xfrm>
            <a:off x="251520" y="548680"/>
            <a:ext cx="5534025" cy="2447925"/>
          </a:xfrm>
          <a:prstGeom prst="rect">
            <a:avLst/>
          </a:prstGeom>
          <a:noFill/>
          <a:ln w="9525">
            <a:noFill/>
            <a:miter lim="800000"/>
            <a:headEnd/>
            <a:tailEnd/>
          </a:ln>
        </p:spPr>
      </p:pic>
      <p:pic>
        <p:nvPicPr>
          <p:cNvPr id="3" name="Picture 2">
            <a:hlinkClick r:id="rId4"/>
          </p:cNvPr>
          <p:cNvPicPr>
            <a:picLocks noChangeAspect="1" noChangeArrowheads="1"/>
          </p:cNvPicPr>
          <p:nvPr/>
        </p:nvPicPr>
        <p:blipFill>
          <a:blip r:embed="rId5" cstate="print"/>
          <a:srcRect/>
          <a:stretch>
            <a:fillRect/>
          </a:stretch>
        </p:blipFill>
        <p:spPr bwMode="auto">
          <a:xfrm>
            <a:off x="6123757" y="332656"/>
            <a:ext cx="3018656" cy="2658475"/>
          </a:xfrm>
          <a:prstGeom prst="rect">
            <a:avLst/>
          </a:prstGeom>
          <a:noFill/>
          <a:ln w="9525">
            <a:noFill/>
            <a:miter lim="800000"/>
            <a:headEnd/>
            <a:tailEnd/>
          </a:ln>
        </p:spPr>
      </p:pic>
      <p:pic>
        <p:nvPicPr>
          <p:cNvPr id="4" name="Picture 2">
            <a:hlinkClick r:id="rId6"/>
          </p:cNvPr>
          <p:cNvPicPr>
            <a:picLocks noChangeAspect="1" noChangeArrowheads="1"/>
          </p:cNvPicPr>
          <p:nvPr/>
        </p:nvPicPr>
        <p:blipFill>
          <a:blip r:embed="rId7" cstate="print"/>
          <a:srcRect/>
          <a:stretch>
            <a:fillRect/>
          </a:stretch>
        </p:blipFill>
        <p:spPr bwMode="auto">
          <a:xfrm>
            <a:off x="323528" y="3751247"/>
            <a:ext cx="4608512" cy="3105166"/>
          </a:xfrm>
          <a:prstGeom prst="rect">
            <a:avLst/>
          </a:prstGeom>
          <a:noFill/>
          <a:ln w="9525">
            <a:noFill/>
            <a:miter lim="800000"/>
            <a:headEnd/>
            <a:tailEnd/>
          </a:ln>
        </p:spPr>
      </p:pic>
      <p:pic>
        <p:nvPicPr>
          <p:cNvPr id="5" name="Picture 2">
            <a:hlinkClick r:id="rId8"/>
          </p:cNvPr>
          <p:cNvPicPr>
            <a:picLocks noChangeAspect="1" noChangeArrowheads="1"/>
          </p:cNvPicPr>
          <p:nvPr/>
        </p:nvPicPr>
        <p:blipFill>
          <a:blip r:embed="rId9" cstate="print"/>
          <a:srcRect/>
          <a:stretch>
            <a:fillRect/>
          </a:stretch>
        </p:blipFill>
        <p:spPr bwMode="auto">
          <a:xfrm>
            <a:off x="5436096" y="4581128"/>
            <a:ext cx="3312368" cy="1382782"/>
          </a:xfrm>
          <a:prstGeom prst="rect">
            <a:avLst/>
          </a:prstGeom>
          <a:noFill/>
          <a:ln w="9525">
            <a:noFill/>
            <a:miter lim="800000"/>
            <a:headEnd/>
            <a:tailEnd/>
          </a:ln>
        </p:spPr>
      </p:pic>
      <p:sp>
        <p:nvSpPr>
          <p:cNvPr id="6" name="TextBox 5"/>
          <p:cNvSpPr txBox="1"/>
          <p:nvPr/>
        </p:nvSpPr>
        <p:spPr>
          <a:xfrm>
            <a:off x="1403648" y="0"/>
            <a:ext cx="3888432" cy="369332"/>
          </a:xfrm>
          <a:prstGeom prst="rect">
            <a:avLst/>
          </a:prstGeom>
          <a:noFill/>
        </p:spPr>
        <p:txBody>
          <a:bodyPr wrap="square" rtlCol="1">
            <a:spAutoFit/>
          </a:bodyPr>
          <a:lstStyle/>
          <a:p>
            <a:r>
              <a:rPr lang="he-IL" dirty="0" smtClean="0"/>
              <a:t>מה גורם לדעיכת המגנטיזציה הרוחבית</a:t>
            </a:r>
            <a:endParaRPr lang="he-IL" dirty="0"/>
          </a:p>
        </p:txBody>
      </p:sp>
      <p:sp>
        <p:nvSpPr>
          <p:cNvPr id="7" name="TextBox 6"/>
          <p:cNvSpPr txBox="1"/>
          <p:nvPr/>
        </p:nvSpPr>
        <p:spPr>
          <a:xfrm>
            <a:off x="6300192" y="2996952"/>
            <a:ext cx="2448272" cy="830997"/>
          </a:xfrm>
          <a:prstGeom prst="rect">
            <a:avLst/>
          </a:prstGeom>
          <a:noFill/>
        </p:spPr>
        <p:txBody>
          <a:bodyPr wrap="square" rtlCol="1">
            <a:spAutoFit/>
          </a:bodyPr>
          <a:lstStyle/>
          <a:p>
            <a:r>
              <a:rPr lang="he-IL" sz="1200" dirty="0" smtClean="0"/>
              <a:t>דעיכת המגנטיזציה הרוחבית כתוצאה מתהליכי </a:t>
            </a:r>
            <a:r>
              <a:rPr lang="en-US" sz="1200" dirty="0" smtClean="0"/>
              <a:t>T2</a:t>
            </a:r>
            <a:r>
              <a:rPr lang="he-IL" sz="1200" dirty="0" smtClean="0"/>
              <a:t> , </a:t>
            </a:r>
            <a:r>
              <a:rPr lang="en-US" sz="1200" dirty="0" smtClean="0"/>
              <a:t>T2*</a:t>
            </a:r>
            <a:r>
              <a:rPr lang="he-IL" sz="1200" dirty="0" smtClean="0"/>
              <a:t> .</a:t>
            </a:r>
          </a:p>
          <a:p>
            <a:r>
              <a:rPr lang="he-IL" sz="1200" dirty="0" smtClean="0"/>
              <a:t>ככל שהמגנט פחות הומוגני דעיכת הסיגנל מהירה יותר</a:t>
            </a:r>
            <a:endParaRPr lang="he-IL" sz="1200" dirty="0"/>
          </a:p>
        </p:txBody>
      </p:sp>
      <p:sp>
        <p:nvSpPr>
          <p:cNvPr id="8" name="TextBox 7"/>
          <p:cNvSpPr txBox="1"/>
          <p:nvPr/>
        </p:nvSpPr>
        <p:spPr>
          <a:xfrm>
            <a:off x="539552" y="3284984"/>
            <a:ext cx="4464496" cy="276999"/>
          </a:xfrm>
          <a:prstGeom prst="rect">
            <a:avLst/>
          </a:prstGeom>
          <a:noFill/>
        </p:spPr>
        <p:txBody>
          <a:bodyPr wrap="square" rtlCol="1">
            <a:spAutoFit/>
          </a:bodyPr>
          <a:lstStyle/>
          <a:p>
            <a:r>
              <a:rPr lang="he-IL" sz="1200" dirty="0" smtClean="0"/>
              <a:t>על מנת לנטרל את אי </a:t>
            </a:r>
            <a:r>
              <a:rPr lang="he-IL" sz="1200" dirty="0" err="1" smtClean="0"/>
              <a:t>ההומגניות</a:t>
            </a:r>
            <a:r>
              <a:rPr lang="he-IL" sz="1200" dirty="0" smtClean="0"/>
              <a:t> של השדה משתמשים ברצף ספין אקו</a:t>
            </a:r>
            <a:endParaRPr lang="he-IL" sz="1200" dirty="0"/>
          </a:p>
        </p:txBody>
      </p:sp>
      <p:sp>
        <p:nvSpPr>
          <p:cNvPr id="9" name="TextBox 8"/>
          <p:cNvSpPr txBox="1"/>
          <p:nvPr/>
        </p:nvSpPr>
        <p:spPr>
          <a:xfrm>
            <a:off x="5397997" y="4221088"/>
            <a:ext cx="3744416" cy="276999"/>
          </a:xfrm>
          <a:prstGeom prst="rect">
            <a:avLst/>
          </a:prstGeom>
          <a:noFill/>
        </p:spPr>
        <p:txBody>
          <a:bodyPr wrap="square" rtlCol="1">
            <a:spAutoFit/>
          </a:bodyPr>
          <a:lstStyle/>
          <a:p>
            <a:r>
              <a:rPr lang="he-IL" sz="1200" dirty="0" smtClean="0"/>
              <a:t>שלושת הקונטרסטים הבסיסיים שניתן לקבל ברצף ספין אקו</a:t>
            </a:r>
            <a:endParaRPr lang="he-IL" sz="12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59832" y="0"/>
            <a:ext cx="2520280" cy="461665"/>
          </a:xfrm>
          <a:prstGeom prst="rect">
            <a:avLst/>
          </a:prstGeom>
          <a:noFill/>
        </p:spPr>
        <p:txBody>
          <a:bodyPr wrap="square" rtlCol="1">
            <a:spAutoFit/>
          </a:bodyPr>
          <a:lstStyle/>
          <a:p>
            <a:r>
              <a:rPr lang="he-IL" sz="2400" dirty="0" smtClean="0"/>
              <a:t>מבנה מכשיר </a:t>
            </a:r>
            <a:r>
              <a:rPr lang="en-US" sz="2400" dirty="0" smtClean="0"/>
              <a:t>MRI</a:t>
            </a:r>
            <a:endParaRPr lang="he-IL" sz="2400" dirty="0"/>
          </a:p>
        </p:txBody>
      </p:sp>
      <p:pic>
        <p:nvPicPr>
          <p:cNvPr id="3" name="Picture 2">
            <a:hlinkClick r:id="rId2"/>
          </p:cNvPr>
          <p:cNvPicPr>
            <a:picLocks noChangeAspect="1" noChangeArrowheads="1"/>
          </p:cNvPicPr>
          <p:nvPr/>
        </p:nvPicPr>
        <p:blipFill>
          <a:blip r:embed="rId3" cstate="print"/>
          <a:srcRect/>
          <a:stretch>
            <a:fillRect/>
          </a:stretch>
        </p:blipFill>
        <p:spPr bwMode="auto">
          <a:xfrm>
            <a:off x="0" y="692696"/>
            <a:ext cx="5095875" cy="3933825"/>
          </a:xfrm>
          <a:prstGeom prst="rect">
            <a:avLst/>
          </a:prstGeom>
          <a:noFill/>
          <a:ln w="9525">
            <a:noFill/>
            <a:miter lim="800000"/>
            <a:headEnd/>
            <a:tailEnd/>
          </a:ln>
        </p:spPr>
      </p:pic>
      <p:sp>
        <p:nvSpPr>
          <p:cNvPr id="6" name="מלבן 5"/>
          <p:cNvSpPr/>
          <p:nvPr/>
        </p:nvSpPr>
        <p:spPr>
          <a:xfrm>
            <a:off x="1619672" y="4581128"/>
            <a:ext cx="6372200" cy="2585323"/>
          </a:xfrm>
          <a:prstGeom prst="rect">
            <a:avLst/>
          </a:prstGeom>
        </p:spPr>
        <p:txBody>
          <a:bodyPr wrap="square">
            <a:spAutoFit/>
          </a:bodyPr>
          <a:lstStyle/>
          <a:p>
            <a:r>
              <a:rPr lang="he-IL" dirty="0" smtClean="0"/>
              <a:t>מכשיר ה-</a:t>
            </a:r>
            <a:r>
              <a:rPr lang="en-US" dirty="0" smtClean="0"/>
              <a:t> MRI </a:t>
            </a:r>
            <a:r>
              <a:rPr lang="he-IL" dirty="0" smtClean="0"/>
              <a:t>בנוי בצורת תעלה גלילית ארוכה וסגורה</a:t>
            </a:r>
            <a:r>
              <a:rPr lang="en-US" dirty="0" smtClean="0"/>
              <a:t>( Bore ) </a:t>
            </a:r>
            <a:r>
              <a:rPr lang="he-IL" dirty="0" smtClean="0"/>
              <a:t>. במהלך הבדיקה הנבדק שוכב על מיטה שנעה באופן אוטומטי אל תוך המכשיר .</a:t>
            </a:r>
          </a:p>
          <a:p>
            <a:r>
              <a:rPr lang="he-IL" dirty="0" smtClean="0"/>
              <a:t>המרכיבים העיקריים של המכשיר הם :</a:t>
            </a:r>
          </a:p>
          <a:p>
            <a:r>
              <a:rPr lang="he-IL" dirty="0" smtClean="0"/>
              <a:t>1- המגנט הוא המרכיב העיקרי והחשוב ביותר במכשיר.</a:t>
            </a:r>
          </a:p>
          <a:p>
            <a:r>
              <a:rPr lang="he-IL" dirty="0" smtClean="0"/>
              <a:t>2- </a:t>
            </a:r>
            <a:r>
              <a:rPr lang="he-IL" dirty="0" err="1" smtClean="0"/>
              <a:t>גרדיאנטים</a:t>
            </a:r>
            <a:r>
              <a:rPr lang="he-IL" dirty="0" smtClean="0"/>
              <a:t> , שדות מגנטיים משתנים</a:t>
            </a:r>
          </a:p>
          <a:p>
            <a:r>
              <a:rPr lang="he-IL" dirty="0" smtClean="0"/>
              <a:t>3- סלילי </a:t>
            </a:r>
            <a:r>
              <a:rPr lang="en-US" dirty="0" smtClean="0"/>
              <a:t>RF</a:t>
            </a:r>
            <a:r>
              <a:rPr lang="he-IL" dirty="0" smtClean="0"/>
              <a:t> שמשדרים וקולטים גלי רדיו</a:t>
            </a:r>
          </a:p>
          <a:p>
            <a:endParaRPr lang="he-IL" dirty="0" smtClean="0"/>
          </a:p>
          <a:p>
            <a:endParaRPr lang="he-IL" dirty="0"/>
          </a:p>
        </p:txBody>
      </p:sp>
      <p:pic>
        <p:nvPicPr>
          <p:cNvPr id="7" name="Picture 2" descr="https://www.cis.rit.edu/htbooks/mri/chap-9/images/new-mag-xs.jpg">
            <a:hlinkClick r:id="rId4"/>
          </p:cNvPr>
          <p:cNvPicPr>
            <a:picLocks noChangeAspect="1" noChangeArrowheads="1"/>
          </p:cNvPicPr>
          <p:nvPr/>
        </p:nvPicPr>
        <p:blipFill>
          <a:blip r:embed="rId5" cstate="print"/>
          <a:srcRect/>
          <a:stretch>
            <a:fillRect/>
          </a:stretch>
        </p:blipFill>
        <p:spPr bwMode="auto">
          <a:xfrm>
            <a:off x="5292080" y="692696"/>
            <a:ext cx="3593976" cy="391743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hlinkClick r:id="rId2"/>
          </p:cNvPr>
          <p:cNvPicPr>
            <a:picLocks noChangeAspect="1" noChangeArrowheads="1"/>
          </p:cNvPicPr>
          <p:nvPr/>
        </p:nvPicPr>
        <p:blipFill>
          <a:blip r:embed="rId3" cstate="print"/>
          <a:srcRect/>
          <a:stretch>
            <a:fillRect/>
          </a:stretch>
        </p:blipFill>
        <p:spPr bwMode="auto">
          <a:xfrm>
            <a:off x="6804248" y="332656"/>
            <a:ext cx="2160240" cy="2115851"/>
          </a:xfrm>
          <a:prstGeom prst="rect">
            <a:avLst/>
          </a:prstGeom>
          <a:noFill/>
          <a:ln w="9525">
            <a:noFill/>
            <a:miter lim="800000"/>
            <a:headEnd/>
            <a:tailEnd/>
          </a:ln>
        </p:spPr>
      </p:pic>
      <p:sp>
        <p:nvSpPr>
          <p:cNvPr id="3" name="TextBox 2"/>
          <p:cNvSpPr txBox="1"/>
          <p:nvPr/>
        </p:nvSpPr>
        <p:spPr>
          <a:xfrm>
            <a:off x="6948264" y="2276872"/>
            <a:ext cx="2195736" cy="523220"/>
          </a:xfrm>
          <a:prstGeom prst="rect">
            <a:avLst/>
          </a:prstGeom>
          <a:noFill/>
        </p:spPr>
        <p:txBody>
          <a:bodyPr wrap="square" rtlCol="1">
            <a:spAutoFit/>
          </a:bodyPr>
          <a:lstStyle/>
          <a:p>
            <a:r>
              <a:rPr lang="he-IL" sz="1400" dirty="0" smtClean="0"/>
              <a:t>אטום המימן מורכב מפרוטון בודד ואלקטרון בודד</a:t>
            </a:r>
            <a:endParaRPr lang="he-IL" sz="1400" dirty="0"/>
          </a:p>
        </p:txBody>
      </p:sp>
      <p:sp>
        <p:nvSpPr>
          <p:cNvPr id="5" name="TextBox 4"/>
          <p:cNvSpPr txBox="1"/>
          <p:nvPr/>
        </p:nvSpPr>
        <p:spPr>
          <a:xfrm>
            <a:off x="3779912" y="2708920"/>
            <a:ext cx="3024336" cy="738664"/>
          </a:xfrm>
          <a:prstGeom prst="rect">
            <a:avLst/>
          </a:prstGeom>
          <a:noFill/>
        </p:spPr>
        <p:txBody>
          <a:bodyPr wrap="square" rtlCol="1">
            <a:spAutoFit/>
          </a:bodyPr>
          <a:lstStyle/>
          <a:p>
            <a:r>
              <a:rPr lang="he-IL" sz="1400" dirty="0" smtClean="0"/>
              <a:t>לפרוטון יש מטען חשמלי , כמו כן לפרוטון יש תנע זוויתי ,ספין (סיבוב סביב עצמו )</a:t>
            </a:r>
          </a:p>
          <a:p>
            <a:endParaRPr lang="he-IL" sz="1400" dirty="0"/>
          </a:p>
        </p:txBody>
      </p:sp>
      <p:pic>
        <p:nvPicPr>
          <p:cNvPr id="7" name="Picture 2">
            <a:hlinkClick r:id="rId4"/>
          </p:cNvPr>
          <p:cNvPicPr>
            <a:picLocks noChangeAspect="1" noChangeArrowheads="1"/>
          </p:cNvPicPr>
          <p:nvPr/>
        </p:nvPicPr>
        <p:blipFill>
          <a:blip r:embed="rId5" cstate="print"/>
          <a:srcRect/>
          <a:stretch>
            <a:fillRect/>
          </a:stretch>
        </p:blipFill>
        <p:spPr bwMode="auto">
          <a:xfrm>
            <a:off x="4067944" y="759544"/>
            <a:ext cx="2702904" cy="1978761"/>
          </a:xfrm>
          <a:prstGeom prst="rect">
            <a:avLst/>
          </a:prstGeom>
          <a:noFill/>
          <a:ln w="9525">
            <a:noFill/>
            <a:miter lim="800000"/>
            <a:headEnd/>
            <a:tailEnd/>
          </a:ln>
        </p:spPr>
      </p:pic>
      <p:pic>
        <p:nvPicPr>
          <p:cNvPr id="6" name="Picture 3">
            <a:hlinkClick r:id="rId4"/>
          </p:cNvPr>
          <p:cNvPicPr>
            <a:picLocks noChangeAspect="1" noChangeArrowheads="1"/>
          </p:cNvPicPr>
          <p:nvPr/>
        </p:nvPicPr>
        <p:blipFill>
          <a:blip r:embed="rId6" cstate="print"/>
          <a:srcRect/>
          <a:stretch>
            <a:fillRect/>
          </a:stretch>
        </p:blipFill>
        <p:spPr bwMode="auto">
          <a:xfrm>
            <a:off x="0" y="764704"/>
            <a:ext cx="2507592" cy="1860208"/>
          </a:xfrm>
          <a:prstGeom prst="rect">
            <a:avLst/>
          </a:prstGeom>
          <a:noFill/>
          <a:ln w="9525">
            <a:noFill/>
            <a:miter lim="800000"/>
            <a:headEnd/>
            <a:tailEnd/>
          </a:ln>
        </p:spPr>
      </p:pic>
      <p:sp>
        <p:nvSpPr>
          <p:cNvPr id="8" name="TextBox 7"/>
          <p:cNvSpPr txBox="1"/>
          <p:nvPr/>
        </p:nvSpPr>
        <p:spPr>
          <a:xfrm>
            <a:off x="0" y="2636912"/>
            <a:ext cx="2555776" cy="2031325"/>
          </a:xfrm>
          <a:prstGeom prst="rect">
            <a:avLst/>
          </a:prstGeom>
          <a:noFill/>
        </p:spPr>
        <p:txBody>
          <a:bodyPr wrap="square" rtlCol="1">
            <a:spAutoFit/>
          </a:bodyPr>
          <a:lstStyle/>
          <a:p>
            <a:r>
              <a:rPr lang="he-IL" sz="1400" dirty="0" smtClean="0"/>
              <a:t>הואיל והגרעין של המימן טעון במטען חשמלי , תגרום תנועת הסיבוב שלו להיווצרות מומנט מגנטי .</a:t>
            </a:r>
          </a:p>
          <a:p>
            <a:r>
              <a:rPr lang="he-IL" sz="1400" dirty="0" smtClean="0"/>
              <a:t>מומנט מגנטי או מומנט דיפול מגנטי הוא הגודל הפיזיקאלי שמגדיר את עוצמת השדה המגנטי וכוונו .</a:t>
            </a:r>
            <a:br>
              <a:rPr lang="he-IL" sz="1400" dirty="0" smtClean="0"/>
            </a:br>
            <a:endParaRPr lang="he-IL" sz="1400" dirty="0"/>
          </a:p>
        </p:txBody>
      </p:sp>
      <p:pic>
        <p:nvPicPr>
          <p:cNvPr id="9" name="Picture 3">
            <a:hlinkClick r:id="rId7"/>
          </p:cNvPr>
          <p:cNvPicPr>
            <a:picLocks noChangeAspect="1" noChangeArrowheads="1"/>
          </p:cNvPicPr>
          <p:nvPr/>
        </p:nvPicPr>
        <p:blipFill>
          <a:blip r:embed="rId8" cstate="print"/>
          <a:srcRect/>
          <a:stretch>
            <a:fillRect/>
          </a:stretch>
        </p:blipFill>
        <p:spPr bwMode="auto">
          <a:xfrm>
            <a:off x="2627784" y="908720"/>
            <a:ext cx="1347852" cy="1825377"/>
          </a:xfrm>
          <a:prstGeom prst="rect">
            <a:avLst/>
          </a:prstGeom>
          <a:noFill/>
          <a:ln w="9525">
            <a:noFill/>
            <a:miter lim="800000"/>
            <a:headEnd/>
            <a:tailEnd/>
          </a:ln>
        </p:spPr>
      </p:pic>
      <p:pic>
        <p:nvPicPr>
          <p:cNvPr id="10" name="Picture 2">
            <a:hlinkClick r:id="rId9"/>
          </p:cNvPr>
          <p:cNvPicPr>
            <a:picLocks noChangeAspect="1" noChangeArrowheads="1"/>
          </p:cNvPicPr>
          <p:nvPr/>
        </p:nvPicPr>
        <p:blipFill>
          <a:blip r:embed="rId10" cstate="print"/>
          <a:srcRect/>
          <a:stretch>
            <a:fillRect/>
          </a:stretch>
        </p:blipFill>
        <p:spPr bwMode="auto">
          <a:xfrm>
            <a:off x="5868144" y="4005064"/>
            <a:ext cx="2095500" cy="1828800"/>
          </a:xfrm>
          <a:prstGeom prst="rect">
            <a:avLst/>
          </a:prstGeom>
          <a:noFill/>
          <a:ln w="9525">
            <a:noFill/>
            <a:miter lim="800000"/>
            <a:headEnd/>
            <a:tailEnd/>
          </a:ln>
        </p:spPr>
      </p:pic>
      <p:pic>
        <p:nvPicPr>
          <p:cNvPr id="11" name="Picture 4">
            <a:hlinkClick r:id="rId4"/>
          </p:cNvPr>
          <p:cNvPicPr>
            <a:picLocks noChangeAspect="1" noChangeArrowheads="1"/>
          </p:cNvPicPr>
          <p:nvPr/>
        </p:nvPicPr>
        <p:blipFill>
          <a:blip r:embed="rId11" cstate="print"/>
          <a:srcRect/>
          <a:stretch>
            <a:fillRect/>
          </a:stretch>
        </p:blipFill>
        <p:spPr bwMode="auto">
          <a:xfrm>
            <a:off x="3131840" y="4005064"/>
            <a:ext cx="2520280" cy="1711592"/>
          </a:xfrm>
          <a:prstGeom prst="rect">
            <a:avLst/>
          </a:prstGeom>
          <a:noFill/>
          <a:ln w="9525">
            <a:noFill/>
            <a:miter lim="800000"/>
            <a:headEnd/>
            <a:tailEnd/>
          </a:ln>
        </p:spPr>
      </p:pic>
      <p:sp>
        <p:nvSpPr>
          <p:cNvPr id="12" name="מלבן 11"/>
          <p:cNvSpPr/>
          <p:nvPr/>
        </p:nvSpPr>
        <p:spPr>
          <a:xfrm>
            <a:off x="3275856" y="6117749"/>
            <a:ext cx="4788024" cy="738664"/>
          </a:xfrm>
          <a:prstGeom prst="rect">
            <a:avLst/>
          </a:prstGeom>
        </p:spPr>
        <p:txBody>
          <a:bodyPr wrap="square">
            <a:spAutoFit/>
          </a:bodyPr>
          <a:lstStyle/>
          <a:p>
            <a:r>
              <a:rPr lang="he-IL" sz="1400" dirty="0" smtClean="0"/>
              <a:t>יש לפרוטון מטען חשמלי מסתובב הפועל כמו לולאת זרם חשמלית ומוביל לנוכחות של שדה מגנטי , ולכן ניתן לראות בפרוטון המימן כמעין מגנט קטן .</a:t>
            </a:r>
            <a:endParaRPr lang="he-IL" sz="14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a:stretch>
            <a:fillRect/>
          </a:stretch>
        </p:blipFill>
        <p:spPr bwMode="auto">
          <a:xfrm>
            <a:off x="0" y="0"/>
            <a:ext cx="4499992" cy="2790204"/>
          </a:xfrm>
          <a:prstGeom prst="rect">
            <a:avLst/>
          </a:prstGeom>
          <a:noFill/>
          <a:ln w="9525">
            <a:noFill/>
            <a:miter lim="800000"/>
            <a:headEnd/>
            <a:tailEnd/>
          </a:ln>
        </p:spPr>
      </p:pic>
      <p:sp>
        <p:nvSpPr>
          <p:cNvPr id="4" name="TextBox 3"/>
          <p:cNvSpPr txBox="1"/>
          <p:nvPr/>
        </p:nvSpPr>
        <p:spPr>
          <a:xfrm>
            <a:off x="467544" y="4365104"/>
            <a:ext cx="8064896" cy="2308324"/>
          </a:xfrm>
          <a:prstGeom prst="rect">
            <a:avLst/>
          </a:prstGeom>
          <a:noFill/>
        </p:spPr>
        <p:txBody>
          <a:bodyPr wrap="square" rtlCol="1">
            <a:spAutoFit/>
          </a:bodyPr>
          <a:lstStyle/>
          <a:p>
            <a:r>
              <a:rPr lang="he-IL" dirty="0" smtClean="0"/>
              <a:t>בין מכשירי</a:t>
            </a:r>
            <a:r>
              <a:rPr lang="en-US" dirty="0" smtClean="0"/>
              <a:t>MRI </a:t>
            </a:r>
            <a:r>
              <a:rPr lang="he-IL" dirty="0" smtClean="0"/>
              <a:t> ניתן להבחין בין מכשיר פתוח לבין מכשיר סגור .</a:t>
            </a:r>
          </a:p>
          <a:p>
            <a:r>
              <a:rPr lang="he-IL" dirty="0" smtClean="0"/>
              <a:t>רוב המכשירים הם  מכשירים סגורים </a:t>
            </a:r>
          </a:p>
          <a:p>
            <a:r>
              <a:rPr lang="he-IL" dirty="0" smtClean="0"/>
              <a:t>עוצמתו המגנטית של המכשיר הסגור לרוב היא </a:t>
            </a:r>
            <a:r>
              <a:rPr lang="en-US" dirty="0" smtClean="0"/>
              <a:t>1.5 - 3</a:t>
            </a:r>
            <a:r>
              <a:rPr lang="he-IL" dirty="0" smtClean="0"/>
              <a:t> </a:t>
            </a:r>
            <a:r>
              <a:rPr lang="he-IL" dirty="0" err="1" smtClean="0"/>
              <a:t>טסלה</a:t>
            </a:r>
            <a:r>
              <a:rPr lang="he-IL" dirty="0" smtClean="0"/>
              <a:t> בעוד של הפתוח עד 1 </a:t>
            </a:r>
            <a:r>
              <a:rPr lang="he-IL" dirty="0" err="1" smtClean="0"/>
              <a:t>טסלה</a:t>
            </a:r>
            <a:endParaRPr lang="he-IL" dirty="0" smtClean="0"/>
          </a:p>
          <a:p>
            <a:r>
              <a:rPr lang="he-IL" dirty="0" smtClean="0"/>
              <a:t>ההדמיה במכשיר הפתוח פחותה מזו המתקבלת בבדיקות הנערכות במכשיר הסגור</a:t>
            </a:r>
          </a:p>
          <a:p>
            <a:r>
              <a:rPr lang="he-IL" dirty="0" smtClean="0"/>
              <a:t>היתרון של המכשיר הפתוח שהוא זול ופחות קלאוסטרופובי למרות שיש מכשירים סגורים בעלי גליל רחב ( </a:t>
            </a:r>
            <a:r>
              <a:rPr lang="he-IL" dirty="0" err="1" smtClean="0"/>
              <a:t>70ס"מ</a:t>
            </a:r>
            <a:r>
              <a:rPr lang="he-IL" dirty="0" smtClean="0"/>
              <a:t> ) וקצר .</a:t>
            </a:r>
          </a:p>
          <a:p>
            <a:r>
              <a:rPr lang="he-IL" dirty="0" smtClean="0"/>
              <a:t>יש מכשירים ייעודיים כמו למשל לגפיים</a:t>
            </a:r>
          </a:p>
          <a:p>
            <a:r>
              <a:rPr lang="he-IL" dirty="0" smtClean="0"/>
              <a:t> </a:t>
            </a:r>
            <a:endParaRPr lang="he-IL" dirty="0"/>
          </a:p>
        </p:txBody>
      </p:sp>
      <p:pic>
        <p:nvPicPr>
          <p:cNvPr id="1026" name="Picture 2">
            <a:hlinkClick r:id="rId3"/>
          </p:cNvPr>
          <p:cNvPicPr>
            <a:picLocks noChangeAspect="1" noChangeArrowheads="1"/>
          </p:cNvPicPr>
          <p:nvPr/>
        </p:nvPicPr>
        <p:blipFill>
          <a:blip r:embed="rId4" cstate="print"/>
          <a:srcRect/>
          <a:stretch>
            <a:fillRect/>
          </a:stretch>
        </p:blipFill>
        <p:spPr bwMode="auto">
          <a:xfrm>
            <a:off x="251520" y="2780928"/>
            <a:ext cx="2088232" cy="2082162"/>
          </a:xfrm>
          <a:prstGeom prst="rect">
            <a:avLst/>
          </a:prstGeom>
          <a:noFill/>
          <a:ln w="9525">
            <a:noFill/>
            <a:miter lim="800000"/>
            <a:headEnd/>
            <a:tailEnd/>
          </a:ln>
        </p:spPr>
      </p:pic>
      <p:pic>
        <p:nvPicPr>
          <p:cNvPr id="3" name="Picture 2">
            <a:hlinkClick r:id="rId5"/>
          </p:cNvPr>
          <p:cNvPicPr>
            <a:picLocks noChangeAspect="1" noChangeArrowheads="1"/>
          </p:cNvPicPr>
          <p:nvPr/>
        </p:nvPicPr>
        <p:blipFill>
          <a:blip r:embed="rId6" cstate="print"/>
          <a:srcRect/>
          <a:stretch>
            <a:fillRect/>
          </a:stretch>
        </p:blipFill>
        <p:spPr bwMode="auto">
          <a:xfrm>
            <a:off x="4716016" y="764704"/>
            <a:ext cx="2124075" cy="2266950"/>
          </a:xfrm>
          <a:prstGeom prst="rect">
            <a:avLst/>
          </a:prstGeom>
          <a:noFill/>
          <a:ln w="9525">
            <a:noFill/>
            <a:miter lim="800000"/>
            <a:headEnd/>
            <a:tailEnd/>
          </a:ln>
        </p:spPr>
      </p:pic>
      <p:pic>
        <p:nvPicPr>
          <p:cNvPr id="1027" name="Picture 3"/>
          <p:cNvPicPr>
            <a:picLocks noChangeAspect="1" noChangeArrowheads="1"/>
          </p:cNvPicPr>
          <p:nvPr/>
        </p:nvPicPr>
        <p:blipFill>
          <a:blip r:embed="rId7" cstate="print"/>
          <a:srcRect/>
          <a:stretch>
            <a:fillRect/>
          </a:stretch>
        </p:blipFill>
        <p:spPr bwMode="auto">
          <a:xfrm>
            <a:off x="5004048" y="332656"/>
            <a:ext cx="1600200" cy="438150"/>
          </a:xfrm>
          <a:prstGeom prst="rect">
            <a:avLst/>
          </a:prstGeom>
          <a:noFill/>
          <a:ln w="9525">
            <a:noFill/>
            <a:miter lim="800000"/>
            <a:headEnd/>
            <a:tailEnd/>
          </a:ln>
        </p:spPr>
      </p:pic>
      <p:pic>
        <p:nvPicPr>
          <p:cNvPr id="1028" name="Picture 4"/>
          <p:cNvPicPr>
            <a:picLocks noChangeAspect="1" noChangeArrowheads="1"/>
          </p:cNvPicPr>
          <p:nvPr/>
        </p:nvPicPr>
        <p:blipFill>
          <a:blip r:embed="rId8" cstate="print"/>
          <a:srcRect/>
          <a:stretch>
            <a:fillRect/>
          </a:stretch>
        </p:blipFill>
        <p:spPr bwMode="auto">
          <a:xfrm>
            <a:off x="539552" y="2564904"/>
            <a:ext cx="1485900" cy="295275"/>
          </a:xfrm>
          <a:prstGeom prst="rect">
            <a:avLst/>
          </a:prstGeom>
          <a:noFill/>
          <a:ln w="9525">
            <a:noFill/>
            <a:miter lim="800000"/>
            <a:headEnd/>
            <a:tailEnd/>
          </a:ln>
        </p:spPr>
      </p:pic>
      <p:pic>
        <p:nvPicPr>
          <p:cNvPr id="1029" name="Picture 5">
            <a:hlinkClick r:id="rId5"/>
          </p:cNvPr>
          <p:cNvPicPr>
            <a:picLocks noChangeAspect="1" noChangeArrowheads="1"/>
          </p:cNvPicPr>
          <p:nvPr/>
        </p:nvPicPr>
        <p:blipFill>
          <a:blip r:embed="rId9" cstate="print"/>
          <a:srcRect/>
          <a:stretch>
            <a:fillRect/>
          </a:stretch>
        </p:blipFill>
        <p:spPr bwMode="auto">
          <a:xfrm>
            <a:off x="7033970" y="1124744"/>
            <a:ext cx="1846727" cy="1736601"/>
          </a:xfrm>
          <a:prstGeom prst="rect">
            <a:avLst/>
          </a:prstGeom>
          <a:noFill/>
          <a:ln w="9525">
            <a:noFill/>
            <a:miter lim="800000"/>
            <a:headEnd/>
            <a:tailEnd/>
          </a:ln>
        </p:spPr>
      </p:pic>
      <p:sp>
        <p:nvSpPr>
          <p:cNvPr id="9" name="TextBox 8"/>
          <p:cNvSpPr txBox="1"/>
          <p:nvPr/>
        </p:nvSpPr>
        <p:spPr>
          <a:xfrm>
            <a:off x="7020272" y="2780928"/>
            <a:ext cx="936104" cy="276999"/>
          </a:xfrm>
          <a:prstGeom prst="rect">
            <a:avLst/>
          </a:prstGeom>
          <a:noFill/>
        </p:spPr>
        <p:txBody>
          <a:bodyPr wrap="square" rtlCol="1">
            <a:spAutoFit/>
          </a:bodyPr>
          <a:lstStyle/>
          <a:p>
            <a:r>
              <a:rPr lang="he-IL" sz="1200" dirty="0" smtClean="0"/>
              <a:t>בשכיבה</a:t>
            </a:r>
            <a:endParaRPr lang="he-IL" sz="1200" dirty="0"/>
          </a:p>
        </p:txBody>
      </p:sp>
      <p:sp>
        <p:nvSpPr>
          <p:cNvPr id="10" name="TextBox 9"/>
          <p:cNvSpPr txBox="1"/>
          <p:nvPr/>
        </p:nvSpPr>
        <p:spPr>
          <a:xfrm>
            <a:off x="8028384" y="2852936"/>
            <a:ext cx="720080" cy="276999"/>
          </a:xfrm>
          <a:prstGeom prst="rect">
            <a:avLst/>
          </a:prstGeom>
          <a:noFill/>
        </p:spPr>
        <p:txBody>
          <a:bodyPr wrap="square" rtlCol="1">
            <a:spAutoFit/>
          </a:bodyPr>
          <a:lstStyle/>
          <a:p>
            <a:r>
              <a:rPr lang="he-IL" sz="1200" dirty="0" smtClean="0"/>
              <a:t>בעמידה</a:t>
            </a:r>
            <a:endParaRPr lang="he-IL" sz="12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a:hlinkClick r:id="rId2"/>
          </p:cNvPr>
          <p:cNvPicPr>
            <a:picLocks noChangeAspect="1" noChangeArrowheads="1"/>
          </p:cNvPicPr>
          <p:nvPr/>
        </p:nvPicPr>
        <p:blipFill>
          <a:blip r:embed="rId3" cstate="print"/>
          <a:srcRect/>
          <a:stretch>
            <a:fillRect/>
          </a:stretch>
        </p:blipFill>
        <p:spPr bwMode="auto">
          <a:xfrm>
            <a:off x="395536" y="1124744"/>
            <a:ext cx="2257425" cy="2057400"/>
          </a:xfrm>
          <a:prstGeom prst="rect">
            <a:avLst/>
          </a:prstGeom>
          <a:noFill/>
          <a:ln w="9525">
            <a:noFill/>
            <a:miter lim="800000"/>
            <a:headEnd/>
            <a:tailEnd/>
          </a:ln>
        </p:spPr>
      </p:pic>
      <p:sp>
        <p:nvSpPr>
          <p:cNvPr id="3" name="TextBox 2"/>
          <p:cNvSpPr txBox="1"/>
          <p:nvPr/>
        </p:nvSpPr>
        <p:spPr>
          <a:xfrm>
            <a:off x="1115616" y="1916832"/>
            <a:ext cx="648072" cy="276999"/>
          </a:xfrm>
          <a:prstGeom prst="rect">
            <a:avLst/>
          </a:prstGeom>
          <a:noFill/>
        </p:spPr>
        <p:txBody>
          <a:bodyPr wrap="square" rtlCol="1">
            <a:spAutoFit/>
          </a:bodyPr>
          <a:lstStyle/>
          <a:p>
            <a:r>
              <a:rPr lang="he-IL" sz="1200" dirty="0" smtClean="0"/>
              <a:t>מגנט</a:t>
            </a:r>
            <a:endParaRPr lang="he-IL" sz="1200" dirty="0"/>
          </a:p>
        </p:txBody>
      </p:sp>
      <p:sp>
        <p:nvSpPr>
          <p:cNvPr id="4" name="TextBox 3"/>
          <p:cNvSpPr txBox="1"/>
          <p:nvPr/>
        </p:nvSpPr>
        <p:spPr>
          <a:xfrm>
            <a:off x="1043608" y="2420888"/>
            <a:ext cx="648072" cy="276999"/>
          </a:xfrm>
          <a:prstGeom prst="rect">
            <a:avLst/>
          </a:prstGeom>
          <a:noFill/>
        </p:spPr>
        <p:txBody>
          <a:bodyPr wrap="square" rtlCol="1">
            <a:spAutoFit/>
          </a:bodyPr>
          <a:lstStyle/>
          <a:p>
            <a:r>
              <a:rPr lang="he-IL" sz="1200" dirty="0" smtClean="0"/>
              <a:t>מגנט</a:t>
            </a:r>
            <a:endParaRPr lang="he-IL" sz="1200" dirty="0"/>
          </a:p>
        </p:txBody>
      </p:sp>
      <p:sp>
        <p:nvSpPr>
          <p:cNvPr id="5" name="TextBox 4"/>
          <p:cNvSpPr txBox="1"/>
          <p:nvPr/>
        </p:nvSpPr>
        <p:spPr>
          <a:xfrm>
            <a:off x="1835696" y="2132856"/>
            <a:ext cx="936104" cy="276999"/>
          </a:xfrm>
          <a:prstGeom prst="rect">
            <a:avLst/>
          </a:prstGeom>
          <a:noFill/>
        </p:spPr>
        <p:txBody>
          <a:bodyPr wrap="square" rtlCol="1">
            <a:spAutoFit/>
          </a:bodyPr>
          <a:lstStyle/>
          <a:p>
            <a:r>
              <a:rPr lang="he-IL" sz="1200" dirty="0" smtClean="0"/>
              <a:t>כיוון השדה</a:t>
            </a:r>
            <a:endParaRPr lang="he-IL" sz="1200" dirty="0"/>
          </a:p>
        </p:txBody>
      </p:sp>
      <p:pic>
        <p:nvPicPr>
          <p:cNvPr id="2053" name="Picture 5" descr="Siemens-1.5T-Magnetom-Symphony-MRI-Scanner-600x600px-JPG">
            <a:hlinkClick r:id="rId4" tooltip="Siemens-1.5T-Magnetom-Symphony-MRI-Scanner-600x600px-JPG"/>
          </p:cNvPr>
          <p:cNvPicPr>
            <a:picLocks noChangeAspect="1" noChangeArrowheads="1"/>
          </p:cNvPicPr>
          <p:nvPr/>
        </p:nvPicPr>
        <p:blipFill>
          <a:blip r:embed="rId5" cstate="print"/>
          <a:srcRect/>
          <a:stretch>
            <a:fillRect/>
          </a:stretch>
        </p:blipFill>
        <p:spPr bwMode="auto">
          <a:xfrm>
            <a:off x="5768752" y="332656"/>
            <a:ext cx="3373661" cy="3373661"/>
          </a:xfrm>
          <a:prstGeom prst="rect">
            <a:avLst/>
          </a:prstGeom>
          <a:noFill/>
        </p:spPr>
      </p:pic>
      <p:pic>
        <p:nvPicPr>
          <p:cNvPr id="2051" name="Picture 3">
            <a:hlinkClick r:id="rId6"/>
          </p:cNvPr>
          <p:cNvPicPr>
            <a:picLocks noChangeAspect="1" noChangeArrowheads="1"/>
          </p:cNvPicPr>
          <p:nvPr/>
        </p:nvPicPr>
        <p:blipFill>
          <a:blip r:embed="rId7" cstate="print"/>
          <a:srcRect/>
          <a:stretch>
            <a:fillRect/>
          </a:stretch>
        </p:blipFill>
        <p:spPr bwMode="auto">
          <a:xfrm>
            <a:off x="2915816" y="764704"/>
            <a:ext cx="3024336" cy="2455402"/>
          </a:xfrm>
          <a:prstGeom prst="rect">
            <a:avLst/>
          </a:prstGeom>
          <a:noFill/>
          <a:ln w="9525">
            <a:noFill/>
            <a:miter lim="800000"/>
            <a:headEnd/>
            <a:tailEnd/>
          </a:ln>
        </p:spPr>
      </p:pic>
      <p:sp>
        <p:nvSpPr>
          <p:cNvPr id="8" name="מלבן 7"/>
          <p:cNvSpPr/>
          <p:nvPr/>
        </p:nvSpPr>
        <p:spPr>
          <a:xfrm>
            <a:off x="0" y="3140968"/>
            <a:ext cx="8568952" cy="4524315"/>
          </a:xfrm>
          <a:prstGeom prst="rect">
            <a:avLst/>
          </a:prstGeom>
        </p:spPr>
        <p:txBody>
          <a:bodyPr wrap="square">
            <a:spAutoFit/>
          </a:bodyPr>
          <a:lstStyle/>
          <a:p>
            <a:r>
              <a:rPr lang="he-IL" dirty="0" smtClean="0"/>
              <a:t>שני המגנטים </a:t>
            </a:r>
            <a:r>
              <a:rPr lang="he-IL" dirty="0" err="1" smtClean="0"/>
              <a:t>ההתנגדותי</a:t>
            </a:r>
            <a:r>
              <a:rPr lang="he-IL" dirty="0" smtClean="0"/>
              <a:t> והקבוע בדרך כלל נועדו לייצר שדות מגנטיים אנכיים הפועלים בין שני הקטבים המגנטיים בעוד המגנט העל מוליך מייצר שדה אופקי</a:t>
            </a:r>
            <a:r>
              <a:rPr lang="en-US" dirty="0" smtClean="0"/>
              <a:t> .</a:t>
            </a:r>
          </a:p>
          <a:p>
            <a:endParaRPr lang="en-US" dirty="0" smtClean="0"/>
          </a:p>
          <a:p>
            <a:r>
              <a:rPr lang="he-IL" dirty="0" smtClean="0"/>
              <a:t>מגנט קבוע הוא חפץ העשוי חומר פרומגנטי , כגון ברזל</a:t>
            </a:r>
            <a:r>
              <a:rPr lang="en-US" dirty="0" smtClean="0"/>
              <a:t> </a:t>
            </a:r>
            <a:r>
              <a:rPr lang="he-IL" dirty="0" smtClean="0"/>
              <a:t>שעבר תהליך של מגנוט קבוע</a:t>
            </a:r>
          </a:p>
          <a:p>
            <a:endParaRPr lang="he-IL" dirty="0" smtClean="0"/>
          </a:p>
          <a:p>
            <a:r>
              <a:rPr lang="he-IL" dirty="0" smtClean="0"/>
              <a:t>מגנט התנגדותי הוא אלקטרומגנט שנוצר ע"י העברת זרם חשמלי דרך לולאה של חוט לרוב נחושת ויוצרים שדה מגנטי . בגלל שיש התנגדות לזרימה של החשמל דרך החוט , מגנט זה מתחמם כאשר הוא פועל וחייבים לקרר אותו .</a:t>
            </a:r>
          </a:p>
          <a:p>
            <a:endParaRPr lang="he-IL" dirty="0" smtClean="0"/>
          </a:p>
          <a:p>
            <a:endParaRPr lang="he-IL" dirty="0" smtClean="0"/>
          </a:p>
          <a:p>
            <a:endParaRPr lang="en-US" dirty="0" smtClean="0"/>
          </a:p>
          <a:p>
            <a:endParaRPr lang="he-IL" dirty="0" smtClean="0"/>
          </a:p>
          <a:p>
            <a:endParaRPr lang="he-IL" dirty="0" smtClean="0"/>
          </a:p>
          <a:p>
            <a:endParaRPr lang="en-US" dirty="0" smtClean="0"/>
          </a:p>
          <a:p>
            <a:endParaRPr lang="he-IL" dirty="0" smtClean="0"/>
          </a:p>
          <a:p>
            <a:endParaRPr lang="he-IL" dirty="0" smtClean="0"/>
          </a:p>
        </p:txBody>
      </p:sp>
      <p:sp>
        <p:nvSpPr>
          <p:cNvPr id="9" name="TextBox 8"/>
          <p:cNvSpPr txBox="1"/>
          <p:nvPr/>
        </p:nvSpPr>
        <p:spPr>
          <a:xfrm>
            <a:off x="3275856" y="0"/>
            <a:ext cx="3168352" cy="369332"/>
          </a:xfrm>
          <a:prstGeom prst="rect">
            <a:avLst/>
          </a:prstGeom>
          <a:noFill/>
        </p:spPr>
        <p:txBody>
          <a:bodyPr wrap="square" rtlCol="1">
            <a:spAutoFit/>
          </a:bodyPr>
          <a:lstStyle/>
          <a:p>
            <a:r>
              <a:rPr lang="he-IL" b="1" dirty="0" smtClean="0"/>
              <a:t>סוגי המגנטים העיקריים ב- </a:t>
            </a:r>
            <a:r>
              <a:rPr lang="en-US" b="1" dirty="0" smtClean="0"/>
              <a:t>MRI</a:t>
            </a:r>
            <a:endParaRPr lang="he-IL" b="1" dirty="0"/>
          </a:p>
        </p:txBody>
      </p:sp>
      <p:sp>
        <p:nvSpPr>
          <p:cNvPr id="10" name="TextBox 9"/>
          <p:cNvSpPr txBox="1"/>
          <p:nvPr/>
        </p:nvSpPr>
        <p:spPr>
          <a:xfrm>
            <a:off x="6804248" y="836712"/>
            <a:ext cx="1800200" cy="369332"/>
          </a:xfrm>
          <a:prstGeom prst="rect">
            <a:avLst/>
          </a:prstGeom>
          <a:noFill/>
        </p:spPr>
        <p:txBody>
          <a:bodyPr wrap="square" rtlCol="1">
            <a:spAutoFit/>
          </a:bodyPr>
          <a:lstStyle/>
          <a:p>
            <a:r>
              <a:rPr lang="en-US" b="1" dirty="0" smtClean="0"/>
              <a:t>Superconductive</a:t>
            </a:r>
            <a:endParaRPr lang="he-IL" b="1" dirty="0"/>
          </a:p>
        </p:txBody>
      </p:sp>
      <p:sp>
        <p:nvSpPr>
          <p:cNvPr id="11" name="TextBox 10"/>
          <p:cNvSpPr txBox="1"/>
          <p:nvPr/>
        </p:nvSpPr>
        <p:spPr>
          <a:xfrm>
            <a:off x="7236296" y="548680"/>
            <a:ext cx="1008112" cy="369332"/>
          </a:xfrm>
          <a:prstGeom prst="rect">
            <a:avLst/>
          </a:prstGeom>
          <a:noFill/>
        </p:spPr>
        <p:txBody>
          <a:bodyPr wrap="square" rtlCol="1">
            <a:spAutoFit/>
          </a:bodyPr>
          <a:lstStyle/>
          <a:p>
            <a:r>
              <a:rPr lang="he-IL" dirty="0" smtClean="0"/>
              <a:t>על מוליך</a:t>
            </a:r>
            <a:endParaRPr lang="he-IL" dirty="0"/>
          </a:p>
        </p:txBody>
      </p:sp>
      <p:sp>
        <p:nvSpPr>
          <p:cNvPr id="12" name="TextBox 11"/>
          <p:cNvSpPr txBox="1"/>
          <p:nvPr/>
        </p:nvSpPr>
        <p:spPr>
          <a:xfrm>
            <a:off x="827584" y="260648"/>
            <a:ext cx="864096" cy="369332"/>
          </a:xfrm>
          <a:prstGeom prst="rect">
            <a:avLst/>
          </a:prstGeom>
          <a:noFill/>
        </p:spPr>
        <p:txBody>
          <a:bodyPr wrap="square" rtlCol="1">
            <a:spAutoFit/>
          </a:bodyPr>
          <a:lstStyle/>
          <a:p>
            <a:r>
              <a:rPr lang="he-IL" dirty="0" smtClean="0"/>
              <a:t>קבוע</a:t>
            </a:r>
            <a:endParaRPr lang="he-IL" dirty="0"/>
          </a:p>
        </p:txBody>
      </p:sp>
      <p:sp>
        <p:nvSpPr>
          <p:cNvPr id="13" name="מלבן 12"/>
          <p:cNvSpPr/>
          <p:nvPr/>
        </p:nvSpPr>
        <p:spPr>
          <a:xfrm>
            <a:off x="3851920" y="476672"/>
            <a:ext cx="1027845" cy="369332"/>
          </a:xfrm>
          <a:prstGeom prst="rect">
            <a:avLst/>
          </a:prstGeom>
        </p:spPr>
        <p:txBody>
          <a:bodyPr wrap="none">
            <a:spAutoFit/>
          </a:bodyPr>
          <a:lstStyle/>
          <a:p>
            <a:r>
              <a:rPr lang="he-IL" dirty="0" smtClean="0"/>
              <a:t>התנגדותי</a:t>
            </a:r>
            <a:endParaRPr lang="he-IL" dirty="0"/>
          </a:p>
        </p:txBody>
      </p:sp>
      <p:sp>
        <p:nvSpPr>
          <p:cNvPr id="20" name="מלבן 19"/>
          <p:cNvSpPr/>
          <p:nvPr/>
        </p:nvSpPr>
        <p:spPr>
          <a:xfrm>
            <a:off x="144047" y="5661248"/>
            <a:ext cx="8339141" cy="646331"/>
          </a:xfrm>
          <a:prstGeom prst="rect">
            <a:avLst/>
          </a:prstGeom>
        </p:spPr>
        <p:txBody>
          <a:bodyPr wrap="none">
            <a:spAutoFit/>
          </a:bodyPr>
          <a:lstStyle/>
          <a:p>
            <a:r>
              <a:rPr lang="he-IL" dirty="0" smtClean="0"/>
              <a:t>מגנט על מוליך הוא אלקטרומגנט שמקורר לדרגת האפס המוחלט והוא הנפוץ ביותר במכשירי </a:t>
            </a:r>
          </a:p>
          <a:p>
            <a:r>
              <a:rPr lang="he-IL" dirty="0" smtClean="0"/>
              <a:t>ה- </a:t>
            </a:r>
            <a:r>
              <a:rPr lang="en-US" dirty="0" smtClean="0"/>
              <a:t>MRI</a:t>
            </a:r>
            <a:endParaRPr lang="he-IL" dirty="0" smtClean="0"/>
          </a:p>
        </p:txBody>
      </p:sp>
      <p:sp>
        <p:nvSpPr>
          <p:cNvPr id="22" name="TextBox 21"/>
          <p:cNvSpPr txBox="1"/>
          <p:nvPr/>
        </p:nvSpPr>
        <p:spPr>
          <a:xfrm>
            <a:off x="611560" y="836712"/>
            <a:ext cx="1440160" cy="369332"/>
          </a:xfrm>
          <a:prstGeom prst="rect">
            <a:avLst/>
          </a:prstGeom>
          <a:noFill/>
        </p:spPr>
        <p:txBody>
          <a:bodyPr wrap="square" rtlCol="1">
            <a:spAutoFit/>
          </a:bodyPr>
          <a:lstStyle/>
          <a:p>
            <a:r>
              <a:rPr lang="en-US" b="1" dirty="0" smtClean="0"/>
              <a:t>Permanent</a:t>
            </a:r>
            <a:endParaRPr lang="he-IL" b="1"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Siemens-1.5T-Magnetom-Symphony-MRI-Scanner-600x600px-JPG">
            <a:hlinkClick r:id="rId2" tooltip="Siemens-1.5T-Magnetom-Symphony-MRI-Scanner-600x600px-JPG"/>
          </p:cNvPr>
          <p:cNvPicPr>
            <a:picLocks noChangeAspect="1" noChangeArrowheads="1"/>
          </p:cNvPicPr>
          <p:nvPr/>
        </p:nvPicPr>
        <p:blipFill>
          <a:blip r:embed="rId3" cstate="print"/>
          <a:srcRect/>
          <a:stretch>
            <a:fillRect/>
          </a:stretch>
        </p:blipFill>
        <p:spPr bwMode="auto">
          <a:xfrm>
            <a:off x="5768752" y="332656"/>
            <a:ext cx="3373661" cy="3373661"/>
          </a:xfrm>
          <a:prstGeom prst="rect">
            <a:avLst/>
          </a:prstGeom>
          <a:noFill/>
        </p:spPr>
      </p:pic>
      <p:pic>
        <p:nvPicPr>
          <p:cNvPr id="56322" name="Picture 2">
            <a:hlinkClick r:id="rId4"/>
          </p:cNvPr>
          <p:cNvPicPr>
            <a:picLocks noChangeAspect="1" noChangeArrowheads="1"/>
          </p:cNvPicPr>
          <p:nvPr/>
        </p:nvPicPr>
        <p:blipFill>
          <a:blip r:embed="rId5" cstate="print"/>
          <a:srcRect/>
          <a:stretch>
            <a:fillRect/>
          </a:stretch>
        </p:blipFill>
        <p:spPr bwMode="auto">
          <a:xfrm>
            <a:off x="179512" y="581232"/>
            <a:ext cx="2808312" cy="2385141"/>
          </a:xfrm>
          <a:prstGeom prst="rect">
            <a:avLst/>
          </a:prstGeom>
          <a:noFill/>
          <a:ln w="9525">
            <a:noFill/>
            <a:miter lim="800000"/>
            <a:headEnd/>
            <a:tailEnd/>
          </a:ln>
        </p:spPr>
      </p:pic>
      <p:pic>
        <p:nvPicPr>
          <p:cNvPr id="56323" name="Picture 3">
            <a:hlinkClick r:id="rId4"/>
          </p:cNvPr>
          <p:cNvPicPr>
            <a:picLocks noChangeAspect="1" noChangeArrowheads="1"/>
          </p:cNvPicPr>
          <p:nvPr/>
        </p:nvPicPr>
        <p:blipFill>
          <a:blip r:embed="rId6" cstate="print"/>
          <a:srcRect/>
          <a:stretch>
            <a:fillRect/>
          </a:stretch>
        </p:blipFill>
        <p:spPr bwMode="auto">
          <a:xfrm>
            <a:off x="3203848" y="548680"/>
            <a:ext cx="3448050" cy="2619375"/>
          </a:xfrm>
          <a:prstGeom prst="rect">
            <a:avLst/>
          </a:prstGeom>
          <a:noFill/>
          <a:ln w="9525">
            <a:noFill/>
            <a:miter lim="800000"/>
            <a:headEnd/>
            <a:tailEnd/>
          </a:ln>
        </p:spPr>
      </p:pic>
      <p:sp>
        <p:nvSpPr>
          <p:cNvPr id="6" name="TextBox 5"/>
          <p:cNvSpPr txBox="1"/>
          <p:nvPr/>
        </p:nvSpPr>
        <p:spPr>
          <a:xfrm>
            <a:off x="7020272" y="548680"/>
            <a:ext cx="1800200" cy="369332"/>
          </a:xfrm>
          <a:prstGeom prst="rect">
            <a:avLst/>
          </a:prstGeom>
          <a:noFill/>
        </p:spPr>
        <p:txBody>
          <a:bodyPr wrap="square" rtlCol="1">
            <a:spAutoFit/>
          </a:bodyPr>
          <a:lstStyle/>
          <a:p>
            <a:r>
              <a:rPr lang="en-US" dirty="0" smtClean="0"/>
              <a:t>Superconductive</a:t>
            </a:r>
            <a:r>
              <a:rPr lang="ar-SA" dirty="0" smtClean="0"/>
              <a:t> </a:t>
            </a:r>
            <a:endParaRPr lang="he-IL" dirty="0"/>
          </a:p>
        </p:txBody>
      </p:sp>
      <p:sp>
        <p:nvSpPr>
          <p:cNvPr id="7" name="TextBox 6"/>
          <p:cNvSpPr txBox="1"/>
          <p:nvPr/>
        </p:nvSpPr>
        <p:spPr>
          <a:xfrm>
            <a:off x="4355976" y="332656"/>
            <a:ext cx="1008112" cy="369332"/>
          </a:xfrm>
          <a:prstGeom prst="rect">
            <a:avLst/>
          </a:prstGeom>
          <a:noFill/>
        </p:spPr>
        <p:txBody>
          <a:bodyPr wrap="square" rtlCol="1">
            <a:spAutoFit/>
          </a:bodyPr>
          <a:lstStyle/>
          <a:p>
            <a:r>
              <a:rPr lang="en-US" dirty="0" smtClean="0"/>
              <a:t>Resistive</a:t>
            </a:r>
            <a:endParaRPr lang="he-IL" dirty="0"/>
          </a:p>
        </p:txBody>
      </p:sp>
      <p:sp>
        <p:nvSpPr>
          <p:cNvPr id="8" name="TextBox 7"/>
          <p:cNvSpPr txBox="1"/>
          <p:nvPr/>
        </p:nvSpPr>
        <p:spPr>
          <a:xfrm>
            <a:off x="827584" y="260648"/>
            <a:ext cx="1512168" cy="369332"/>
          </a:xfrm>
          <a:prstGeom prst="rect">
            <a:avLst/>
          </a:prstGeom>
          <a:noFill/>
        </p:spPr>
        <p:txBody>
          <a:bodyPr wrap="square" rtlCol="1">
            <a:spAutoFit/>
          </a:bodyPr>
          <a:lstStyle/>
          <a:p>
            <a:r>
              <a:rPr lang="en-US" dirty="0" smtClean="0"/>
              <a:t>Permanent</a:t>
            </a:r>
            <a:endParaRPr lang="he-IL" dirty="0"/>
          </a:p>
        </p:txBody>
      </p:sp>
      <p:sp>
        <p:nvSpPr>
          <p:cNvPr id="9" name="TextBox 8"/>
          <p:cNvSpPr txBox="1"/>
          <p:nvPr/>
        </p:nvSpPr>
        <p:spPr>
          <a:xfrm>
            <a:off x="323528" y="3501008"/>
            <a:ext cx="2520280" cy="2585323"/>
          </a:xfrm>
          <a:prstGeom prst="rect">
            <a:avLst/>
          </a:prstGeom>
          <a:noFill/>
        </p:spPr>
        <p:txBody>
          <a:bodyPr wrap="square" rtlCol="1">
            <a:spAutoFit/>
          </a:bodyPr>
          <a:lstStyle/>
          <a:p>
            <a:r>
              <a:rPr lang="he-IL" dirty="0" smtClean="0"/>
              <a:t>יתרונות: זול , מבנה פתוח , אין צורך בקירור</a:t>
            </a:r>
          </a:p>
          <a:p>
            <a:endParaRPr lang="he-IL" dirty="0" smtClean="0"/>
          </a:p>
          <a:p>
            <a:r>
              <a:rPr lang="he-IL" dirty="0" smtClean="0"/>
              <a:t>חסרונות : אי אפשר לבטל את השדה המגנטי , שדה מגנטי מוגבל , יחס אות לרעש נמוך , רגיש לשינויי טמפרטורה והומוגניות בינונית</a:t>
            </a:r>
            <a:endParaRPr lang="he-IL" dirty="0"/>
          </a:p>
        </p:txBody>
      </p:sp>
      <p:sp>
        <p:nvSpPr>
          <p:cNvPr id="10" name="TextBox 9"/>
          <p:cNvSpPr txBox="1"/>
          <p:nvPr/>
        </p:nvSpPr>
        <p:spPr>
          <a:xfrm>
            <a:off x="3563888" y="3501008"/>
            <a:ext cx="2592288" cy="2308324"/>
          </a:xfrm>
          <a:prstGeom prst="rect">
            <a:avLst/>
          </a:prstGeom>
          <a:noFill/>
        </p:spPr>
        <p:txBody>
          <a:bodyPr wrap="square" rtlCol="1">
            <a:spAutoFit/>
          </a:bodyPr>
          <a:lstStyle/>
          <a:p>
            <a:r>
              <a:rPr lang="he-IL" dirty="0" smtClean="0"/>
              <a:t>יתרונות : ניתן לכבות את השדה המגנטי , קל להתקנה , מבנה פתוח</a:t>
            </a:r>
          </a:p>
          <a:p>
            <a:endParaRPr lang="he-IL" dirty="0" smtClean="0"/>
          </a:p>
          <a:p>
            <a:r>
              <a:rPr lang="he-IL" dirty="0" smtClean="0"/>
              <a:t>חסרונות : שדה מגנטי מוגבל , יחס אות לרעש נמוך , צריכת חשמל גבוהה וצורך בקירור</a:t>
            </a:r>
            <a:endParaRPr lang="he-IL" dirty="0"/>
          </a:p>
        </p:txBody>
      </p:sp>
      <p:sp>
        <p:nvSpPr>
          <p:cNvPr id="11" name="TextBox 10"/>
          <p:cNvSpPr txBox="1"/>
          <p:nvPr/>
        </p:nvSpPr>
        <p:spPr>
          <a:xfrm>
            <a:off x="6588224" y="3429000"/>
            <a:ext cx="2554189" cy="1754326"/>
          </a:xfrm>
          <a:prstGeom prst="rect">
            <a:avLst/>
          </a:prstGeom>
          <a:noFill/>
        </p:spPr>
        <p:txBody>
          <a:bodyPr wrap="square" rtlCol="1">
            <a:spAutoFit/>
          </a:bodyPr>
          <a:lstStyle/>
          <a:p>
            <a:r>
              <a:rPr lang="he-IL" dirty="0" smtClean="0"/>
              <a:t>יתרונות :שדה מגנטי חזק , הומוגניות גבוהה , יחס אות לרעש גבוה ,</a:t>
            </a:r>
            <a:r>
              <a:rPr lang="en-US" dirty="0" smtClean="0"/>
              <a:t>MRS</a:t>
            </a:r>
            <a:r>
              <a:rPr lang="he-IL" dirty="0" smtClean="0"/>
              <a:t> </a:t>
            </a:r>
          </a:p>
          <a:p>
            <a:endParaRPr lang="he-IL" dirty="0" smtClean="0"/>
          </a:p>
          <a:p>
            <a:r>
              <a:rPr lang="he-IL" dirty="0" smtClean="0"/>
              <a:t>חסרונות : יקר , רעש חזק , </a:t>
            </a:r>
            <a:r>
              <a:rPr lang="he-IL" dirty="0" err="1" smtClean="0"/>
              <a:t>קלאוסטרופביה</a:t>
            </a:r>
            <a:r>
              <a:rPr lang="he-IL" dirty="0" smtClean="0"/>
              <a:t> </a:t>
            </a:r>
            <a:endParaRPr lang="he-IL"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hlinkClick r:id="rId2"/>
          </p:cNvPr>
          <p:cNvPicPr>
            <a:picLocks noChangeAspect="1" noChangeArrowheads="1"/>
          </p:cNvPicPr>
          <p:nvPr/>
        </p:nvPicPr>
        <p:blipFill>
          <a:blip r:embed="rId3" cstate="print"/>
          <a:srcRect/>
          <a:stretch>
            <a:fillRect/>
          </a:stretch>
        </p:blipFill>
        <p:spPr bwMode="auto">
          <a:xfrm>
            <a:off x="1907704" y="260648"/>
            <a:ext cx="5396468" cy="3858543"/>
          </a:xfrm>
          <a:prstGeom prst="rect">
            <a:avLst/>
          </a:prstGeom>
          <a:noFill/>
          <a:ln w="9525">
            <a:noFill/>
            <a:miter lim="800000"/>
            <a:headEnd/>
            <a:tailEnd/>
          </a:ln>
        </p:spPr>
      </p:pic>
      <p:sp>
        <p:nvSpPr>
          <p:cNvPr id="4" name="TextBox 3"/>
          <p:cNvSpPr txBox="1"/>
          <p:nvPr/>
        </p:nvSpPr>
        <p:spPr>
          <a:xfrm>
            <a:off x="1115616" y="4941168"/>
            <a:ext cx="7488832" cy="923330"/>
          </a:xfrm>
          <a:prstGeom prst="rect">
            <a:avLst/>
          </a:prstGeom>
          <a:noFill/>
        </p:spPr>
        <p:txBody>
          <a:bodyPr wrap="square" rtlCol="1">
            <a:spAutoFit/>
          </a:bodyPr>
          <a:lstStyle/>
          <a:p>
            <a:r>
              <a:rPr lang="he-IL" dirty="0" smtClean="0"/>
              <a:t>מגנט על מוליך הוא אלקטרומגנט שעשוי מסליל מוליך על לרוב סגסוגת טיטניום </a:t>
            </a:r>
            <a:r>
              <a:rPr lang="he-IL" dirty="0" err="1" smtClean="0"/>
              <a:t>וניאוביום</a:t>
            </a:r>
            <a:r>
              <a:rPr lang="he-IL" dirty="0" smtClean="0"/>
              <a:t> , שמקוררים לדרגת האפס המוחלט </a:t>
            </a:r>
            <a:r>
              <a:rPr lang="en-US" dirty="0" smtClean="0"/>
              <a:t>(-269°C)</a:t>
            </a:r>
            <a:r>
              <a:rPr lang="he-IL" dirty="0" smtClean="0"/>
              <a:t>. מוליכי-על הם חומרים שאין להם התנגדות לזרימה של חשמל מתחת לטמפרטורה מסוימת.</a:t>
            </a:r>
            <a:endParaRPr lang="he-IL"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hlinkClick r:id="rId2"/>
          </p:cNvPr>
          <p:cNvPicPr>
            <a:picLocks noChangeAspect="1" noChangeArrowheads="1"/>
          </p:cNvPicPr>
          <p:nvPr/>
        </p:nvPicPr>
        <p:blipFill>
          <a:blip r:embed="rId3" cstate="print"/>
          <a:srcRect/>
          <a:stretch>
            <a:fillRect/>
          </a:stretch>
        </p:blipFill>
        <p:spPr bwMode="auto">
          <a:xfrm>
            <a:off x="7452320" y="260648"/>
            <a:ext cx="1295400" cy="2486025"/>
          </a:xfrm>
          <a:prstGeom prst="rect">
            <a:avLst/>
          </a:prstGeom>
          <a:noFill/>
          <a:ln w="9525">
            <a:noFill/>
            <a:miter lim="800000"/>
            <a:headEnd/>
            <a:tailEnd/>
          </a:ln>
        </p:spPr>
      </p:pic>
      <p:sp>
        <p:nvSpPr>
          <p:cNvPr id="3" name="TextBox 2"/>
          <p:cNvSpPr txBox="1"/>
          <p:nvPr/>
        </p:nvSpPr>
        <p:spPr>
          <a:xfrm>
            <a:off x="6948264" y="2708920"/>
            <a:ext cx="1800200" cy="461665"/>
          </a:xfrm>
          <a:prstGeom prst="rect">
            <a:avLst/>
          </a:prstGeom>
          <a:noFill/>
        </p:spPr>
        <p:txBody>
          <a:bodyPr wrap="square" rtlCol="1">
            <a:spAutoFit/>
          </a:bodyPr>
          <a:lstStyle/>
          <a:p>
            <a:r>
              <a:rPr lang="he-IL" sz="1200" dirty="0" smtClean="0"/>
              <a:t>המשמעות היא אם מספקים</a:t>
            </a:r>
          </a:p>
          <a:p>
            <a:r>
              <a:rPr lang="he-IL" sz="1200" dirty="0" smtClean="0"/>
              <a:t> לסליל זרם חשמלי</a:t>
            </a:r>
            <a:endParaRPr lang="he-IL" sz="1200" dirty="0"/>
          </a:p>
        </p:txBody>
      </p:sp>
      <p:pic>
        <p:nvPicPr>
          <p:cNvPr id="2051" name="Picture 3">
            <a:hlinkClick r:id="rId2"/>
          </p:cNvPr>
          <p:cNvPicPr>
            <a:picLocks noChangeAspect="1" noChangeArrowheads="1"/>
          </p:cNvPicPr>
          <p:nvPr/>
        </p:nvPicPr>
        <p:blipFill>
          <a:blip r:embed="rId4" cstate="print"/>
          <a:srcRect/>
          <a:stretch>
            <a:fillRect/>
          </a:stretch>
        </p:blipFill>
        <p:spPr bwMode="auto">
          <a:xfrm>
            <a:off x="5436096" y="188640"/>
            <a:ext cx="1114425" cy="2533650"/>
          </a:xfrm>
          <a:prstGeom prst="rect">
            <a:avLst/>
          </a:prstGeom>
          <a:noFill/>
          <a:ln w="9525">
            <a:noFill/>
            <a:miter lim="800000"/>
            <a:headEnd/>
            <a:tailEnd/>
          </a:ln>
        </p:spPr>
      </p:pic>
      <p:sp>
        <p:nvSpPr>
          <p:cNvPr id="5" name="TextBox 4"/>
          <p:cNvSpPr txBox="1"/>
          <p:nvPr/>
        </p:nvSpPr>
        <p:spPr>
          <a:xfrm>
            <a:off x="5220072" y="2708920"/>
            <a:ext cx="1368152" cy="276999"/>
          </a:xfrm>
          <a:prstGeom prst="rect">
            <a:avLst/>
          </a:prstGeom>
          <a:noFill/>
        </p:spPr>
        <p:txBody>
          <a:bodyPr wrap="square" rtlCol="1">
            <a:spAutoFit/>
          </a:bodyPr>
          <a:lstStyle/>
          <a:p>
            <a:r>
              <a:rPr lang="he-IL" sz="1200" dirty="0" smtClean="0"/>
              <a:t>הזרם יזרום בסליל </a:t>
            </a:r>
            <a:endParaRPr lang="he-IL" sz="1200" dirty="0"/>
          </a:p>
        </p:txBody>
      </p:sp>
      <p:pic>
        <p:nvPicPr>
          <p:cNvPr id="2052" name="Picture 4">
            <a:hlinkClick r:id="rId2"/>
          </p:cNvPr>
          <p:cNvPicPr>
            <a:picLocks noChangeAspect="1" noChangeArrowheads="1"/>
          </p:cNvPicPr>
          <p:nvPr/>
        </p:nvPicPr>
        <p:blipFill>
          <a:blip r:embed="rId5" cstate="print"/>
          <a:srcRect/>
          <a:stretch>
            <a:fillRect/>
          </a:stretch>
        </p:blipFill>
        <p:spPr bwMode="auto">
          <a:xfrm>
            <a:off x="3059832" y="404664"/>
            <a:ext cx="1781175" cy="2381250"/>
          </a:xfrm>
          <a:prstGeom prst="rect">
            <a:avLst/>
          </a:prstGeom>
          <a:noFill/>
          <a:ln w="9525">
            <a:noFill/>
            <a:miter lim="800000"/>
            <a:headEnd/>
            <a:tailEnd/>
          </a:ln>
        </p:spPr>
      </p:pic>
      <p:sp>
        <p:nvSpPr>
          <p:cNvPr id="7" name="TextBox 6"/>
          <p:cNvSpPr txBox="1"/>
          <p:nvPr/>
        </p:nvSpPr>
        <p:spPr>
          <a:xfrm>
            <a:off x="2987824" y="2708920"/>
            <a:ext cx="1800200" cy="461665"/>
          </a:xfrm>
          <a:prstGeom prst="rect">
            <a:avLst/>
          </a:prstGeom>
          <a:noFill/>
        </p:spPr>
        <p:txBody>
          <a:bodyPr wrap="square" rtlCol="1">
            <a:spAutoFit/>
          </a:bodyPr>
          <a:lstStyle/>
          <a:p>
            <a:r>
              <a:rPr lang="he-IL" sz="1200" dirty="0" smtClean="0"/>
              <a:t>אחרי שמגיעים לזרם הרצוי סוגרים את המתג</a:t>
            </a:r>
            <a:endParaRPr lang="he-IL" sz="1200" dirty="0"/>
          </a:p>
        </p:txBody>
      </p:sp>
      <p:pic>
        <p:nvPicPr>
          <p:cNvPr id="2053" name="Picture 5">
            <a:hlinkClick r:id="rId2"/>
          </p:cNvPr>
          <p:cNvPicPr>
            <a:picLocks noChangeAspect="1" noChangeArrowheads="1"/>
          </p:cNvPicPr>
          <p:nvPr/>
        </p:nvPicPr>
        <p:blipFill>
          <a:blip r:embed="rId6" cstate="print"/>
          <a:srcRect/>
          <a:stretch>
            <a:fillRect/>
          </a:stretch>
        </p:blipFill>
        <p:spPr bwMode="auto">
          <a:xfrm>
            <a:off x="827584" y="404664"/>
            <a:ext cx="1657350" cy="1943100"/>
          </a:xfrm>
          <a:prstGeom prst="rect">
            <a:avLst/>
          </a:prstGeom>
          <a:noFill/>
          <a:ln w="9525">
            <a:noFill/>
            <a:miter lim="800000"/>
            <a:headEnd/>
            <a:tailEnd/>
          </a:ln>
        </p:spPr>
      </p:pic>
      <p:sp>
        <p:nvSpPr>
          <p:cNvPr id="9" name="מלבן 8"/>
          <p:cNvSpPr/>
          <p:nvPr/>
        </p:nvSpPr>
        <p:spPr>
          <a:xfrm>
            <a:off x="251520" y="2348880"/>
            <a:ext cx="2664296" cy="646331"/>
          </a:xfrm>
          <a:prstGeom prst="rect">
            <a:avLst/>
          </a:prstGeom>
        </p:spPr>
        <p:txBody>
          <a:bodyPr wrap="square">
            <a:spAutoFit/>
          </a:bodyPr>
          <a:lstStyle/>
          <a:p>
            <a:r>
              <a:rPr lang="he-IL" sz="1200" dirty="0" smtClean="0"/>
              <a:t>הזרם החשמלי מתחיל לזרום במעגל סגור</a:t>
            </a:r>
          </a:p>
          <a:p>
            <a:r>
              <a:rPr lang="he-IL" sz="1200" dirty="0" smtClean="0"/>
              <a:t> מה שהופך אותו להיות זרם נצחי כל עוד הסליל  מקורר בהליום נוזלי</a:t>
            </a:r>
            <a:endParaRPr lang="he-IL" sz="1200" dirty="0"/>
          </a:p>
        </p:txBody>
      </p:sp>
      <p:pic>
        <p:nvPicPr>
          <p:cNvPr id="2054" name="Picture 6">
            <a:hlinkClick r:id="rId7"/>
          </p:cNvPr>
          <p:cNvPicPr>
            <a:picLocks noChangeAspect="1" noChangeArrowheads="1"/>
          </p:cNvPicPr>
          <p:nvPr/>
        </p:nvPicPr>
        <p:blipFill>
          <a:blip r:embed="rId8" cstate="print"/>
          <a:srcRect/>
          <a:stretch>
            <a:fillRect/>
          </a:stretch>
        </p:blipFill>
        <p:spPr bwMode="auto">
          <a:xfrm>
            <a:off x="4716016" y="3501008"/>
            <a:ext cx="4229100" cy="2409825"/>
          </a:xfrm>
          <a:prstGeom prst="rect">
            <a:avLst/>
          </a:prstGeom>
          <a:noFill/>
          <a:ln w="9525">
            <a:noFill/>
            <a:miter lim="800000"/>
            <a:headEnd/>
            <a:tailEnd/>
          </a:ln>
        </p:spPr>
      </p:pic>
      <p:sp>
        <p:nvSpPr>
          <p:cNvPr id="11" name="TextBox 10"/>
          <p:cNvSpPr txBox="1"/>
          <p:nvPr/>
        </p:nvSpPr>
        <p:spPr>
          <a:xfrm>
            <a:off x="4427984" y="6093296"/>
            <a:ext cx="4320480" cy="461665"/>
          </a:xfrm>
          <a:prstGeom prst="rect">
            <a:avLst/>
          </a:prstGeom>
          <a:noFill/>
        </p:spPr>
        <p:txBody>
          <a:bodyPr wrap="square" rtlCol="1">
            <a:spAutoFit/>
          </a:bodyPr>
          <a:lstStyle/>
          <a:p>
            <a:r>
              <a:rPr lang="he-IL" sz="1200" dirty="0" smtClean="0"/>
              <a:t>מסביב למגנט יש נוזל </a:t>
            </a:r>
            <a:r>
              <a:rPr lang="he-IL" sz="1200" dirty="0" err="1" smtClean="0"/>
              <a:t>היליום</a:t>
            </a:r>
            <a:r>
              <a:rPr lang="he-IL" sz="1200" dirty="0" smtClean="0"/>
              <a:t> ומסביב לנוזל </a:t>
            </a:r>
            <a:r>
              <a:rPr lang="he-IL" sz="1200" dirty="0" err="1" smtClean="0"/>
              <a:t>ההיליום</a:t>
            </a:r>
            <a:r>
              <a:rPr lang="he-IL" sz="1200" dirty="0" smtClean="0"/>
              <a:t> יש שכבות בידוד אך זה לא מספיק כי נוזל </a:t>
            </a:r>
            <a:r>
              <a:rPr lang="he-IL" sz="1200" dirty="0" err="1" smtClean="0"/>
              <a:t>ההיליום</a:t>
            </a:r>
            <a:r>
              <a:rPr lang="he-IL" sz="1200" dirty="0" smtClean="0"/>
              <a:t> יהפוך לגז במשך כמה דקות</a:t>
            </a:r>
            <a:endParaRPr lang="he-IL" sz="1200" dirty="0"/>
          </a:p>
        </p:txBody>
      </p:sp>
      <p:pic>
        <p:nvPicPr>
          <p:cNvPr id="2055" name="Picture 7">
            <a:hlinkClick r:id="rId7"/>
          </p:cNvPr>
          <p:cNvPicPr>
            <a:picLocks noChangeAspect="1" noChangeArrowheads="1"/>
          </p:cNvPicPr>
          <p:nvPr/>
        </p:nvPicPr>
        <p:blipFill>
          <a:blip r:embed="rId9" cstate="print"/>
          <a:srcRect/>
          <a:stretch>
            <a:fillRect/>
          </a:stretch>
        </p:blipFill>
        <p:spPr bwMode="auto">
          <a:xfrm>
            <a:off x="179512" y="3300581"/>
            <a:ext cx="4032448" cy="2535962"/>
          </a:xfrm>
          <a:prstGeom prst="rect">
            <a:avLst/>
          </a:prstGeom>
          <a:noFill/>
          <a:ln w="9525">
            <a:noFill/>
            <a:miter lim="800000"/>
            <a:headEnd/>
            <a:tailEnd/>
          </a:ln>
        </p:spPr>
      </p:pic>
      <p:sp>
        <p:nvSpPr>
          <p:cNvPr id="13" name="TextBox 12"/>
          <p:cNvSpPr txBox="1"/>
          <p:nvPr/>
        </p:nvSpPr>
        <p:spPr>
          <a:xfrm>
            <a:off x="0" y="6165304"/>
            <a:ext cx="4211960" cy="461665"/>
          </a:xfrm>
          <a:prstGeom prst="rect">
            <a:avLst/>
          </a:prstGeom>
          <a:noFill/>
        </p:spPr>
        <p:txBody>
          <a:bodyPr wrap="square" rtlCol="1">
            <a:spAutoFit/>
          </a:bodyPr>
          <a:lstStyle/>
          <a:p>
            <a:r>
              <a:rPr lang="he-IL" sz="1200" dirty="0" smtClean="0"/>
              <a:t>אם מרוקנים את האוויר מהשכבות שסביב נוזל </a:t>
            </a:r>
            <a:r>
              <a:rPr lang="he-IL" sz="1200" dirty="0" err="1" smtClean="0"/>
              <a:t>ההיליום</a:t>
            </a:r>
            <a:r>
              <a:rPr lang="he-IL" sz="1200" dirty="0" smtClean="0"/>
              <a:t> ויצרים </a:t>
            </a:r>
            <a:r>
              <a:rPr lang="he-IL" sz="1200" dirty="0" err="1" smtClean="0"/>
              <a:t>ווקום</a:t>
            </a:r>
            <a:r>
              <a:rPr lang="he-IL" sz="1200" dirty="0" smtClean="0"/>
              <a:t> הנוזל יתאדה במהלך חודש</a:t>
            </a:r>
            <a:endParaRPr lang="he-IL" sz="1200"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a:hlinkClick r:id="rId2"/>
          </p:cNvPr>
          <p:cNvPicPr>
            <a:picLocks noChangeAspect="1" noChangeArrowheads="1"/>
          </p:cNvPicPr>
          <p:nvPr/>
        </p:nvPicPr>
        <p:blipFill>
          <a:blip r:embed="rId3" cstate="print"/>
          <a:srcRect/>
          <a:stretch>
            <a:fillRect/>
          </a:stretch>
        </p:blipFill>
        <p:spPr bwMode="auto">
          <a:xfrm>
            <a:off x="4788024" y="260648"/>
            <a:ext cx="3819525" cy="3181350"/>
          </a:xfrm>
          <a:prstGeom prst="rect">
            <a:avLst/>
          </a:prstGeom>
          <a:noFill/>
          <a:ln w="9525">
            <a:noFill/>
            <a:miter lim="800000"/>
            <a:headEnd/>
            <a:tailEnd/>
          </a:ln>
        </p:spPr>
      </p:pic>
      <p:sp>
        <p:nvSpPr>
          <p:cNvPr id="3" name="TextBox 2"/>
          <p:cNvSpPr txBox="1"/>
          <p:nvPr/>
        </p:nvSpPr>
        <p:spPr>
          <a:xfrm>
            <a:off x="4860032" y="3717032"/>
            <a:ext cx="4032448" cy="862355"/>
          </a:xfrm>
          <a:prstGeom prst="rect">
            <a:avLst/>
          </a:prstGeom>
          <a:noFill/>
        </p:spPr>
        <p:txBody>
          <a:bodyPr wrap="square" rtlCol="1">
            <a:spAutoFit/>
          </a:bodyPr>
          <a:lstStyle/>
          <a:p>
            <a:r>
              <a:rPr lang="he-IL" sz="1200" dirty="0" smtClean="0"/>
              <a:t>בעבר היו ממלאים מסביב לנוזל </a:t>
            </a:r>
            <a:r>
              <a:rPr lang="he-IL" sz="1200" dirty="0" err="1" smtClean="0"/>
              <a:t>ההיליום</a:t>
            </a:r>
            <a:r>
              <a:rPr lang="he-IL" sz="1200" dirty="0" smtClean="0"/>
              <a:t> חנקן נוזלי על מנת לשמור על סביבה קרה , כיום משתמשים ב- </a:t>
            </a:r>
            <a:r>
              <a:rPr lang="en-US" sz="1200" dirty="0" smtClean="0"/>
              <a:t>Cold Head</a:t>
            </a:r>
            <a:r>
              <a:rPr lang="he-IL" sz="1200" dirty="0" smtClean="0"/>
              <a:t> שמכניס גז </a:t>
            </a:r>
            <a:r>
              <a:rPr lang="he-IL" sz="1200" dirty="0" err="1" smtClean="0"/>
              <a:t>היליום</a:t>
            </a:r>
            <a:r>
              <a:rPr lang="he-IL" sz="1200" dirty="0" smtClean="0"/>
              <a:t> בין השכבות שמסביב לנוזל </a:t>
            </a:r>
            <a:r>
              <a:rPr lang="he-IL" sz="1200" dirty="0" err="1" smtClean="0"/>
              <a:t>ההיליום</a:t>
            </a:r>
            <a:r>
              <a:rPr lang="he-IL" sz="1200" dirty="0" smtClean="0"/>
              <a:t> ומבודדות אותו מהסביבה החיצונית</a:t>
            </a:r>
            <a:endParaRPr lang="he-IL" sz="1200" dirty="0"/>
          </a:p>
        </p:txBody>
      </p:sp>
      <p:pic>
        <p:nvPicPr>
          <p:cNvPr id="3077" name="Picture 5">
            <a:hlinkClick r:id="rId2"/>
          </p:cNvPr>
          <p:cNvPicPr>
            <a:picLocks noChangeAspect="1" noChangeArrowheads="1"/>
          </p:cNvPicPr>
          <p:nvPr/>
        </p:nvPicPr>
        <p:blipFill>
          <a:blip r:embed="rId4" cstate="print"/>
          <a:srcRect/>
          <a:stretch>
            <a:fillRect/>
          </a:stretch>
        </p:blipFill>
        <p:spPr bwMode="auto">
          <a:xfrm>
            <a:off x="539552" y="836712"/>
            <a:ext cx="3960440" cy="3013920"/>
          </a:xfrm>
          <a:prstGeom prst="rect">
            <a:avLst/>
          </a:prstGeom>
          <a:noFill/>
          <a:ln w="9525">
            <a:noFill/>
            <a:miter lim="800000"/>
            <a:headEnd/>
            <a:tailEnd/>
          </a:ln>
        </p:spPr>
      </p:pic>
      <p:sp>
        <p:nvSpPr>
          <p:cNvPr id="7" name="TextBox 6"/>
          <p:cNvSpPr txBox="1"/>
          <p:nvPr/>
        </p:nvSpPr>
        <p:spPr>
          <a:xfrm>
            <a:off x="179512" y="4077072"/>
            <a:ext cx="4248472" cy="923330"/>
          </a:xfrm>
          <a:prstGeom prst="rect">
            <a:avLst/>
          </a:prstGeom>
          <a:noFill/>
        </p:spPr>
        <p:txBody>
          <a:bodyPr wrap="square" rtlCol="1">
            <a:spAutoFit/>
          </a:bodyPr>
          <a:lstStyle/>
          <a:p>
            <a:r>
              <a:rPr lang="he-IL" dirty="0" smtClean="0"/>
              <a:t>ה- </a:t>
            </a:r>
            <a:r>
              <a:rPr lang="en-US" dirty="0" smtClean="0"/>
              <a:t>Cold Head</a:t>
            </a:r>
            <a:r>
              <a:rPr lang="he-IL" dirty="0" smtClean="0"/>
              <a:t> מקבל את גז </a:t>
            </a:r>
            <a:r>
              <a:rPr lang="he-IL" dirty="0" err="1" smtClean="0"/>
              <a:t>ההיליום</a:t>
            </a:r>
            <a:r>
              <a:rPr lang="he-IL" dirty="0" smtClean="0"/>
              <a:t> מהקומפרסור שמתחמם עם הזמן ולכן חייבים לקרר אותו וזה מתבצע ע"י ה- </a:t>
            </a:r>
            <a:r>
              <a:rPr lang="en-US" dirty="0" smtClean="0"/>
              <a:t>Chiller</a:t>
            </a:r>
            <a:endParaRPr lang="he-IL"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hlinkClick r:id="rId2"/>
          </p:cNvPr>
          <p:cNvPicPr>
            <a:picLocks noChangeAspect="1" noChangeArrowheads="1"/>
          </p:cNvPicPr>
          <p:nvPr/>
        </p:nvPicPr>
        <p:blipFill>
          <a:blip r:embed="rId3" cstate="print"/>
          <a:srcRect/>
          <a:stretch>
            <a:fillRect/>
          </a:stretch>
        </p:blipFill>
        <p:spPr bwMode="auto">
          <a:xfrm>
            <a:off x="4139952" y="692696"/>
            <a:ext cx="4684800" cy="3231257"/>
          </a:xfrm>
          <a:prstGeom prst="rect">
            <a:avLst/>
          </a:prstGeom>
          <a:noFill/>
          <a:ln w="9525">
            <a:noFill/>
            <a:miter lim="800000"/>
            <a:headEnd/>
            <a:tailEnd/>
          </a:ln>
        </p:spPr>
      </p:pic>
      <p:sp>
        <p:nvSpPr>
          <p:cNvPr id="3" name="TextBox 2"/>
          <p:cNvSpPr txBox="1"/>
          <p:nvPr/>
        </p:nvSpPr>
        <p:spPr>
          <a:xfrm>
            <a:off x="4572000" y="3861048"/>
            <a:ext cx="4392488" cy="276999"/>
          </a:xfrm>
          <a:prstGeom prst="rect">
            <a:avLst/>
          </a:prstGeom>
          <a:noFill/>
        </p:spPr>
        <p:txBody>
          <a:bodyPr wrap="square" rtlCol="1">
            <a:spAutoFit/>
          </a:bodyPr>
          <a:lstStyle/>
          <a:p>
            <a:r>
              <a:rPr lang="he-IL" sz="1200" dirty="0" smtClean="0"/>
              <a:t>עם </a:t>
            </a:r>
            <a:r>
              <a:rPr lang="he-IL" sz="1200" dirty="0" err="1" smtClean="0"/>
              <a:t>ווקום</a:t>
            </a:r>
            <a:r>
              <a:rPr lang="he-IL" sz="1200" dirty="0" smtClean="0"/>
              <a:t> יחד עם  </a:t>
            </a:r>
            <a:r>
              <a:rPr lang="en-US" sz="1200" dirty="0" smtClean="0"/>
              <a:t>Cold Head</a:t>
            </a:r>
            <a:r>
              <a:rPr lang="he-IL" sz="1200" dirty="0" smtClean="0"/>
              <a:t> מאבדים את נוזל </a:t>
            </a:r>
            <a:r>
              <a:rPr lang="he-IL" sz="1200" dirty="0" err="1" smtClean="0"/>
              <a:t>ההיליום</a:t>
            </a:r>
            <a:r>
              <a:rPr lang="he-IL" sz="1200" dirty="0" smtClean="0"/>
              <a:t> במשך שנה וחצי</a:t>
            </a:r>
            <a:endParaRPr lang="he-IL" sz="1200" dirty="0"/>
          </a:p>
        </p:txBody>
      </p:sp>
      <p:pic>
        <p:nvPicPr>
          <p:cNvPr id="4099" name="Picture 3">
            <a:hlinkClick r:id="rId2"/>
          </p:cNvPr>
          <p:cNvPicPr>
            <a:picLocks noChangeAspect="1" noChangeArrowheads="1"/>
          </p:cNvPicPr>
          <p:nvPr/>
        </p:nvPicPr>
        <p:blipFill>
          <a:blip r:embed="rId4" cstate="print"/>
          <a:srcRect/>
          <a:stretch>
            <a:fillRect/>
          </a:stretch>
        </p:blipFill>
        <p:spPr bwMode="auto">
          <a:xfrm>
            <a:off x="90882" y="1268760"/>
            <a:ext cx="3765165" cy="2983235"/>
          </a:xfrm>
          <a:prstGeom prst="rect">
            <a:avLst/>
          </a:prstGeom>
          <a:noFill/>
          <a:ln w="9525">
            <a:noFill/>
            <a:miter lim="800000"/>
            <a:headEnd/>
            <a:tailEnd/>
          </a:ln>
        </p:spPr>
      </p:pic>
      <p:sp>
        <p:nvSpPr>
          <p:cNvPr id="5" name="TextBox 4"/>
          <p:cNvSpPr txBox="1"/>
          <p:nvPr/>
        </p:nvSpPr>
        <p:spPr>
          <a:xfrm>
            <a:off x="0" y="4365104"/>
            <a:ext cx="3744416" cy="1569660"/>
          </a:xfrm>
          <a:prstGeom prst="rect">
            <a:avLst/>
          </a:prstGeom>
          <a:noFill/>
        </p:spPr>
        <p:txBody>
          <a:bodyPr wrap="square" rtlCol="1">
            <a:spAutoFit/>
          </a:bodyPr>
          <a:lstStyle/>
          <a:p>
            <a:r>
              <a:rPr lang="he-IL" sz="1200" dirty="0" smtClean="0"/>
              <a:t>אם נוזל </a:t>
            </a:r>
            <a:r>
              <a:rPr lang="he-IL" sz="1200" dirty="0" err="1" smtClean="0"/>
              <a:t>ההיליום</a:t>
            </a:r>
            <a:r>
              <a:rPr lang="he-IL" sz="1200" dirty="0" smtClean="0"/>
              <a:t> יתאדה יתר על המידה הוא עלול לפוצץ את המכשיר ולכן יש שסתום , כשהלחץ עולה מעל ערך </a:t>
            </a:r>
            <a:r>
              <a:rPr lang="he-IL" sz="1200" dirty="0" err="1" smtClean="0"/>
              <a:t>מסויים</a:t>
            </a:r>
            <a:r>
              <a:rPr lang="he-IL" sz="1200" dirty="0" smtClean="0"/>
              <a:t> הוא נפתח ומוציא את הגז החוצה .</a:t>
            </a:r>
          </a:p>
          <a:p>
            <a:r>
              <a:rPr lang="he-IL" sz="1200" dirty="0" smtClean="0"/>
              <a:t>גובה נוזל </a:t>
            </a:r>
            <a:r>
              <a:rPr lang="he-IL" sz="1200" dirty="0" err="1" smtClean="0"/>
              <a:t>ההיליום</a:t>
            </a:r>
            <a:r>
              <a:rPr lang="he-IL" sz="1200" dirty="0" smtClean="0"/>
              <a:t> יכול לרדת עד גבול </a:t>
            </a:r>
            <a:r>
              <a:rPr lang="he-IL" sz="1200" dirty="0" err="1" smtClean="0"/>
              <a:t>מסויים</a:t>
            </a:r>
            <a:r>
              <a:rPr lang="he-IL" sz="1200" dirty="0" smtClean="0"/>
              <a:t> מבלי שהמגנט יאבד את מוליכות העל שלו כי גז </a:t>
            </a:r>
            <a:r>
              <a:rPr lang="he-IL" sz="1200" dirty="0" err="1" smtClean="0"/>
              <a:t>ההיליום</a:t>
            </a:r>
            <a:r>
              <a:rPr lang="he-IL" sz="1200" dirty="0" smtClean="0"/>
              <a:t> שנמצא בשכבה העליונה של הנוזל מספיק קר על מנת לשמור על המגנט וכמובן שאם יורד מתחת לגבול </a:t>
            </a:r>
            <a:r>
              <a:rPr lang="he-IL" sz="1200" dirty="0" err="1" smtClean="0"/>
              <a:t>מסויים</a:t>
            </a:r>
            <a:r>
              <a:rPr lang="he-IL" sz="1200" dirty="0" smtClean="0"/>
              <a:t> המגנט מאבד את התכונות שלו כעל מוליך .</a:t>
            </a:r>
            <a:endParaRPr lang="he-IL" sz="1200"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a:hlinkClick r:id="rId2"/>
          </p:cNvPr>
          <p:cNvPicPr>
            <a:picLocks noChangeAspect="1" noChangeArrowheads="1"/>
          </p:cNvPicPr>
          <p:nvPr/>
        </p:nvPicPr>
        <p:blipFill>
          <a:blip r:embed="rId3" cstate="print"/>
          <a:srcRect/>
          <a:stretch>
            <a:fillRect/>
          </a:stretch>
        </p:blipFill>
        <p:spPr bwMode="auto">
          <a:xfrm>
            <a:off x="6228184" y="1124744"/>
            <a:ext cx="2438977" cy="2902074"/>
          </a:xfrm>
          <a:prstGeom prst="rect">
            <a:avLst/>
          </a:prstGeom>
          <a:noFill/>
          <a:ln w="9525">
            <a:noFill/>
            <a:miter lim="800000"/>
            <a:headEnd/>
            <a:tailEnd/>
          </a:ln>
        </p:spPr>
      </p:pic>
      <p:sp>
        <p:nvSpPr>
          <p:cNvPr id="3" name="TextBox 2"/>
          <p:cNvSpPr txBox="1"/>
          <p:nvPr/>
        </p:nvSpPr>
        <p:spPr>
          <a:xfrm>
            <a:off x="5868144" y="4077072"/>
            <a:ext cx="3024336" cy="830997"/>
          </a:xfrm>
          <a:prstGeom prst="rect">
            <a:avLst/>
          </a:prstGeom>
          <a:noFill/>
        </p:spPr>
        <p:txBody>
          <a:bodyPr wrap="square" rtlCol="1">
            <a:spAutoFit/>
          </a:bodyPr>
          <a:lstStyle/>
          <a:p>
            <a:r>
              <a:rPr lang="he-IL" sz="1200" dirty="0" smtClean="0"/>
              <a:t>כיום יש </a:t>
            </a:r>
            <a:r>
              <a:rPr lang="en-US" sz="1200" dirty="0" smtClean="0"/>
              <a:t>Cold Head</a:t>
            </a:r>
            <a:r>
              <a:rPr lang="he-IL" sz="1200" dirty="0" smtClean="0"/>
              <a:t> חדש שמעבה את גז </a:t>
            </a:r>
            <a:r>
              <a:rPr lang="he-IL" sz="1200" dirty="0" err="1" smtClean="0"/>
              <a:t>ההיליום</a:t>
            </a:r>
            <a:r>
              <a:rPr lang="he-IL" sz="1200" dirty="0" smtClean="0"/>
              <a:t> והופך אותו לנוזל כמו כן השאירו רק שכבה אחת מסביב לנוזל </a:t>
            </a:r>
            <a:r>
              <a:rPr lang="he-IL" sz="1200" dirty="0" err="1" smtClean="0"/>
              <a:t>ההיליום</a:t>
            </a:r>
            <a:r>
              <a:rPr lang="he-IL" sz="1200" dirty="0" smtClean="0"/>
              <a:t> במקום שתי שכבות עם טמפרטורה של </a:t>
            </a:r>
            <a:r>
              <a:rPr lang="en-US" sz="1200" dirty="0" smtClean="0"/>
              <a:t>K</a:t>
            </a:r>
            <a:r>
              <a:rPr lang="he-IL" sz="1200" dirty="0" smtClean="0"/>
              <a:t>50.</a:t>
            </a:r>
            <a:endParaRPr lang="he-IL" sz="1200" dirty="0"/>
          </a:p>
        </p:txBody>
      </p:sp>
      <p:pic>
        <p:nvPicPr>
          <p:cNvPr id="5123" name="Picture 3">
            <a:hlinkClick r:id="rId2"/>
          </p:cNvPr>
          <p:cNvPicPr>
            <a:picLocks noChangeAspect="1" noChangeArrowheads="1"/>
          </p:cNvPicPr>
          <p:nvPr/>
        </p:nvPicPr>
        <p:blipFill>
          <a:blip r:embed="rId4" cstate="print"/>
          <a:srcRect/>
          <a:stretch>
            <a:fillRect/>
          </a:stretch>
        </p:blipFill>
        <p:spPr bwMode="auto">
          <a:xfrm>
            <a:off x="3635896" y="1556792"/>
            <a:ext cx="2350007" cy="2114352"/>
          </a:xfrm>
          <a:prstGeom prst="rect">
            <a:avLst/>
          </a:prstGeom>
          <a:noFill/>
          <a:ln w="9525">
            <a:noFill/>
            <a:miter lim="800000"/>
            <a:headEnd/>
            <a:tailEnd/>
          </a:ln>
        </p:spPr>
      </p:pic>
      <p:sp>
        <p:nvSpPr>
          <p:cNvPr id="5" name="TextBox 4"/>
          <p:cNvSpPr txBox="1"/>
          <p:nvPr/>
        </p:nvSpPr>
        <p:spPr>
          <a:xfrm>
            <a:off x="3779912" y="4005064"/>
            <a:ext cx="2088232" cy="830997"/>
          </a:xfrm>
          <a:prstGeom prst="rect">
            <a:avLst/>
          </a:prstGeom>
          <a:noFill/>
        </p:spPr>
        <p:txBody>
          <a:bodyPr wrap="square" rtlCol="1">
            <a:spAutoFit/>
          </a:bodyPr>
          <a:lstStyle/>
          <a:p>
            <a:r>
              <a:rPr lang="he-IL" sz="1200" dirty="0" smtClean="0"/>
              <a:t>ניתן לעבות את הגז עד גבול </a:t>
            </a:r>
            <a:r>
              <a:rPr lang="he-IL" sz="1200" dirty="0" err="1" smtClean="0"/>
              <a:t>מסויים</a:t>
            </a:r>
            <a:r>
              <a:rPr lang="he-IL" sz="1200" dirty="0" smtClean="0"/>
              <a:t> משום שאם כל הגז יהפוך לנוזל </a:t>
            </a:r>
            <a:r>
              <a:rPr lang="he-IL" sz="1200" dirty="0" err="1" smtClean="0"/>
              <a:t>יווצר</a:t>
            </a:r>
            <a:r>
              <a:rPr lang="he-IL" sz="1200" dirty="0" smtClean="0"/>
              <a:t> </a:t>
            </a:r>
            <a:r>
              <a:rPr lang="he-IL" sz="1200" dirty="0" err="1" smtClean="0"/>
              <a:t>ווקום</a:t>
            </a:r>
            <a:r>
              <a:rPr lang="he-IL" sz="1200" dirty="0" smtClean="0"/>
              <a:t> שישאב אליו אוויר חיצוני שיהפך לקרח</a:t>
            </a:r>
            <a:endParaRPr lang="he-IL" sz="1200" dirty="0"/>
          </a:p>
        </p:txBody>
      </p:sp>
      <p:pic>
        <p:nvPicPr>
          <p:cNvPr id="5124" name="Picture 4">
            <a:hlinkClick r:id="rId2"/>
          </p:cNvPr>
          <p:cNvPicPr>
            <a:picLocks noChangeAspect="1" noChangeArrowheads="1"/>
          </p:cNvPicPr>
          <p:nvPr/>
        </p:nvPicPr>
        <p:blipFill>
          <a:blip r:embed="rId5" cstate="print"/>
          <a:srcRect/>
          <a:stretch>
            <a:fillRect/>
          </a:stretch>
        </p:blipFill>
        <p:spPr bwMode="auto">
          <a:xfrm>
            <a:off x="395536" y="1196752"/>
            <a:ext cx="2857500" cy="3257550"/>
          </a:xfrm>
          <a:prstGeom prst="rect">
            <a:avLst/>
          </a:prstGeom>
          <a:noFill/>
          <a:ln w="9525">
            <a:noFill/>
            <a:miter lim="800000"/>
            <a:headEnd/>
            <a:tailEnd/>
          </a:ln>
        </p:spPr>
      </p:pic>
      <p:sp>
        <p:nvSpPr>
          <p:cNvPr id="7" name="TextBox 6"/>
          <p:cNvSpPr txBox="1"/>
          <p:nvPr/>
        </p:nvSpPr>
        <p:spPr>
          <a:xfrm>
            <a:off x="323528" y="4653136"/>
            <a:ext cx="2880320" cy="1754326"/>
          </a:xfrm>
          <a:prstGeom prst="rect">
            <a:avLst/>
          </a:prstGeom>
          <a:noFill/>
        </p:spPr>
        <p:txBody>
          <a:bodyPr wrap="square" rtlCol="1">
            <a:spAutoFit/>
          </a:bodyPr>
          <a:lstStyle/>
          <a:p>
            <a:r>
              <a:rPr lang="he-IL" dirty="0" smtClean="0"/>
              <a:t>לכן יש סנסור ששומר על הלחץ בתוך המתקן ובמידה והגז יורד מתחת לסף מסוים יש מנגנון שמחמם את נוזל ההליום וכך מעלה את הלחץ לסף מסוים וכך נשמר לחץ מסוים כל הזמן</a:t>
            </a:r>
            <a:endParaRPr lang="he-IL" dirty="0"/>
          </a:p>
        </p:txBody>
      </p:sp>
      <p:sp>
        <p:nvSpPr>
          <p:cNvPr id="8" name="TextBox 7"/>
          <p:cNvSpPr txBox="1"/>
          <p:nvPr/>
        </p:nvSpPr>
        <p:spPr>
          <a:xfrm>
            <a:off x="1907704" y="1340768"/>
            <a:ext cx="648072" cy="276999"/>
          </a:xfrm>
          <a:prstGeom prst="rect">
            <a:avLst/>
          </a:prstGeom>
          <a:noFill/>
        </p:spPr>
        <p:txBody>
          <a:bodyPr wrap="square" rtlCol="1">
            <a:spAutoFit/>
          </a:bodyPr>
          <a:lstStyle/>
          <a:p>
            <a:r>
              <a:rPr lang="he-IL" sz="1200" b="1" dirty="0" smtClean="0"/>
              <a:t>סנסור</a:t>
            </a:r>
            <a:endParaRPr lang="he-IL" sz="1200" b="1" dirty="0"/>
          </a:p>
        </p:txBody>
      </p:sp>
      <p:sp>
        <p:nvSpPr>
          <p:cNvPr id="9" name="TextBox 8"/>
          <p:cNvSpPr txBox="1"/>
          <p:nvPr/>
        </p:nvSpPr>
        <p:spPr>
          <a:xfrm>
            <a:off x="2195736" y="3140968"/>
            <a:ext cx="720080" cy="461665"/>
          </a:xfrm>
          <a:prstGeom prst="rect">
            <a:avLst/>
          </a:prstGeom>
          <a:noFill/>
        </p:spPr>
        <p:txBody>
          <a:bodyPr wrap="square" rtlCol="1">
            <a:spAutoFit/>
          </a:bodyPr>
          <a:lstStyle/>
          <a:p>
            <a:r>
              <a:rPr lang="he-IL" sz="1200" b="1" dirty="0" smtClean="0"/>
              <a:t>גוף חימום</a:t>
            </a:r>
            <a:endParaRPr lang="he-IL" sz="1200" b="1"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a:hlinkClick r:id="rId2"/>
          </p:cNvPr>
          <p:cNvPicPr>
            <a:picLocks noChangeAspect="1" noChangeArrowheads="1"/>
          </p:cNvPicPr>
          <p:nvPr/>
        </p:nvPicPr>
        <p:blipFill>
          <a:blip r:embed="rId3" cstate="print"/>
          <a:srcRect/>
          <a:stretch>
            <a:fillRect/>
          </a:stretch>
        </p:blipFill>
        <p:spPr bwMode="auto">
          <a:xfrm>
            <a:off x="1403648" y="260648"/>
            <a:ext cx="6448007" cy="4876508"/>
          </a:xfrm>
          <a:prstGeom prst="rect">
            <a:avLst/>
          </a:prstGeom>
          <a:noFill/>
          <a:ln w="9525">
            <a:noFill/>
            <a:miter lim="800000"/>
            <a:headEnd/>
            <a:tailEnd/>
          </a:ln>
        </p:spPr>
      </p:pic>
      <p:sp>
        <p:nvSpPr>
          <p:cNvPr id="3" name="TextBox 2"/>
          <p:cNvSpPr txBox="1"/>
          <p:nvPr/>
        </p:nvSpPr>
        <p:spPr>
          <a:xfrm>
            <a:off x="1331640" y="5229200"/>
            <a:ext cx="6336704" cy="646331"/>
          </a:xfrm>
          <a:prstGeom prst="rect">
            <a:avLst/>
          </a:prstGeom>
          <a:noFill/>
        </p:spPr>
        <p:txBody>
          <a:bodyPr wrap="square" rtlCol="1">
            <a:spAutoFit/>
          </a:bodyPr>
          <a:lstStyle/>
          <a:p>
            <a:r>
              <a:rPr lang="he-IL" sz="1200" dirty="0" smtClean="0"/>
              <a:t>בכל זאת יש איבוד מסוים של נוזל ההליום ולכן מדי כמה חודשים יש למלא נוזל הליום ולשם כך מביאים מיכל הליום נוזלי ומחברים אותו עם מיכל המכשיר ע"י צינור ומחברים את מיכל ההליום עם בלון גז ההליום מה שמעלה את הלחץ במיכל מה שגורם לנוזל שבתוכו לעבור בצינור ומשם למיכל המכשיר</a:t>
            </a:r>
            <a:endParaRPr lang="he-IL" sz="1200"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hlinkClick r:id="rId2"/>
          </p:cNvPr>
          <p:cNvPicPr>
            <a:picLocks noChangeAspect="1" noChangeArrowheads="1"/>
          </p:cNvPicPr>
          <p:nvPr/>
        </p:nvPicPr>
        <p:blipFill>
          <a:blip r:embed="rId3" cstate="print"/>
          <a:srcRect/>
          <a:stretch>
            <a:fillRect/>
          </a:stretch>
        </p:blipFill>
        <p:spPr bwMode="auto">
          <a:xfrm>
            <a:off x="4427984" y="188640"/>
            <a:ext cx="3979168" cy="3144253"/>
          </a:xfrm>
          <a:prstGeom prst="rect">
            <a:avLst/>
          </a:prstGeom>
          <a:noFill/>
          <a:ln w="9525">
            <a:noFill/>
            <a:miter lim="800000"/>
            <a:headEnd/>
            <a:tailEnd/>
          </a:ln>
        </p:spPr>
      </p:pic>
      <p:sp>
        <p:nvSpPr>
          <p:cNvPr id="4" name="TextBox 3"/>
          <p:cNvSpPr txBox="1"/>
          <p:nvPr/>
        </p:nvSpPr>
        <p:spPr>
          <a:xfrm>
            <a:off x="4355976" y="5157192"/>
            <a:ext cx="4536504" cy="1006371"/>
          </a:xfrm>
          <a:prstGeom prst="rect">
            <a:avLst/>
          </a:prstGeom>
          <a:noFill/>
        </p:spPr>
        <p:txBody>
          <a:bodyPr wrap="square" rtlCol="1">
            <a:spAutoFit/>
          </a:bodyPr>
          <a:lstStyle/>
          <a:p>
            <a:r>
              <a:rPr lang="he-IL" sz="1200" dirty="0" smtClean="0"/>
              <a:t>במידה והתרחשה תאונה כמו המקרים שבתמונות ולא מסכנת אף אחד אז מזמינים איש שירות של המכשיר ומוציא את הזרם מהמגנט ואז מסירים את החפצים </a:t>
            </a:r>
            <a:r>
              <a:rPr lang="he-IL" sz="1200" dirty="0" err="1" smtClean="0"/>
              <a:t>שהתמגנטו</a:t>
            </a:r>
            <a:r>
              <a:rPr lang="he-IL" sz="1200" dirty="0" smtClean="0"/>
              <a:t> ואחר כך מחזירים את הזרם מחדש .והתהליך הזה עלול להימשך יום או יומיים . אבל במידה והחפץ מסכן את הנבדק או אחד מהצוות הרפואי מבצעים </a:t>
            </a:r>
            <a:r>
              <a:rPr lang="en-US" sz="1200" dirty="0" smtClean="0"/>
              <a:t>Quench</a:t>
            </a:r>
            <a:r>
              <a:rPr lang="he-IL" sz="1200" dirty="0" smtClean="0"/>
              <a:t> .</a:t>
            </a:r>
            <a:endParaRPr lang="he-IL" sz="1200" dirty="0"/>
          </a:p>
        </p:txBody>
      </p:sp>
      <p:pic>
        <p:nvPicPr>
          <p:cNvPr id="1028" name="Picture 4">
            <a:hlinkClick r:id="rId2"/>
          </p:cNvPr>
          <p:cNvPicPr>
            <a:picLocks noChangeAspect="1" noChangeArrowheads="1"/>
          </p:cNvPicPr>
          <p:nvPr/>
        </p:nvPicPr>
        <p:blipFill>
          <a:blip r:embed="rId4" cstate="print"/>
          <a:srcRect/>
          <a:stretch>
            <a:fillRect/>
          </a:stretch>
        </p:blipFill>
        <p:spPr bwMode="auto">
          <a:xfrm>
            <a:off x="755576" y="3469844"/>
            <a:ext cx="2532682" cy="3080738"/>
          </a:xfrm>
          <a:prstGeom prst="rect">
            <a:avLst/>
          </a:prstGeom>
          <a:noFill/>
          <a:ln w="9525">
            <a:noFill/>
            <a:miter lim="800000"/>
            <a:headEnd/>
            <a:tailEnd/>
          </a:ln>
        </p:spPr>
      </p:pic>
      <p:sp>
        <p:nvSpPr>
          <p:cNvPr id="6" name="TextBox 5"/>
          <p:cNvSpPr txBox="1"/>
          <p:nvPr/>
        </p:nvSpPr>
        <p:spPr>
          <a:xfrm>
            <a:off x="0" y="6579414"/>
            <a:ext cx="3240360" cy="276999"/>
          </a:xfrm>
          <a:prstGeom prst="rect">
            <a:avLst/>
          </a:prstGeom>
          <a:noFill/>
        </p:spPr>
        <p:txBody>
          <a:bodyPr wrap="square" rtlCol="1">
            <a:spAutoFit/>
          </a:bodyPr>
          <a:lstStyle/>
          <a:p>
            <a:r>
              <a:rPr lang="he-IL" sz="1200" dirty="0" smtClean="0"/>
              <a:t>המכשיר שדרכו מזרימים את הזרם או מרוקנים אותו</a:t>
            </a:r>
            <a:endParaRPr lang="he-IL" sz="1200" dirty="0"/>
          </a:p>
        </p:txBody>
      </p:sp>
      <p:pic>
        <p:nvPicPr>
          <p:cNvPr id="1029" name="Picture 5">
            <a:hlinkClick r:id="rId5"/>
          </p:cNvPr>
          <p:cNvPicPr>
            <a:picLocks noChangeAspect="1" noChangeArrowheads="1"/>
          </p:cNvPicPr>
          <p:nvPr/>
        </p:nvPicPr>
        <p:blipFill>
          <a:blip r:embed="rId6" cstate="print"/>
          <a:srcRect/>
          <a:stretch>
            <a:fillRect/>
          </a:stretch>
        </p:blipFill>
        <p:spPr bwMode="auto">
          <a:xfrm>
            <a:off x="467544" y="548680"/>
            <a:ext cx="3437327" cy="258945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p:cNvSpPr/>
          <p:nvPr/>
        </p:nvSpPr>
        <p:spPr>
          <a:xfrm>
            <a:off x="2123728" y="4221088"/>
            <a:ext cx="5112568" cy="1477328"/>
          </a:xfrm>
          <a:prstGeom prst="rect">
            <a:avLst/>
          </a:prstGeom>
        </p:spPr>
        <p:txBody>
          <a:bodyPr wrap="square">
            <a:spAutoFit/>
          </a:bodyPr>
          <a:lstStyle/>
          <a:p>
            <a:r>
              <a:rPr lang="he-IL" dirty="0" smtClean="0"/>
              <a:t>מספר אי-זוגי של </a:t>
            </a:r>
            <a:r>
              <a:rPr lang="he-IL" dirty="0" err="1" smtClean="0"/>
              <a:t>נוקלאונים</a:t>
            </a:r>
            <a:r>
              <a:rPr lang="he-IL" dirty="0" smtClean="0"/>
              <a:t> ( פרוטונים ו \ או נויטרונים )</a:t>
            </a:r>
          </a:p>
          <a:p>
            <a:r>
              <a:rPr lang="he-IL" dirty="0" smtClean="0"/>
              <a:t>מקנה לגרעין מומנט מגנטי או ספין כללי.</a:t>
            </a:r>
          </a:p>
          <a:p>
            <a:r>
              <a:rPr lang="he-IL" dirty="0" smtClean="0"/>
              <a:t>יש לזכור שכשמדברים על הדמיה , מדברים על גרעין המימן בגלל שהוא נפוץ ביותר ברקמות הגוף. והמומנט המגנטי שלו גדול יחסית</a:t>
            </a:r>
            <a:endParaRPr lang="he-IL" dirty="0"/>
          </a:p>
        </p:txBody>
      </p:sp>
      <p:pic>
        <p:nvPicPr>
          <p:cNvPr id="2051" name="Picture 3"/>
          <p:cNvPicPr>
            <a:picLocks noChangeAspect="1" noChangeArrowheads="1"/>
          </p:cNvPicPr>
          <p:nvPr/>
        </p:nvPicPr>
        <p:blipFill>
          <a:blip r:embed="rId2" cstate="print"/>
          <a:srcRect/>
          <a:stretch>
            <a:fillRect/>
          </a:stretch>
        </p:blipFill>
        <p:spPr bwMode="auto">
          <a:xfrm>
            <a:off x="1835696" y="188640"/>
            <a:ext cx="5610225" cy="3924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5940152" y="260648"/>
            <a:ext cx="2924175" cy="3276600"/>
          </a:xfrm>
          <a:prstGeom prst="rect">
            <a:avLst/>
          </a:prstGeom>
          <a:noFill/>
          <a:ln w="9525">
            <a:noFill/>
            <a:miter lim="800000"/>
            <a:headEnd/>
            <a:tailEnd/>
          </a:ln>
        </p:spPr>
      </p:pic>
      <p:sp>
        <p:nvSpPr>
          <p:cNvPr id="3" name="TextBox 2"/>
          <p:cNvSpPr txBox="1"/>
          <p:nvPr/>
        </p:nvSpPr>
        <p:spPr>
          <a:xfrm>
            <a:off x="6046069" y="3573016"/>
            <a:ext cx="3096344" cy="646331"/>
          </a:xfrm>
          <a:prstGeom prst="rect">
            <a:avLst/>
          </a:prstGeom>
          <a:noFill/>
        </p:spPr>
        <p:txBody>
          <a:bodyPr wrap="square" rtlCol="1">
            <a:spAutoFit/>
          </a:bodyPr>
          <a:lstStyle/>
          <a:p>
            <a:r>
              <a:rPr lang="he-IL" sz="1200" dirty="0" smtClean="0"/>
              <a:t>כפתור </a:t>
            </a:r>
            <a:r>
              <a:rPr lang="he-IL" sz="1200" dirty="0" err="1" smtClean="0"/>
              <a:t>הקוונץ</a:t>
            </a:r>
            <a:r>
              <a:rPr lang="he-IL" sz="1200" dirty="0" smtClean="0"/>
              <a:t> מוריד את הזרם תוך 10-15 שניות ע"י חימום הסליל ואז הזרם עובר התנגדות מה שמייצר חום בסליל .</a:t>
            </a:r>
            <a:endParaRPr lang="he-IL" sz="1200" dirty="0"/>
          </a:p>
        </p:txBody>
      </p:sp>
      <p:pic>
        <p:nvPicPr>
          <p:cNvPr id="2051" name="Picture 3"/>
          <p:cNvPicPr>
            <a:picLocks noChangeAspect="1" noChangeArrowheads="1"/>
          </p:cNvPicPr>
          <p:nvPr/>
        </p:nvPicPr>
        <p:blipFill>
          <a:blip r:embed="rId3" cstate="print"/>
          <a:srcRect/>
          <a:stretch>
            <a:fillRect/>
          </a:stretch>
        </p:blipFill>
        <p:spPr bwMode="auto">
          <a:xfrm>
            <a:off x="2843808" y="764704"/>
            <a:ext cx="2828925" cy="3295650"/>
          </a:xfrm>
          <a:prstGeom prst="rect">
            <a:avLst/>
          </a:prstGeom>
          <a:noFill/>
          <a:ln w="9525">
            <a:noFill/>
            <a:miter lim="800000"/>
            <a:headEnd/>
            <a:tailEnd/>
          </a:ln>
        </p:spPr>
      </p:pic>
      <p:sp>
        <p:nvSpPr>
          <p:cNvPr id="5" name="TextBox 4"/>
          <p:cNvSpPr txBox="1"/>
          <p:nvPr/>
        </p:nvSpPr>
        <p:spPr>
          <a:xfrm>
            <a:off x="3563888" y="4005064"/>
            <a:ext cx="2304256" cy="646331"/>
          </a:xfrm>
          <a:prstGeom prst="rect">
            <a:avLst/>
          </a:prstGeom>
          <a:noFill/>
        </p:spPr>
        <p:txBody>
          <a:bodyPr wrap="square" rtlCol="1">
            <a:spAutoFit/>
          </a:bodyPr>
          <a:lstStyle/>
          <a:p>
            <a:r>
              <a:rPr lang="he-IL" sz="1200" dirty="0" smtClean="0"/>
              <a:t>החום מאדה את נוזל ההליום מה שמעלה את הלחץ בתוך המיכל, וניתן לראות זאת במונה שלמעלה ,</a:t>
            </a:r>
            <a:endParaRPr lang="he-IL" sz="1200" dirty="0"/>
          </a:p>
        </p:txBody>
      </p:sp>
      <p:pic>
        <p:nvPicPr>
          <p:cNvPr id="2052" name="Picture 4"/>
          <p:cNvPicPr>
            <a:picLocks noChangeAspect="1" noChangeArrowheads="1"/>
          </p:cNvPicPr>
          <p:nvPr/>
        </p:nvPicPr>
        <p:blipFill>
          <a:blip r:embed="rId4" cstate="print"/>
          <a:srcRect/>
          <a:stretch>
            <a:fillRect/>
          </a:stretch>
        </p:blipFill>
        <p:spPr bwMode="auto">
          <a:xfrm>
            <a:off x="4067944" y="332656"/>
            <a:ext cx="1409700" cy="457200"/>
          </a:xfrm>
          <a:prstGeom prst="rect">
            <a:avLst/>
          </a:prstGeom>
          <a:noFill/>
          <a:ln w="9525">
            <a:noFill/>
            <a:miter lim="800000"/>
            <a:headEnd/>
            <a:tailEnd/>
          </a:ln>
        </p:spPr>
      </p:pic>
      <p:pic>
        <p:nvPicPr>
          <p:cNvPr id="2054" name="Picture 6"/>
          <p:cNvPicPr>
            <a:picLocks noChangeAspect="1" noChangeArrowheads="1"/>
          </p:cNvPicPr>
          <p:nvPr/>
        </p:nvPicPr>
        <p:blipFill>
          <a:blip r:embed="rId5" cstate="print"/>
          <a:srcRect/>
          <a:stretch>
            <a:fillRect/>
          </a:stretch>
        </p:blipFill>
        <p:spPr bwMode="auto">
          <a:xfrm>
            <a:off x="179512" y="1052736"/>
            <a:ext cx="2603177" cy="2028378"/>
          </a:xfrm>
          <a:prstGeom prst="rect">
            <a:avLst/>
          </a:prstGeom>
          <a:noFill/>
          <a:ln w="9525">
            <a:noFill/>
            <a:miter lim="800000"/>
            <a:headEnd/>
            <a:tailEnd/>
          </a:ln>
        </p:spPr>
      </p:pic>
      <p:sp>
        <p:nvSpPr>
          <p:cNvPr id="9" name="מלבן 8"/>
          <p:cNvSpPr/>
          <p:nvPr/>
        </p:nvSpPr>
        <p:spPr>
          <a:xfrm>
            <a:off x="179512" y="3356992"/>
            <a:ext cx="2555776" cy="646331"/>
          </a:xfrm>
          <a:prstGeom prst="rect">
            <a:avLst/>
          </a:prstGeom>
        </p:spPr>
        <p:txBody>
          <a:bodyPr wrap="square">
            <a:spAutoFit/>
          </a:bodyPr>
          <a:lstStyle/>
          <a:p>
            <a:r>
              <a:rPr lang="he-IL" sz="1200" dirty="0" smtClean="0"/>
              <a:t>השסתום הקטן שמווסת את הלחץ בפנים עלול להיות לא מספיק כי הלחץ עצום מה שעלול לפוצץ את המכשיר</a:t>
            </a:r>
            <a:endParaRPr lang="he-IL" sz="1200"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a:hlinkClick r:id="rId2"/>
          </p:cNvPr>
          <p:cNvPicPr>
            <a:picLocks noChangeAspect="1" noChangeArrowheads="1"/>
          </p:cNvPicPr>
          <p:nvPr/>
        </p:nvPicPr>
        <p:blipFill>
          <a:blip r:embed="rId3" cstate="print"/>
          <a:srcRect/>
          <a:stretch>
            <a:fillRect/>
          </a:stretch>
        </p:blipFill>
        <p:spPr bwMode="auto">
          <a:xfrm>
            <a:off x="5993064" y="764704"/>
            <a:ext cx="2950514" cy="3160018"/>
          </a:xfrm>
          <a:prstGeom prst="rect">
            <a:avLst/>
          </a:prstGeom>
          <a:noFill/>
          <a:ln w="9525">
            <a:noFill/>
            <a:miter lim="800000"/>
            <a:headEnd/>
            <a:tailEnd/>
          </a:ln>
        </p:spPr>
      </p:pic>
      <p:sp>
        <p:nvSpPr>
          <p:cNvPr id="3" name="TextBox 2"/>
          <p:cNvSpPr txBox="1"/>
          <p:nvPr/>
        </p:nvSpPr>
        <p:spPr>
          <a:xfrm>
            <a:off x="5652120" y="4005064"/>
            <a:ext cx="3168352" cy="830997"/>
          </a:xfrm>
          <a:prstGeom prst="rect">
            <a:avLst/>
          </a:prstGeom>
          <a:noFill/>
        </p:spPr>
        <p:txBody>
          <a:bodyPr wrap="square" rtlCol="1">
            <a:spAutoFit/>
          </a:bodyPr>
          <a:lstStyle/>
          <a:p>
            <a:r>
              <a:rPr lang="he-IL" sz="1200" dirty="0" smtClean="0"/>
              <a:t>לכן יש שסתום נוסף שמחובר לצינור שמגיע עד מחוץ לבניין ודרכו יוצא הגז והוא בנוי בצורה שהגשם או משהו אחר לא יכנס אליו ובקצה שלו יש רשת למניעת כניסת ציפורים</a:t>
            </a:r>
            <a:endParaRPr lang="he-IL" sz="1200" dirty="0"/>
          </a:p>
        </p:txBody>
      </p:sp>
      <p:pic>
        <p:nvPicPr>
          <p:cNvPr id="3075" name="Picture 3">
            <a:hlinkClick r:id="rId2"/>
          </p:cNvPr>
          <p:cNvPicPr>
            <a:picLocks noChangeAspect="1" noChangeArrowheads="1"/>
          </p:cNvPicPr>
          <p:nvPr/>
        </p:nvPicPr>
        <p:blipFill>
          <a:blip r:embed="rId4" cstate="print"/>
          <a:srcRect/>
          <a:stretch>
            <a:fillRect/>
          </a:stretch>
        </p:blipFill>
        <p:spPr bwMode="auto">
          <a:xfrm>
            <a:off x="179512" y="1329612"/>
            <a:ext cx="2748054" cy="2033903"/>
          </a:xfrm>
          <a:prstGeom prst="rect">
            <a:avLst/>
          </a:prstGeom>
          <a:noFill/>
          <a:ln w="9525">
            <a:noFill/>
            <a:miter lim="800000"/>
            <a:headEnd/>
            <a:tailEnd/>
          </a:ln>
        </p:spPr>
      </p:pic>
      <p:sp>
        <p:nvSpPr>
          <p:cNvPr id="5" name="TextBox 4"/>
          <p:cNvSpPr txBox="1"/>
          <p:nvPr/>
        </p:nvSpPr>
        <p:spPr>
          <a:xfrm>
            <a:off x="-180528" y="3356992"/>
            <a:ext cx="2771800" cy="461665"/>
          </a:xfrm>
          <a:prstGeom prst="rect">
            <a:avLst/>
          </a:prstGeom>
          <a:noFill/>
        </p:spPr>
        <p:txBody>
          <a:bodyPr wrap="square" rtlCol="1">
            <a:spAutoFit/>
          </a:bodyPr>
          <a:lstStyle/>
          <a:p>
            <a:r>
              <a:rPr lang="he-IL" sz="1200" dirty="0" smtClean="0"/>
              <a:t>זה המבנה הסופי של ההגנות של המכשיר מפני שינוי הלחץ במיכל ההליום</a:t>
            </a:r>
            <a:endParaRPr lang="he-IL" sz="1200" dirty="0"/>
          </a:p>
        </p:txBody>
      </p:sp>
      <p:pic>
        <p:nvPicPr>
          <p:cNvPr id="3076" name="Picture 4">
            <a:hlinkClick r:id="rId5"/>
          </p:cNvPr>
          <p:cNvPicPr>
            <a:picLocks noChangeAspect="1" noChangeArrowheads="1"/>
          </p:cNvPicPr>
          <p:nvPr/>
        </p:nvPicPr>
        <p:blipFill>
          <a:blip r:embed="rId6" cstate="print"/>
          <a:srcRect/>
          <a:stretch>
            <a:fillRect/>
          </a:stretch>
        </p:blipFill>
        <p:spPr bwMode="auto">
          <a:xfrm>
            <a:off x="3131840" y="1196752"/>
            <a:ext cx="2799994" cy="2353047"/>
          </a:xfrm>
          <a:prstGeom prst="rect">
            <a:avLst/>
          </a:prstGeom>
          <a:noFill/>
          <a:ln w="9525">
            <a:noFill/>
            <a:miter lim="800000"/>
            <a:headEnd/>
            <a:tailEnd/>
          </a:ln>
        </p:spPr>
      </p:pic>
      <p:sp>
        <p:nvSpPr>
          <p:cNvPr id="7" name="TextBox 6"/>
          <p:cNvSpPr txBox="1"/>
          <p:nvPr/>
        </p:nvSpPr>
        <p:spPr>
          <a:xfrm>
            <a:off x="3203848" y="3861048"/>
            <a:ext cx="2448272" cy="461665"/>
          </a:xfrm>
          <a:prstGeom prst="rect">
            <a:avLst/>
          </a:prstGeom>
          <a:noFill/>
        </p:spPr>
        <p:txBody>
          <a:bodyPr wrap="square" rtlCol="1">
            <a:spAutoFit/>
          </a:bodyPr>
          <a:lstStyle/>
          <a:p>
            <a:r>
              <a:rPr lang="he-IL" sz="1200" dirty="0" smtClean="0"/>
              <a:t>יציאת גז ההליום דרך צינור </a:t>
            </a:r>
            <a:r>
              <a:rPr lang="he-IL" sz="1200" dirty="0" err="1" smtClean="0"/>
              <a:t>הקוונץ</a:t>
            </a:r>
            <a:r>
              <a:rPr lang="he-IL" sz="1200" dirty="0" smtClean="0"/>
              <a:t> מחוץ לבניין</a:t>
            </a:r>
            <a:endParaRPr lang="he-IL" sz="1200"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a:hlinkClick r:id="rId2"/>
          </p:cNvPr>
          <p:cNvPicPr>
            <a:picLocks noChangeAspect="1" noChangeArrowheads="1"/>
          </p:cNvPicPr>
          <p:nvPr/>
        </p:nvPicPr>
        <p:blipFill>
          <a:blip r:embed="rId3" cstate="print"/>
          <a:srcRect/>
          <a:stretch>
            <a:fillRect/>
          </a:stretch>
        </p:blipFill>
        <p:spPr bwMode="auto">
          <a:xfrm>
            <a:off x="5829623" y="1340768"/>
            <a:ext cx="3312790" cy="2692978"/>
          </a:xfrm>
          <a:prstGeom prst="rect">
            <a:avLst/>
          </a:prstGeom>
          <a:noFill/>
          <a:ln w="9525">
            <a:noFill/>
            <a:miter lim="800000"/>
            <a:headEnd/>
            <a:tailEnd/>
          </a:ln>
        </p:spPr>
      </p:pic>
      <p:sp>
        <p:nvSpPr>
          <p:cNvPr id="6" name="מלבן 5"/>
          <p:cNvSpPr/>
          <p:nvPr/>
        </p:nvSpPr>
        <p:spPr>
          <a:xfrm>
            <a:off x="3779911" y="4653136"/>
            <a:ext cx="5362501" cy="1569660"/>
          </a:xfrm>
          <a:prstGeom prst="rect">
            <a:avLst/>
          </a:prstGeom>
        </p:spPr>
        <p:txBody>
          <a:bodyPr wrap="square">
            <a:spAutoFit/>
          </a:bodyPr>
          <a:lstStyle/>
          <a:p>
            <a:r>
              <a:rPr lang="he-IL" sz="1200" dirty="0" smtClean="0"/>
              <a:t>במכשיר ה </a:t>
            </a:r>
            <a:r>
              <a:rPr lang="en-US" sz="1200" dirty="0" smtClean="0"/>
              <a:t>MRI </a:t>
            </a:r>
            <a:r>
              <a:rPr lang="he-IL" sz="1200" dirty="0" smtClean="0"/>
              <a:t>בנוסף למגנט הקבוע והדי אחיד ישנם </a:t>
            </a:r>
            <a:r>
              <a:rPr lang="he-IL" sz="1200" dirty="0" err="1" smtClean="0"/>
              <a:t>גרדיאנטים</a:t>
            </a:r>
            <a:r>
              <a:rPr lang="he-IL" sz="1200" dirty="0" smtClean="0"/>
              <a:t> שמייצרים שדה מגנטי המשתנה ממקום למקום , השדה משתנה בצורה </a:t>
            </a:r>
            <a:r>
              <a:rPr lang="he-IL" sz="1200" dirty="0" err="1" smtClean="0"/>
              <a:t>לינארית</a:t>
            </a:r>
            <a:r>
              <a:rPr lang="he-IL" sz="1200" dirty="0" smtClean="0"/>
              <a:t> בחלל המגנט ולכן שדה זה נקרא </a:t>
            </a:r>
            <a:r>
              <a:rPr lang="he-IL" sz="1200" dirty="0" err="1" smtClean="0"/>
              <a:t>גרדיאנט</a:t>
            </a:r>
            <a:r>
              <a:rPr lang="he-IL" sz="1200" dirty="0" smtClean="0"/>
              <a:t> ,שיפוע .כתוצאה </a:t>
            </a:r>
            <a:r>
              <a:rPr lang="he-IL" sz="1200" dirty="0" err="1" smtClean="0"/>
              <a:t>מהגרדיאנט</a:t>
            </a:r>
            <a:r>
              <a:rPr lang="he-IL" sz="1200" dirty="0" smtClean="0"/>
              <a:t> משתנה תדר הפרצסיה ממקום למקום .</a:t>
            </a:r>
          </a:p>
          <a:p>
            <a:r>
              <a:rPr lang="he-IL" sz="1200" dirty="0" err="1" smtClean="0"/>
              <a:t>הגרדיאנטים</a:t>
            </a:r>
            <a:r>
              <a:rPr lang="he-IL" sz="1200" dirty="0" smtClean="0"/>
              <a:t> מייצרים שונות מגנטית כך שהספינים מבצעים פרצסיה בתדרים ייחודיים בהתאם למיקומם</a:t>
            </a:r>
          </a:p>
          <a:p>
            <a:endParaRPr lang="he-IL" sz="1200" dirty="0" smtClean="0"/>
          </a:p>
          <a:p>
            <a:endParaRPr lang="he-IL" sz="1200" dirty="0" smtClean="0"/>
          </a:p>
          <a:p>
            <a:endParaRPr lang="he-IL" sz="1200" dirty="0" smtClean="0"/>
          </a:p>
        </p:txBody>
      </p:sp>
      <p:sp>
        <p:nvSpPr>
          <p:cNvPr id="8" name="TextBox 7"/>
          <p:cNvSpPr txBox="1"/>
          <p:nvPr/>
        </p:nvSpPr>
        <p:spPr>
          <a:xfrm>
            <a:off x="3995936" y="0"/>
            <a:ext cx="1800200" cy="369332"/>
          </a:xfrm>
          <a:prstGeom prst="rect">
            <a:avLst/>
          </a:prstGeom>
          <a:noFill/>
        </p:spPr>
        <p:txBody>
          <a:bodyPr wrap="square" rtlCol="1">
            <a:spAutoFit/>
          </a:bodyPr>
          <a:lstStyle/>
          <a:p>
            <a:r>
              <a:rPr lang="he-IL" b="1" dirty="0" err="1" smtClean="0"/>
              <a:t>גרדיאנטים</a:t>
            </a:r>
            <a:endParaRPr lang="he-IL" b="1" dirty="0"/>
          </a:p>
        </p:txBody>
      </p:sp>
      <p:pic>
        <p:nvPicPr>
          <p:cNvPr id="1026" name="Picture 2">
            <a:hlinkClick r:id="rId4"/>
          </p:cNvPr>
          <p:cNvPicPr>
            <a:picLocks noChangeAspect="1" noChangeArrowheads="1"/>
          </p:cNvPicPr>
          <p:nvPr/>
        </p:nvPicPr>
        <p:blipFill>
          <a:blip r:embed="rId5" cstate="print"/>
          <a:srcRect/>
          <a:stretch>
            <a:fillRect/>
          </a:stretch>
        </p:blipFill>
        <p:spPr bwMode="auto">
          <a:xfrm>
            <a:off x="323528" y="1196752"/>
            <a:ext cx="2990850" cy="3067050"/>
          </a:xfrm>
          <a:prstGeom prst="rect">
            <a:avLst/>
          </a:prstGeom>
          <a:noFill/>
          <a:ln w="9525">
            <a:noFill/>
            <a:miter lim="800000"/>
            <a:headEnd/>
            <a:tailEnd/>
          </a:ln>
        </p:spPr>
      </p:pic>
      <p:sp>
        <p:nvSpPr>
          <p:cNvPr id="11" name="TextBox 10"/>
          <p:cNvSpPr txBox="1"/>
          <p:nvPr/>
        </p:nvSpPr>
        <p:spPr>
          <a:xfrm>
            <a:off x="0" y="4365104"/>
            <a:ext cx="3312368" cy="461665"/>
          </a:xfrm>
          <a:prstGeom prst="rect">
            <a:avLst/>
          </a:prstGeom>
          <a:noFill/>
        </p:spPr>
        <p:txBody>
          <a:bodyPr wrap="square" rtlCol="1">
            <a:spAutoFit/>
          </a:bodyPr>
          <a:lstStyle/>
          <a:p>
            <a:r>
              <a:rPr lang="he-IL" sz="1200" dirty="0" smtClean="0"/>
              <a:t>התרשים מראה איך </a:t>
            </a:r>
            <a:r>
              <a:rPr lang="he-IL" sz="1200" dirty="0" err="1" smtClean="0"/>
              <a:t>גרדיאנט</a:t>
            </a:r>
            <a:r>
              <a:rPr lang="he-IL" sz="1200" dirty="0" smtClean="0"/>
              <a:t> </a:t>
            </a:r>
            <a:r>
              <a:rPr lang="en-US" sz="1200" dirty="0" smtClean="0"/>
              <a:t>Z</a:t>
            </a:r>
            <a:r>
              <a:rPr lang="he-IL" sz="1200" dirty="0" smtClean="0"/>
              <a:t> כשמתווסף לשדה המגנטי </a:t>
            </a:r>
            <a:r>
              <a:rPr lang="en-US" sz="1200" dirty="0" smtClean="0"/>
              <a:t>B0</a:t>
            </a:r>
            <a:r>
              <a:rPr lang="he-IL" sz="1200" dirty="0" smtClean="0"/>
              <a:t> מייצר שדה שגדל </a:t>
            </a:r>
            <a:r>
              <a:rPr lang="he-IL" sz="1200" dirty="0" err="1" smtClean="0"/>
              <a:t>לינארית</a:t>
            </a:r>
            <a:r>
              <a:rPr lang="he-IL" sz="1200" dirty="0" smtClean="0"/>
              <a:t> מ </a:t>
            </a:r>
            <a:r>
              <a:rPr lang="en-US" sz="1200" dirty="0" smtClean="0"/>
              <a:t>–Z </a:t>
            </a:r>
            <a:r>
              <a:rPr lang="he-IL" sz="1200" dirty="0" smtClean="0"/>
              <a:t> אל </a:t>
            </a:r>
            <a:r>
              <a:rPr lang="en-US" sz="1200" dirty="0" smtClean="0"/>
              <a:t>+Z</a:t>
            </a:r>
            <a:endParaRPr lang="he-IL" sz="1200" dirty="0"/>
          </a:p>
        </p:txBody>
      </p:sp>
      <p:pic>
        <p:nvPicPr>
          <p:cNvPr id="7" name="Picture 5">
            <a:hlinkClick r:id="rId6"/>
          </p:cNvPr>
          <p:cNvPicPr>
            <a:picLocks noChangeAspect="1" noChangeArrowheads="1"/>
          </p:cNvPicPr>
          <p:nvPr/>
        </p:nvPicPr>
        <p:blipFill>
          <a:blip r:embed="rId7" cstate="print"/>
          <a:srcRect/>
          <a:stretch>
            <a:fillRect/>
          </a:stretch>
        </p:blipFill>
        <p:spPr bwMode="auto">
          <a:xfrm>
            <a:off x="3779912" y="980728"/>
            <a:ext cx="1800200" cy="369000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hlinkClick r:id="rId2"/>
          </p:cNvPr>
          <p:cNvPicPr>
            <a:picLocks noChangeAspect="1" noChangeArrowheads="1"/>
          </p:cNvPicPr>
          <p:nvPr/>
        </p:nvPicPr>
        <p:blipFill>
          <a:blip r:embed="rId3" cstate="print"/>
          <a:srcRect/>
          <a:stretch>
            <a:fillRect/>
          </a:stretch>
        </p:blipFill>
        <p:spPr bwMode="auto">
          <a:xfrm>
            <a:off x="4400442" y="2492896"/>
            <a:ext cx="4494682" cy="2657619"/>
          </a:xfrm>
          <a:prstGeom prst="rect">
            <a:avLst/>
          </a:prstGeom>
          <a:noFill/>
          <a:ln w="9525">
            <a:noFill/>
            <a:miter lim="800000"/>
            <a:headEnd/>
            <a:tailEnd/>
          </a:ln>
        </p:spPr>
      </p:pic>
      <p:sp>
        <p:nvSpPr>
          <p:cNvPr id="3" name="מלבן 2"/>
          <p:cNvSpPr/>
          <p:nvPr/>
        </p:nvSpPr>
        <p:spPr>
          <a:xfrm>
            <a:off x="4389885" y="5229200"/>
            <a:ext cx="4752528" cy="1384995"/>
          </a:xfrm>
          <a:prstGeom prst="rect">
            <a:avLst/>
          </a:prstGeom>
        </p:spPr>
        <p:txBody>
          <a:bodyPr wrap="square">
            <a:spAutoFit/>
          </a:bodyPr>
          <a:lstStyle/>
          <a:p>
            <a:r>
              <a:rPr lang="he-IL" sz="1200" dirty="0" smtClean="0"/>
              <a:t>כי אם השדה המגנטי הקבוע הוא די הומוגני לא ניתן לקבוע מאיפה אנו מקבלים את הסיגנל משום שאם ישנן שלוש  רקמות הנמצאות במרחק מה זו מזו עוצמת השדה ששלושתן מרגישות הינה זהה אז התדירויות שלהן תהיינה זהות</a:t>
            </a:r>
          </a:p>
          <a:p>
            <a:endParaRPr lang="he-IL" sz="1200" dirty="0" smtClean="0"/>
          </a:p>
          <a:p>
            <a:endParaRPr lang="he-IL" sz="1200" dirty="0" smtClean="0"/>
          </a:p>
          <a:p>
            <a:endParaRPr lang="he-IL" sz="1200" dirty="0" smtClean="0"/>
          </a:p>
          <a:p>
            <a:endParaRPr lang="he-IL" sz="1200" dirty="0" smtClean="0"/>
          </a:p>
        </p:txBody>
      </p:sp>
      <p:pic>
        <p:nvPicPr>
          <p:cNvPr id="4" name="Picture 4">
            <a:hlinkClick r:id="rId2"/>
          </p:cNvPr>
          <p:cNvPicPr>
            <a:picLocks noChangeAspect="1" noChangeArrowheads="1"/>
          </p:cNvPicPr>
          <p:nvPr/>
        </p:nvPicPr>
        <p:blipFill>
          <a:blip r:embed="rId4" cstate="print"/>
          <a:srcRect/>
          <a:stretch>
            <a:fillRect/>
          </a:stretch>
        </p:blipFill>
        <p:spPr bwMode="auto">
          <a:xfrm>
            <a:off x="0" y="2495156"/>
            <a:ext cx="4211960" cy="2518020"/>
          </a:xfrm>
          <a:prstGeom prst="rect">
            <a:avLst/>
          </a:prstGeom>
          <a:noFill/>
          <a:ln w="9525">
            <a:noFill/>
            <a:miter lim="800000"/>
            <a:headEnd/>
            <a:tailEnd/>
          </a:ln>
        </p:spPr>
      </p:pic>
      <p:sp>
        <p:nvSpPr>
          <p:cNvPr id="5" name="מלבן 4"/>
          <p:cNvSpPr/>
          <p:nvPr/>
        </p:nvSpPr>
        <p:spPr>
          <a:xfrm>
            <a:off x="0" y="5085184"/>
            <a:ext cx="3851920" cy="1771229"/>
          </a:xfrm>
          <a:prstGeom prst="rect">
            <a:avLst/>
          </a:prstGeom>
        </p:spPr>
        <p:txBody>
          <a:bodyPr wrap="square">
            <a:spAutoFit/>
          </a:bodyPr>
          <a:lstStyle/>
          <a:p>
            <a:r>
              <a:rPr lang="he-IL" sz="1200" dirty="0" smtClean="0"/>
              <a:t>אך בהימצאם של שלושה </a:t>
            </a:r>
            <a:r>
              <a:rPr lang="he-IL" sz="1200" dirty="0" err="1" smtClean="0"/>
              <a:t>גרדיאנטים</a:t>
            </a:r>
            <a:r>
              <a:rPr lang="he-IL" sz="1200" dirty="0" smtClean="0"/>
              <a:t> </a:t>
            </a:r>
            <a:r>
              <a:rPr lang="en-US" sz="1200" dirty="0" err="1" smtClean="0"/>
              <a:t>Gx,Gy,Gz</a:t>
            </a:r>
            <a:r>
              <a:rPr lang="en-US" sz="1200" dirty="0" smtClean="0"/>
              <a:t> </a:t>
            </a:r>
            <a:r>
              <a:rPr lang="he-IL" sz="1200" dirty="0" smtClean="0"/>
              <a:t>שעוצמתם חלשה בהרבה לעומת השדה המגנטי הקבוע , יוצר שיפוע מזערי אך משמעותי בשדה המגנטי באופן כזה ששלושת הרקמות המרוחקות זו מזו מבחינות בעוצמת שדה טיפה שונה ומכאן שלשלושתן תדירויות שונות במקצת</a:t>
            </a:r>
          </a:p>
          <a:p>
            <a:r>
              <a:rPr lang="he-IL" sz="1200" dirty="0" smtClean="0"/>
              <a:t> </a:t>
            </a:r>
          </a:p>
          <a:p>
            <a:endParaRPr lang="he-IL" sz="1200" dirty="0" smtClean="0"/>
          </a:p>
          <a:p>
            <a:r>
              <a:rPr lang="he-IL" sz="1200" dirty="0" smtClean="0"/>
              <a:t>.</a:t>
            </a:r>
          </a:p>
          <a:p>
            <a:endParaRPr lang="he-IL" sz="1200" dirty="0" smtClean="0"/>
          </a:p>
        </p:txBody>
      </p:sp>
      <p:pic>
        <p:nvPicPr>
          <p:cNvPr id="6" name="Picture 3">
            <a:hlinkClick r:id="rId5"/>
          </p:cNvPr>
          <p:cNvPicPr>
            <a:picLocks noChangeAspect="1" noChangeArrowheads="1"/>
          </p:cNvPicPr>
          <p:nvPr/>
        </p:nvPicPr>
        <p:blipFill>
          <a:blip r:embed="rId6" cstate="print"/>
          <a:srcRect/>
          <a:stretch>
            <a:fillRect/>
          </a:stretch>
        </p:blipFill>
        <p:spPr bwMode="auto">
          <a:xfrm>
            <a:off x="2987824" y="188640"/>
            <a:ext cx="3312046" cy="2037685"/>
          </a:xfrm>
          <a:prstGeom prst="rect">
            <a:avLst/>
          </a:prstGeom>
          <a:noFill/>
          <a:ln w="9525">
            <a:noFill/>
            <a:miter lim="800000"/>
            <a:headEnd/>
            <a:tailEnd/>
          </a:ln>
        </p:spPr>
      </p:pic>
      <p:pic>
        <p:nvPicPr>
          <p:cNvPr id="1026" name="Picture 2">
            <a:hlinkClick r:id="rId7"/>
          </p:cNvPr>
          <p:cNvPicPr>
            <a:picLocks noChangeAspect="1" noChangeArrowheads="1"/>
          </p:cNvPicPr>
          <p:nvPr/>
        </p:nvPicPr>
        <p:blipFill>
          <a:blip r:embed="rId8" cstate="print"/>
          <a:srcRect/>
          <a:stretch>
            <a:fillRect/>
          </a:stretch>
        </p:blipFill>
        <p:spPr bwMode="auto">
          <a:xfrm>
            <a:off x="6372200" y="0"/>
            <a:ext cx="1584176" cy="2334970"/>
          </a:xfrm>
          <a:prstGeom prst="rect">
            <a:avLst/>
          </a:prstGeom>
          <a:noFill/>
          <a:ln w="9525">
            <a:noFill/>
            <a:miter lim="800000"/>
            <a:headEnd/>
            <a:tailEnd/>
          </a:ln>
        </p:spPr>
      </p:pic>
      <p:pic>
        <p:nvPicPr>
          <p:cNvPr id="1027" name="Picture 3">
            <a:hlinkClick r:id="rId7"/>
          </p:cNvPr>
          <p:cNvPicPr>
            <a:picLocks noChangeAspect="1" noChangeArrowheads="1"/>
          </p:cNvPicPr>
          <p:nvPr/>
        </p:nvPicPr>
        <p:blipFill>
          <a:blip r:embed="rId9" cstate="print"/>
          <a:srcRect/>
          <a:stretch>
            <a:fillRect/>
          </a:stretch>
        </p:blipFill>
        <p:spPr bwMode="auto">
          <a:xfrm>
            <a:off x="1475656" y="188640"/>
            <a:ext cx="1440160" cy="221671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p:cNvSpPr/>
          <p:nvPr/>
        </p:nvSpPr>
        <p:spPr>
          <a:xfrm>
            <a:off x="4860032" y="4826675"/>
            <a:ext cx="3600400" cy="2031325"/>
          </a:xfrm>
          <a:prstGeom prst="rect">
            <a:avLst/>
          </a:prstGeom>
        </p:spPr>
        <p:txBody>
          <a:bodyPr wrap="square">
            <a:spAutoFit/>
          </a:bodyPr>
          <a:lstStyle/>
          <a:p>
            <a:r>
              <a:rPr lang="he-IL" dirty="0" smtClean="0"/>
              <a:t>ה </a:t>
            </a:r>
            <a:r>
              <a:rPr lang="en-US" b="1" dirty="0" err="1" smtClean="0"/>
              <a:t>Isocenter</a:t>
            </a:r>
            <a:r>
              <a:rPr lang="en-US" b="1" dirty="0" smtClean="0"/>
              <a:t> </a:t>
            </a:r>
            <a:r>
              <a:rPr lang="he-IL" b="1" dirty="0" smtClean="0"/>
              <a:t> </a:t>
            </a:r>
            <a:r>
              <a:rPr lang="he-IL" dirty="0" smtClean="0"/>
              <a:t>של המגנט היא נקודת מרכז כל צירי </a:t>
            </a:r>
            <a:r>
              <a:rPr lang="he-IL" dirty="0" err="1" smtClean="0"/>
              <a:t>הגרדיאנטים</a:t>
            </a:r>
            <a:r>
              <a:rPr lang="he-IL" dirty="0" smtClean="0"/>
              <a:t> עם המגנט . בנקודה זו עוצמת השדה לא משתנה אפילו בזמן הפעלת </a:t>
            </a:r>
            <a:r>
              <a:rPr lang="he-IL" dirty="0" err="1" smtClean="0"/>
              <a:t>הגרדיאנט</a:t>
            </a:r>
            <a:r>
              <a:rPr lang="he-IL" dirty="0" smtClean="0"/>
              <a:t> . היא תמיד אותה עוצמה של </a:t>
            </a:r>
            <a:r>
              <a:rPr lang="en-US" dirty="0" smtClean="0"/>
              <a:t>B0</a:t>
            </a:r>
            <a:endParaRPr lang="he-IL" dirty="0" smtClean="0"/>
          </a:p>
          <a:p>
            <a:endParaRPr lang="he-IL" dirty="0" smtClean="0"/>
          </a:p>
          <a:p>
            <a:endParaRPr lang="he-IL" dirty="0" smtClean="0"/>
          </a:p>
        </p:txBody>
      </p:sp>
      <p:pic>
        <p:nvPicPr>
          <p:cNvPr id="4" name="Picture 2">
            <a:hlinkClick r:id="rId2"/>
          </p:cNvPr>
          <p:cNvPicPr>
            <a:picLocks noChangeAspect="1" noChangeArrowheads="1"/>
          </p:cNvPicPr>
          <p:nvPr/>
        </p:nvPicPr>
        <p:blipFill>
          <a:blip r:embed="rId3" cstate="print"/>
          <a:srcRect/>
          <a:stretch>
            <a:fillRect/>
          </a:stretch>
        </p:blipFill>
        <p:spPr bwMode="auto">
          <a:xfrm>
            <a:off x="971600" y="4869160"/>
            <a:ext cx="3870845" cy="1661542"/>
          </a:xfrm>
          <a:prstGeom prst="rect">
            <a:avLst/>
          </a:prstGeom>
          <a:noFill/>
          <a:ln w="9525">
            <a:noFill/>
            <a:miter lim="800000"/>
            <a:headEnd/>
            <a:tailEnd/>
          </a:ln>
        </p:spPr>
      </p:pic>
      <p:pic>
        <p:nvPicPr>
          <p:cNvPr id="5" name="Picture 3">
            <a:hlinkClick r:id="rId4"/>
          </p:cNvPr>
          <p:cNvPicPr>
            <a:picLocks noChangeAspect="1" noChangeArrowheads="1"/>
          </p:cNvPicPr>
          <p:nvPr/>
        </p:nvPicPr>
        <p:blipFill>
          <a:blip r:embed="rId5" cstate="print"/>
          <a:srcRect/>
          <a:stretch>
            <a:fillRect/>
          </a:stretch>
        </p:blipFill>
        <p:spPr bwMode="auto">
          <a:xfrm>
            <a:off x="251520" y="332656"/>
            <a:ext cx="6377421" cy="4115991"/>
          </a:xfrm>
          <a:prstGeom prst="rect">
            <a:avLst/>
          </a:prstGeom>
          <a:noFill/>
          <a:ln w="9525">
            <a:noFill/>
            <a:miter lim="800000"/>
            <a:headEnd/>
            <a:tailEnd/>
          </a:ln>
        </p:spPr>
      </p:pic>
      <p:sp>
        <p:nvSpPr>
          <p:cNvPr id="6" name="TextBox 5"/>
          <p:cNvSpPr txBox="1"/>
          <p:nvPr/>
        </p:nvSpPr>
        <p:spPr>
          <a:xfrm>
            <a:off x="6732240" y="1196752"/>
            <a:ext cx="2232248" cy="2308324"/>
          </a:xfrm>
          <a:prstGeom prst="rect">
            <a:avLst/>
          </a:prstGeom>
          <a:noFill/>
        </p:spPr>
        <p:txBody>
          <a:bodyPr wrap="square" rtlCol="1">
            <a:spAutoFit/>
          </a:bodyPr>
          <a:lstStyle/>
          <a:p>
            <a:r>
              <a:rPr lang="he-IL" dirty="0" smtClean="0"/>
              <a:t>השפעת הפעלת </a:t>
            </a:r>
            <a:r>
              <a:rPr lang="he-IL" dirty="0" err="1" smtClean="0"/>
              <a:t>גרדיאנט</a:t>
            </a:r>
            <a:r>
              <a:rPr lang="he-IL" dirty="0" smtClean="0"/>
              <a:t> בוחר החתך</a:t>
            </a:r>
          </a:p>
          <a:p>
            <a:r>
              <a:rPr lang="he-IL" dirty="0" err="1" smtClean="0"/>
              <a:t>גרדיאנט</a:t>
            </a:r>
            <a:r>
              <a:rPr lang="he-IL" dirty="0" smtClean="0"/>
              <a:t> </a:t>
            </a:r>
            <a:r>
              <a:rPr lang="en-US" dirty="0" smtClean="0"/>
              <a:t>Z</a:t>
            </a:r>
            <a:r>
              <a:rPr lang="he-IL" dirty="0" smtClean="0"/>
              <a:t> במקרה והחתך במישור </a:t>
            </a:r>
            <a:r>
              <a:rPr lang="he-IL" dirty="0" err="1" smtClean="0"/>
              <a:t>האקסיאלי</a:t>
            </a:r>
            <a:r>
              <a:rPr lang="he-IL" dirty="0" smtClean="0"/>
              <a:t> בבדיקת המוח . שינוי של גאוס אחד בין חתך לחתך ושינוי </a:t>
            </a:r>
            <a:r>
              <a:rPr lang="he-IL" smtClean="0"/>
              <a:t>התדר בהתאם</a:t>
            </a:r>
            <a:endParaRPr lang="he-IL"/>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hlinkClick r:id="rId2"/>
          </p:cNvPr>
          <p:cNvPicPr>
            <a:picLocks noChangeAspect="1" noChangeArrowheads="1"/>
          </p:cNvPicPr>
          <p:nvPr/>
        </p:nvPicPr>
        <p:blipFill>
          <a:blip r:embed="rId3" cstate="print"/>
          <a:srcRect/>
          <a:stretch>
            <a:fillRect/>
          </a:stretch>
        </p:blipFill>
        <p:spPr bwMode="auto">
          <a:xfrm>
            <a:off x="3275856" y="1"/>
            <a:ext cx="3096344" cy="3030308"/>
          </a:xfrm>
          <a:prstGeom prst="rect">
            <a:avLst/>
          </a:prstGeom>
          <a:noFill/>
          <a:ln w="9525">
            <a:noFill/>
            <a:miter lim="800000"/>
            <a:headEnd/>
            <a:tailEnd/>
          </a:ln>
        </p:spPr>
      </p:pic>
      <p:pic>
        <p:nvPicPr>
          <p:cNvPr id="1027" name="Picture 3">
            <a:hlinkClick r:id="rId2"/>
          </p:cNvPr>
          <p:cNvPicPr>
            <a:picLocks noChangeAspect="1" noChangeArrowheads="1"/>
          </p:cNvPicPr>
          <p:nvPr/>
        </p:nvPicPr>
        <p:blipFill>
          <a:blip r:embed="rId4" cstate="print"/>
          <a:srcRect/>
          <a:stretch>
            <a:fillRect/>
          </a:stretch>
        </p:blipFill>
        <p:spPr bwMode="auto">
          <a:xfrm>
            <a:off x="0" y="260648"/>
            <a:ext cx="3100250" cy="2701273"/>
          </a:xfrm>
          <a:prstGeom prst="rect">
            <a:avLst/>
          </a:prstGeom>
          <a:noFill/>
          <a:ln w="9525">
            <a:noFill/>
            <a:miter lim="800000"/>
            <a:headEnd/>
            <a:tailEnd/>
          </a:ln>
        </p:spPr>
      </p:pic>
      <p:pic>
        <p:nvPicPr>
          <p:cNvPr id="1028" name="Picture 4">
            <a:hlinkClick r:id="rId2"/>
          </p:cNvPr>
          <p:cNvPicPr>
            <a:picLocks noChangeAspect="1" noChangeArrowheads="1"/>
          </p:cNvPicPr>
          <p:nvPr/>
        </p:nvPicPr>
        <p:blipFill>
          <a:blip r:embed="rId5" cstate="print"/>
          <a:srcRect/>
          <a:stretch>
            <a:fillRect/>
          </a:stretch>
        </p:blipFill>
        <p:spPr bwMode="auto">
          <a:xfrm>
            <a:off x="5940152" y="3717032"/>
            <a:ext cx="2880320" cy="2611815"/>
          </a:xfrm>
          <a:prstGeom prst="rect">
            <a:avLst/>
          </a:prstGeom>
          <a:noFill/>
          <a:ln w="9525">
            <a:noFill/>
            <a:miter lim="800000"/>
            <a:headEnd/>
            <a:tailEnd/>
          </a:ln>
        </p:spPr>
      </p:pic>
      <p:pic>
        <p:nvPicPr>
          <p:cNvPr id="1029" name="Picture 5">
            <a:hlinkClick r:id="rId2"/>
          </p:cNvPr>
          <p:cNvPicPr>
            <a:picLocks noChangeAspect="1" noChangeArrowheads="1"/>
          </p:cNvPicPr>
          <p:nvPr/>
        </p:nvPicPr>
        <p:blipFill>
          <a:blip r:embed="rId6" cstate="print"/>
          <a:srcRect/>
          <a:stretch>
            <a:fillRect/>
          </a:stretch>
        </p:blipFill>
        <p:spPr bwMode="auto">
          <a:xfrm>
            <a:off x="6444208" y="188640"/>
            <a:ext cx="2263130" cy="2856852"/>
          </a:xfrm>
          <a:prstGeom prst="rect">
            <a:avLst/>
          </a:prstGeom>
          <a:noFill/>
          <a:ln w="9525">
            <a:noFill/>
            <a:miter lim="800000"/>
            <a:headEnd/>
            <a:tailEnd/>
          </a:ln>
        </p:spPr>
      </p:pic>
      <p:pic>
        <p:nvPicPr>
          <p:cNvPr id="1030" name="Picture 6">
            <a:hlinkClick r:id="rId2"/>
          </p:cNvPr>
          <p:cNvPicPr>
            <a:picLocks noChangeAspect="1" noChangeArrowheads="1"/>
          </p:cNvPicPr>
          <p:nvPr/>
        </p:nvPicPr>
        <p:blipFill>
          <a:blip r:embed="rId7" cstate="print"/>
          <a:srcRect/>
          <a:stretch>
            <a:fillRect/>
          </a:stretch>
        </p:blipFill>
        <p:spPr bwMode="auto">
          <a:xfrm>
            <a:off x="3131840" y="3933056"/>
            <a:ext cx="2617465" cy="2319273"/>
          </a:xfrm>
          <a:prstGeom prst="rect">
            <a:avLst/>
          </a:prstGeom>
          <a:noFill/>
          <a:ln w="9525">
            <a:noFill/>
            <a:miter lim="800000"/>
            <a:headEnd/>
            <a:tailEnd/>
          </a:ln>
        </p:spPr>
      </p:pic>
      <p:sp>
        <p:nvSpPr>
          <p:cNvPr id="8" name="TextBox 7"/>
          <p:cNvSpPr txBox="1"/>
          <p:nvPr/>
        </p:nvSpPr>
        <p:spPr>
          <a:xfrm>
            <a:off x="6444208" y="2996952"/>
            <a:ext cx="2520280" cy="646331"/>
          </a:xfrm>
          <a:prstGeom prst="rect">
            <a:avLst/>
          </a:prstGeom>
          <a:noFill/>
        </p:spPr>
        <p:txBody>
          <a:bodyPr wrap="square" rtlCol="1">
            <a:spAutoFit/>
          </a:bodyPr>
          <a:lstStyle/>
          <a:p>
            <a:r>
              <a:rPr lang="he-IL" sz="1200" dirty="0" smtClean="0"/>
              <a:t>ללא נוכחות </a:t>
            </a:r>
            <a:r>
              <a:rPr lang="he-IL" sz="1200" dirty="0" err="1" smtClean="0"/>
              <a:t>גרדיאנט</a:t>
            </a:r>
            <a:r>
              <a:rPr lang="he-IL" sz="1200" dirty="0" smtClean="0"/>
              <a:t> כל הספינים שחשופים לגלי הרדיו עוברים </a:t>
            </a:r>
            <a:r>
              <a:rPr lang="he-IL" sz="1200" dirty="0" err="1" smtClean="0"/>
              <a:t>אקסטציה</a:t>
            </a:r>
            <a:r>
              <a:rPr lang="he-IL" sz="1200" dirty="0" smtClean="0"/>
              <a:t> ומחזירים סיגנל ולא נוכל לקבל חתכים</a:t>
            </a:r>
            <a:endParaRPr lang="he-IL" sz="1200" dirty="0"/>
          </a:p>
        </p:txBody>
      </p:sp>
      <p:sp>
        <p:nvSpPr>
          <p:cNvPr id="9" name="TextBox 8"/>
          <p:cNvSpPr txBox="1"/>
          <p:nvPr/>
        </p:nvSpPr>
        <p:spPr>
          <a:xfrm>
            <a:off x="3419872" y="3068960"/>
            <a:ext cx="2520280" cy="461665"/>
          </a:xfrm>
          <a:prstGeom prst="rect">
            <a:avLst/>
          </a:prstGeom>
          <a:noFill/>
        </p:spPr>
        <p:txBody>
          <a:bodyPr wrap="square" rtlCol="1">
            <a:spAutoFit/>
          </a:bodyPr>
          <a:lstStyle/>
          <a:p>
            <a:r>
              <a:rPr lang="he-IL" sz="1200" dirty="0" smtClean="0"/>
              <a:t>כשמוסיפים את </a:t>
            </a:r>
            <a:r>
              <a:rPr lang="he-IL" sz="1200" dirty="0" err="1" smtClean="0"/>
              <a:t>הגרדיאנט</a:t>
            </a:r>
            <a:r>
              <a:rPr lang="he-IL" sz="1200" dirty="0" smtClean="0"/>
              <a:t> שהוא שדה מגנטי משתנה לשדה המגנטי החיצוני</a:t>
            </a:r>
            <a:endParaRPr lang="he-IL" sz="1200" dirty="0"/>
          </a:p>
        </p:txBody>
      </p:sp>
      <p:sp>
        <p:nvSpPr>
          <p:cNvPr id="10" name="TextBox 9"/>
          <p:cNvSpPr txBox="1"/>
          <p:nvPr/>
        </p:nvSpPr>
        <p:spPr>
          <a:xfrm>
            <a:off x="323528" y="2996952"/>
            <a:ext cx="2232248" cy="646331"/>
          </a:xfrm>
          <a:prstGeom prst="rect">
            <a:avLst/>
          </a:prstGeom>
          <a:noFill/>
        </p:spPr>
        <p:txBody>
          <a:bodyPr wrap="square" rtlCol="1">
            <a:spAutoFit/>
          </a:bodyPr>
          <a:lstStyle/>
          <a:p>
            <a:r>
              <a:rPr lang="he-IL" sz="1200" dirty="0" smtClean="0"/>
              <a:t>השדה המגנטי החיצוני נהיה קצת חזק יותר מהמרכז ואל הקצה בצד אחד וחלש יותר בצד השני</a:t>
            </a:r>
            <a:endParaRPr lang="he-IL" sz="1200" dirty="0"/>
          </a:p>
        </p:txBody>
      </p:sp>
      <p:sp>
        <p:nvSpPr>
          <p:cNvPr id="11" name="TextBox 10"/>
          <p:cNvSpPr txBox="1"/>
          <p:nvPr/>
        </p:nvSpPr>
        <p:spPr>
          <a:xfrm>
            <a:off x="6084168" y="6210082"/>
            <a:ext cx="3058245" cy="646331"/>
          </a:xfrm>
          <a:prstGeom prst="rect">
            <a:avLst/>
          </a:prstGeom>
          <a:noFill/>
        </p:spPr>
        <p:txBody>
          <a:bodyPr wrap="square" rtlCol="1">
            <a:spAutoFit/>
          </a:bodyPr>
          <a:lstStyle/>
          <a:p>
            <a:r>
              <a:rPr lang="he-IL" sz="1200" dirty="0" smtClean="0"/>
              <a:t>המשמעות שהגוף חשוף לשדה מגנטי משתנה ותדירות הספינים משתנה בהתאם למיקומם במגנט ולכן כשמשדרים גל רדיו בתדירות מסוימת</a:t>
            </a:r>
            <a:endParaRPr lang="he-IL" sz="1200" dirty="0"/>
          </a:p>
        </p:txBody>
      </p:sp>
      <p:sp>
        <p:nvSpPr>
          <p:cNvPr id="12" name="TextBox 11"/>
          <p:cNvSpPr txBox="1"/>
          <p:nvPr/>
        </p:nvSpPr>
        <p:spPr>
          <a:xfrm>
            <a:off x="3347864" y="6211669"/>
            <a:ext cx="2448272" cy="646331"/>
          </a:xfrm>
          <a:prstGeom prst="rect">
            <a:avLst/>
          </a:prstGeom>
          <a:noFill/>
        </p:spPr>
        <p:txBody>
          <a:bodyPr wrap="square" rtlCol="1">
            <a:spAutoFit/>
          </a:bodyPr>
          <a:lstStyle/>
          <a:p>
            <a:r>
              <a:rPr lang="he-IL" sz="1200" dirty="0" smtClean="0"/>
              <a:t>רק הספינים שיש להם אותה תדירות של גל הרדיו עוברים </a:t>
            </a:r>
            <a:r>
              <a:rPr lang="he-IL" sz="1200" dirty="0" err="1" smtClean="0"/>
              <a:t>אקסטציה</a:t>
            </a:r>
            <a:r>
              <a:rPr lang="he-IL" sz="1200" dirty="0" smtClean="0"/>
              <a:t> ומחזירים סיגנל</a:t>
            </a:r>
            <a:endParaRPr lang="he-IL" sz="1200" dirty="0"/>
          </a:p>
        </p:txBody>
      </p:sp>
      <p:sp>
        <p:nvSpPr>
          <p:cNvPr id="13" name="TextBox 12"/>
          <p:cNvSpPr txBox="1"/>
          <p:nvPr/>
        </p:nvSpPr>
        <p:spPr>
          <a:xfrm>
            <a:off x="0" y="6165304"/>
            <a:ext cx="3059832" cy="461665"/>
          </a:xfrm>
          <a:prstGeom prst="rect">
            <a:avLst/>
          </a:prstGeom>
          <a:noFill/>
        </p:spPr>
        <p:txBody>
          <a:bodyPr wrap="square" rtlCol="1">
            <a:spAutoFit/>
          </a:bodyPr>
          <a:lstStyle/>
          <a:p>
            <a:r>
              <a:rPr lang="he-IL" sz="1200" dirty="0" smtClean="0"/>
              <a:t>באופן כללי </a:t>
            </a:r>
            <a:r>
              <a:rPr lang="he-IL" sz="1200" dirty="0" err="1" smtClean="0"/>
              <a:t>גרדיאנט</a:t>
            </a:r>
            <a:r>
              <a:rPr lang="he-IL" sz="1200" dirty="0" smtClean="0"/>
              <a:t> </a:t>
            </a:r>
            <a:r>
              <a:rPr lang="en-US" sz="1200" dirty="0" smtClean="0"/>
              <a:t>Z</a:t>
            </a:r>
            <a:r>
              <a:rPr lang="he-IL" sz="1200" dirty="0" smtClean="0"/>
              <a:t> </a:t>
            </a:r>
            <a:r>
              <a:rPr lang="he-IL" sz="1200" dirty="0" err="1" smtClean="0"/>
              <a:t>בןוחר</a:t>
            </a:r>
            <a:r>
              <a:rPr lang="he-IL" sz="1200" dirty="0" smtClean="0"/>
              <a:t> חתכים </a:t>
            </a:r>
            <a:r>
              <a:rPr lang="he-IL" sz="1200" dirty="0" err="1" smtClean="0"/>
              <a:t>אקסיאלי</a:t>
            </a:r>
            <a:r>
              <a:rPr lang="he-IL" sz="1200" dirty="0" smtClean="0"/>
              <a:t> , </a:t>
            </a:r>
            <a:r>
              <a:rPr lang="en-US" sz="1200" dirty="0" smtClean="0"/>
              <a:t>Y</a:t>
            </a:r>
            <a:r>
              <a:rPr lang="he-IL" sz="1200" dirty="0" smtClean="0"/>
              <a:t> </a:t>
            </a:r>
            <a:r>
              <a:rPr lang="he-IL" sz="1200" dirty="0" err="1" smtClean="0"/>
              <a:t>קורונלים</a:t>
            </a:r>
            <a:r>
              <a:rPr lang="he-IL" sz="1200" dirty="0" smtClean="0"/>
              <a:t> ו- </a:t>
            </a:r>
            <a:r>
              <a:rPr lang="en-US" sz="1200" dirty="0" smtClean="0"/>
              <a:t>X</a:t>
            </a:r>
            <a:r>
              <a:rPr lang="he-IL" sz="1200" dirty="0" smtClean="0"/>
              <a:t> </a:t>
            </a:r>
            <a:r>
              <a:rPr lang="he-IL" sz="1200" dirty="0" err="1" smtClean="0"/>
              <a:t>סגיטלים</a:t>
            </a:r>
            <a:endParaRPr lang="he-IL" sz="1200" dirty="0"/>
          </a:p>
        </p:txBody>
      </p:sp>
      <p:pic>
        <p:nvPicPr>
          <p:cNvPr id="1031" name="Picture 7">
            <a:hlinkClick r:id="rId2"/>
          </p:cNvPr>
          <p:cNvPicPr>
            <a:picLocks noChangeAspect="1" noChangeArrowheads="1"/>
          </p:cNvPicPr>
          <p:nvPr/>
        </p:nvPicPr>
        <p:blipFill>
          <a:blip r:embed="rId8" cstate="print"/>
          <a:srcRect/>
          <a:stretch>
            <a:fillRect/>
          </a:stretch>
        </p:blipFill>
        <p:spPr bwMode="auto">
          <a:xfrm>
            <a:off x="251520" y="3789674"/>
            <a:ext cx="2808312" cy="230555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79912" y="0"/>
            <a:ext cx="1656184" cy="646331"/>
          </a:xfrm>
          <a:prstGeom prst="rect">
            <a:avLst/>
          </a:prstGeom>
          <a:noFill/>
        </p:spPr>
        <p:txBody>
          <a:bodyPr wrap="square" rtlCol="1">
            <a:spAutoFit/>
          </a:bodyPr>
          <a:lstStyle/>
          <a:p>
            <a:r>
              <a:rPr lang="en-US" sz="3600" dirty="0" smtClean="0"/>
              <a:t>RF coils</a:t>
            </a:r>
            <a:endParaRPr lang="he-IL" sz="3600" dirty="0"/>
          </a:p>
        </p:txBody>
      </p:sp>
      <p:sp>
        <p:nvSpPr>
          <p:cNvPr id="3" name="TextBox 2"/>
          <p:cNvSpPr txBox="1"/>
          <p:nvPr/>
        </p:nvSpPr>
        <p:spPr>
          <a:xfrm>
            <a:off x="251520" y="5103674"/>
            <a:ext cx="8280920" cy="1754326"/>
          </a:xfrm>
          <a:prstGeom prst="rect">
            <a:avLst/>
          </a:prstGeom>
          <a:noFill/>
        </p:spPr>
        <p:txBody>
          <a:bodyPr wrap="square" rtlCol="1">
            <a:spAutoFit/>
          </a:bodyPr>
          <a:lstStyle/>
          <a:p>
            <a:r>
              <a:rPr lang="he-IL" dirty="0" smtClean="0"/>
              <a:t>סלילי </a:t>
            </a:r>
            <a:r>
              <a:rPr lang="en-US" dirty="0" smtClean="0"/>
              <a:t>RF</a:t>
            </a:r>
            <a:r>
              <a:rPr lang="he-IL" dirty="0" smtClean="0"/>
              <a:t> הם האנטנה של מכשיר ה- </a:t>
            </a:r>
            <a:r>
              <a:rPr lang="en-US" dirty="0" smtClean="0"/>
              <a:t>MRI</a:t>
            </a:r>
            <a:r>
              <a:rPr lang="he-IL" dirty="0" smtClean="0"/>
              <a:t> .ישנם סלילים שמשדרים </a:t>
            </a:r>
            <a:r>
              <a:rPr lang="en-US" dirty="0" smtClean="0"/>
              <a:t>Transmitter</a:t>
            </a:r>
            <a:r>
              <a:rPr lang="he-IL" dirty="0" smtClean="0"/>
              <a:t> וקולטים  </a:t>
            </a:r>
            <a:r>
              <a:rPr lang="en-US" dirty="0" smtClean="0"/>
              <a:t> Receiver </a:t>
            </a:r>
            <a:r>
              <a:rPr lang="he-IL" dirty="0" smtClean="0"/>
              <a:t> גלי רדיו . וישנם סלילים שרק קולטים ובמצב הזה סליל הגוף </a:t>
            </a:r>
            <a:r>
              <a:rPr lang="en-US" dirty="0" smtClean="0"/>
              <a:t>Body Coil</a:t>
            </a:r>
            <a:r>
              <a:rPr lang="he-IL" dirty="0" smtClean="0"/>
              <a:t> שמשדר .</a:t>
            </a:r>
          </a:p>
          <a:p>
            <a:r>
              <a:rPr lang="he-IL" dirty="0" smtClean="0"/>
              <a:t>ישנם עיצובים רבים ושונים של סלילים שמותאמים לאיברים השונים אבל הם מתחלקים לשתי קטגוריות עיקריות סליל משטח </a:t>
            </a:r>
            <a:r>
              <a:rPr lang="en-US" dirty="0" smtClean="0"/>
              <a:t>Surface Coil</a:t>
            </a:r>
            <a:r>
              <a:rPr lang="he-IL" dirty="0" smtClean="0"/>
              <a:t> וסליל נפח </a:t>
            </a:r>
            <a:r>
              <a:rPr lang="en-US" dirty="0" smtClean="0"/>
              <a:t>Volume coil</a:t>
            </a:r>
            <a:r>
              <a:rPr lang="he-IL" dirty="0" smtClean="0"/>
              <a:t> .</a:t>
            </a:r>
          </a:p>
          <a:p>
            <a:r>
              <a:rPr lang="he-IL" dirty="0" smtClean="0"/>
              <a:t>הסלילים מותאמים לחוזק המגנט ולכן לא ניתן להעביר סלילים של 1.5 </a:t>
            </a:r>
            <a:r>
              <a:rPr lang="he-IL" dirty="0" err="1" smtClean="0"/>
              <a:t>טסלה</a:t>
            </a:r>
            <a:r>
              <a:rPr lang="he-IL" dirty="0" smtClean="0"/>
              <a:t> למכשיר 3 </a:t>
            </a:r>
            <a:r>
              <a:rPr lang="he-IL" dirty="0" err="1" smtClean="0"/>
              <a:t>טסלה</a:t>
            </a:r>
            <a:endParaRPr lang="he-IL" dirty="0" smtClean="0"/>
          </a:p>
          <a:p>
            <a:endParaRPr lang="he-IL" dirty="0"/>
          </a:p>
        </p:txBody>
      </p:sp>
      <p:pic>
        <p:nvPicPr>
          <p:cNvPr id="1026" name="Picture 2" descr="http://www.nano-ou.net/Images/MRI_ref_frame.png">
            <a:hlinkClick r:id="rId2"/>
          </p:cNvPr>
          <p:cNvPicPr>
            <a:picLocks noChangeAspect="1" noChangeArrowheads="1"/>
          </p:cNvPicPr>
          <p:nvPr/>
        </p:nvPicPr>
        <p:blipFill>
          <a:blip r:embed="rId3" cstate="print"/>
          <a:srcRect/>
          <a:stretch>
            <a:fillRect/>
          </a:stretch>
        </p:blipFill>
        <p:spPr bwMode="auto">
          <a:xfrm>
            <a:off x="251520" y="1484784"/>
            <a:ext cx="4104456" cy="3224930"/>
          </a:xfrm>
          <a:prstGeom prst="rect">
            <a:avLst/>
          </a:prstGeom>
          <a:noFill/>
        </p:spPr>
      </p:pic>
      <p:pic>
        <p:nvPicPr>
          <p:cNvPr id="1028" name="Picture 4" descr="http://images.dotmed.com/images/listingpics/301627.jpg">
            <a:hlinkClick r:id="rId4"/>
          </p:cNvPr>
          <p:cNvPicPr>
            <a:picLocks noChangeAspect="1" noChangeArrowheads="1"/>
          </p:cNvPicPr>
          <p:nvPr/>
        </p:nvPicPr>
        <p:blipFill>
          <a:blip r:embed="rId5" cstate="print"/>
          <a:srcRect/>
          <a:stretch>
            <a:fillRect/>
          </a:stretch>
        </p:blipFill>
        <p:spPr bwMode="auto">
          <a:xfrm>
            <a:off x="4644008" y="1484784"/>
            <a:ext cx="4176464" cy="3136792"/>
          </a:xfrm>
          <a:prstGeom prst="rect">
            <a:avLst/>
          </a:prstGeom>
          <a:noFill/>
        </p:spPr>
      </p:pic>
      <p:sp>
        <p:nvSpPr>
          <p:cNvPr id="6" name="TextBox 5"/>
          <p:cNvSpPr txBox="1"/>
          <p:nvPr/>
        </p:nvSpPr>
        <p:spPr>
          <a:xfrm>
            <a:off x="6660232" y="4581128"/>
            <a:ext cx="1080120" cy="369332"/>
          </a:xfrm>
          <a:prstGeom prst="rect">
            <a:avLst/>
          </a:prstGeom>
          <a:noFill/>
        </p:spPr>
        <p:txBody>
          <a:bodyPr wrap="square" rtlCol="1">
            <a:spAutoFit/>
          </a:bodyPr>
          <a:lstStyle/>
          <a:p>
            <a:r>
              <a:rPr lang="he-IL" dirty="0" smtClean="0"/>
              <a:t>סליל גוף</a:t>
            </a:r>
            <a:endParaRPr lang="he-IL" dirty="0"/>
          </a:p>
        </p:txBody>
      </p:sp>
      <p:sp>
        <p:nvSpPr>
          <p:cNvPr id="7" name="TextBox 6"/>
          <p:cNvSpPr txBox="1"/>
          <p:nvPr/>
        </p:nvSpPr>
        <p:spPr>
          <a:xfrm>
            <a:off x="899592" y="4725144"/>
            <a:ext cx="2520280" cy="276999"/>
          </a:xfrm>
          <a:prstGeom prst="rect">
            <a:avLst/>
          </a:prstGeom>
          <a:noFill/>
        </p:spPr>
        <p:txBody>
          <a:bodyPr wrap="square" rtlCol="1">
            <a:spAutoFit/>
          </a:bodyPr>
          <a:lstStyle/>
          <a:p>
            <a:r>
              <a:rPr lang="he-IL" sz="1200" dirty="0" err="1" smtClean="0"/>
              <a:t>הגרדיאנטים</a:t>
            </a:r>
            <a:r>
              <a:rPr lang="he-IL" sz="1200" dirty="0" smtClean="0"/>
              <a:t> ממוקמים מעל סליל הגוף</a:t>
            </a:r>
            <a:endParaRPr lang="he-IL" sz="1200"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Siemens - MRI - Coil - Body 13">
            <a:hlinkClick r:id="rId2"/>
          </p:cNvPr>
          <p:cNvPicPr>
            <a:picLocks noChangeAspect="1" noChangeArrowheads="1"/>
          </p:cNvPicPr>
          <p:nvPr/>
        </p:nvPicPr>
        <p:blipFill>
          <a:blip r:embed="rId3" cstate="print"/>
          <a:srcRect/>
          <a:stretch>
            <a:fillRect/>
          </a:stretch>
        </p:blipFill>
        <p:spPr bwMode="auto">
          <a:xfrm>
            <a:off x="611560" y="2996952"/>
            <a:ext cx="2628900" cy="1971676"/>
          </a:xfrm>
          <a:prstGeom prst="rect">
            <a:avLst/>
          </a:prstGeom>
          <a:noFill/>
        </p:spPr>
      </p:pic>
      <p:pic>
        <p:nvPicPr>
          <p:cNvPr id="1036" name="Picture 12" descr="32-Channel Head Coil">
            <a:hlinkClick r:id="rId2"/>
          </p:cNvPr>
          <p:cNvPicPr>
            <a:picLocks noChangeAspect="1" noChangeArrowheads="1"/>
          </p:cNvPicPr>
          <p:nvPr/>
        </p:nvPicPr>
        <p:blipFill>
          <a:blip r:embed="rId4" cstate="print"/>
          <a:srcRect/>
          <a:stretch>
            <a:fillRect/>
          </a:stretch>
        </p:blipFill>
        <p:spPr bwMode="auto">
          <a:xfrm>
            <a:off x="6372200" y="188640"/>
            <a:ext cx="2057400" cy="2057401"/>
          </a:xfrm>
          <a:prstGeom prst="rect">
            <a:avLst/>
          </a:prstGeom>
          <a:noFill/>
        </p:spPr>
      </p:pic>
      <p:pic>
        <p:nvPicPr>
          <p:cNvPr id="1038" name="Picture 14" descr="8-Channel Wrist Coil">
            <a:hlinkClick r:id="rId2"/>
          </p:cNvPr>
          <p:cNvPicPr>
            <a:picLocks noChangeAspect="1" noChangeArrowheads="1"/>
          </p:cNvPicPr>
          <p:nvPr/>
        </p:nvPicPr>
        <p:blipFill>
          <a:blip r:embed="rId5" cstate="print"/>
          <a:srcRect/>
          <a:stretch>
            <a:fillRect/>
          </a:stretch>
        </p:blipFill>
        <p:spPr bwMode="auto">
          <a:xfrm>
            <a:off x="1115616" y="404664"/>
            <a:ext cx="1800200" cy="1800201"/>
          </a:xfrm>
          <a:prstGeom prst="rect">
            <a:avLst/>
          </a:prstGeom>
          <a:noFill/>
        </p:spPr>
      </p:pic>
      <p:pic>
        <p:nvPicPr>
          <p:cNvPr id="1040" name="Picture 16" descr="8-Channel Knee Coil">
            <a:hlinkClick r:id="rId2"/>
          </p:cNvPr>
          <p:cNvPicPr>
            <a:picLocks noChangeAspect="1" noChangeArrowheads="1"/>
          </p:cNvPicPr>
          <p:nvPr/>
        </p:nvPicPr>
        <p:blipFill>
          <a:blip r:embed="rId6" cstate="print"/>
          <a:srcRect/>
          <a:stretch>
            <a:fillRect/>
          </a:stretch>
        </p:blipFill>
        <p:spPr bwMode="auto">
          <a:xfrm>
            <a:off x="3779912" y="260648"/>
            <a:ext cx="2057400" cy="2057401"/>
          </a:xfrm>
          <a:prstGeom prst="rect">
            <a:avLst/>
          </a:prstGeom>
          <a:noFill/>
        </p:spPr>
      </p:pic>
      <p:pic>
        <p:nvPicPr>
          <p:cNvPr id="10" name="Picture 4" descr="Spine Matrix Coil">
            <a:hlinkClick r:id="rId7"/>
          </p:cNvPr>
          <p:cNvPicPr>
            <a:picLocks noChangeAspect="1" noChangeArrowheads="1"/>
          </p:cNvPicPr>
          <p:nvPr/>
        </p:nvPicPr>
        <p:blipFill>
          <a:blip r:embed="rId8" cstate="print"/>
          <a:srcRect/>
          <a:stretch>
            <a:fillRect/>
          </a:stretch>
        </p:blipFill>
        <p:spPr bwMode="auto">
          <a:xfrm>
            <a:off x="3923928" y="2996952"/>
            <a:ext cx="2057400" cy="2057401"/>
          </a:xfrm>
          <a:prstGeom prst="rect">
            <a:avLst/>
          </a:prstGeom>
          <a:noFill/>
        </p:spPr>
      </p:pic>
      <p:pic>
        <p:nvPicPr>
          <p:cNvPr id="11" name="Picture 2" descr="Rapid Loop Coil">
            <a:hlinkClick r:id="rId2"/>
          </p:cNvPr>
          <p:cNvPicPr>
            <a:picLocks noChangeAspect="1" noChangeArrowheads="1"/>
          </p:cNvPicPr>
          <p:nvPr/>
        </p:nvPicPr>
        <p:blipFill>
          <a:blip r:embed="rId9" cstate="print"/>
          <a:srcRect/>
          <a:stretch>
            <a:fillRect/>
          </a:stretch>
        </p:blipFill>
        <p:spPr bwMode="auto">
          <a:xfrm>
            <a:off x="6444208" y="2924944"/>
            <a:ext cx="2057400" cy="2057401"/>
          </a:xfrm>
          <a:prstGeom prst="rect">
            <a:avLst/>
          </a:prstGeom>
          <a:noFill/>
        </p:spPr>
      </p:pic>
      <p:sp>
        <p:nvSpPr>
          <p:cNvPr id="12" name="TextBox 11"/>
          <p:cNvSpPr txBox="1"/>
          <p:nvPr/>
        </p:nvSpPr>
        <p:spPr>
          <a:xfrm>
            <a:off x="6804248" y="2276872"/>
            <a:ext cx="1152128" cy="369332"/>
          </a:xfrm>
          <a:prstGeom prst="rect">
            <a:avLst/>
          </a:prstGeom>
          <a:noFill/>
        </p:spPr>
        <p:txBody>
          <a:bodyPr wrap="square" rtlCol="1">
            <a:spAutoFit/>
          </a:bodyPr>
          <a:lstStyle/>
          <a:p>
            <a:r>
              <a:rPr lang="he-IL" dirty="0" smtClean="0"/>
              <a:t>סליל ראש</a:t>
            </a:r>
            <a:endParaRPr lang="he-IL" dirty="0"/>
          </a:p>
        </p:txBody>
      </p:sp>
      <p:sp>
        <p:nvSpPr>
          <p:cNvPr id="13" name="TextBox 12"/>
          <p:cNvSpPr txBox="1"/>
          <p:nvPr/>
        </p:nvSpPr>
        <p:spPr>
          <a:xfrm>
            <a:off x="4283968" y="2348880"/>
            <a:ext cx="1152128" cy="369332"/>
          </a:xfrm>
          <a:prstGeom prst="rect">
            <a:avLst/>
          </a:prstGeom>
          <a:noFill/>
        </p:spPr>
        <p:txBody>
          <a:bodyPr wrap="square" rtlCol="1">
            <a:spAutoFit/>
          </a:bodyPr>
          <a:lstStyle/>
          <a:p>
            <a:r>
              <a:rPr lang="he-IL" dirty="0" smtClean="0"/>
              <a:t>סליל ברך</a:t>
            </a:r>
            <a:endParaRPr lang="he-IL" dirty="0"/>
          </a:p>
        </p:txBody>
      </p:sp>
      <p:sp>
        <p:nvSpPr>
          <p:cNvPr id="14" name="TextBox 13"/>
          <p:cNvSpPr txBox="1"/>
          <p:nvPr/>
        </p:nvSpPr>
        <p:spPr>
          <a:xfrm>
            <a:off x="1043608" y="2204864"/>
            <a:ext cx="1872208" cy="369332"/>
          </a:xfrm>
          <a:prstGeom prst="rect">
            <a:avLst/>
          </a:prstGeom>
          <a:noFill/>
        </p:spPr>
        <p:txBody>
          <a:bodyPr wrap="square" rtlCol="1">
            <a:spAutoFit/>
          </a:bodyPr>
          <a:lstStyle/>
          <a:p>
            <a:r>
              <a:rPr lang="he-IL" dirty="0" smtClean="0"/>
              <a:t>סליל שורש כף יד</a:t>
            </a:r>
            <a:endParaRPr lang="he-IL" dirty="0"/>
          </a:p>
        </p:txBody>
      </p:sp>
      <p:sp>
        <p:nvSpPr>
          <p:cNvPr id="15" name="TextBox 14"/>
          <p:cNvSpPr txBox="1"/>
          <p:nvPr/>
        </p:nvSpPr>
        <p:spPr>
          <a:xfrm>
            <a:off x="6588224" y="4941168"/>
            <a:ext cx="1728192" cy="369332"/>
          </a:xfrm>
          <a:prstGeom prst="rect">
            <a:avLst/>
          </a:prstGeom>
          <a:noFill/>
        </p:spPr>
        <p:txBody>
          <a:bodyPr wrap="square" rtlCol="1">
            <a:spAutoFit/>
          </a:bodyPr>
          <a:lstStyle/>
          <a:p>
            <a:r>
              <a:rPr lang="he-IL" dirty="0" smtClean="0"/>
              <a:t>סליל לולאה</a:t>
            </a:r>
            <a:endParaRPr lang="he-IL" dirty="0"/>
          </a:p>
        </p:txBody>
      </p:sp>
      <p:sp>
        <p:nvSpPr>
          <p:cNvPr id="16" name="TextBox 15"/>
          <p:cNvSpPr txBox="1"/>
          <p:nvPr/>
        </p:nvSpPr>
        <p:spPr>
          <a:xfrm>
            <a:off x="3995936" y="5085184"/>
            <a:ext cx="1800200" cy="369332"/>
          </a:xfrm>
          <a:prstGeom prst="rect">
            <a:avLst/>
          </a:prstGeom>
          <a:noFill/>
        </p:spPr>
        <p:txBody>
          <a:bodyPr wrap="square" rtlCol="1">
            <a:spAutoFit/>
          </a:bodyPr>
          <a:lstStyle/>
          <a:p>
            <a:r>
              <a:rPr lang="he-IL" dirty="0" smtClean="0"/>
              <a:t>סליל עמוד שדרה</a:t>
            </a:r>
            <a:endParaRPr lang="he-IL" dirty="0"/>
          </a:p>
        </p:txBody>
      </p:sp>
      <p:sp>
        <p:nvSpPr>
          <p:cNvPr id="17" name="TextBox 16"/>
          <p:cNvSpPr txBox="1"/>
          <p:nvPr/>
        </p:nvSpPr>
        <p:spPr>
          <a:xfrm>
            <a:off x="1331640" y="4941168"/>
            <a:ext cx="1152128" cy="369332"/>
          </a:xfrm>
          <a:prstGeom prst="rect">
            <a:avLst/>
          </a:prstGeom>
          <a:noFill/>
        </p:spPr>
        <p:txBody>
          <a:bodyPr wrap="square" rtlCol="1">
            <a:spAutoFit/>
          </a:bodyPr>
          <a:lstStyle/>
          <a:p>
            <a:r>
              <a:rPr lang="he-IL" dirty="0" smtClean="0"/>
              <a:t>סליל גוף</a:t>
            </a:r>
            <a:endParaRPr lang="he-IL" dirty="0"/>
          </a:p>
        </p:txBody>
      </p:sp>
      <p:sp>
        <p:nvSpPr>
          <p:cNvPr id="18" name="TextBox 17"/>
          <p:cNvSpPr txBox="1"/>
          <p:nvPr/>
        </p:nvSpPr>
        <p:spPr>
          <a:xfrm>
            <a:off x="179512" y="5805264"/>
            <a:ext cx="8640960" cy="1015663"/>
          </a:xfrm>
          <a:prstGeom prst="rect">
            <a:avLst/>
          </a:prstGeom>
          <a:noFill/>
        </p:spPr>
        <p:txBody>
          <a:bodyPr wrap="square" rtlCol="1">
            <a:spAutoFit/>
          </a:bodyPr>
          <a:lstStyle/>
          <a:p>
            <a:r>
              <a:rPr lang="he-IL" sz="1200" dirty="0" smtClean="0"/>
              <a:t>סליל משטח כפי שהשם מרמז , מונח על פני השטח של האיבר המצולם ובגלל שהסליל מונח בצמוד לאיבר ה- </a:t>
            </a:r>
            <a:r>
              <a:rPr lang="en-US" sz="1200" dirty="0" smtClean="0"/>
              <a:t>SNR</a:t>
            </a:r>
            <a:r>
              <a:rPr lang="he-IL" sz="1200" dirty="0" smtClean="0"/>
              <a:t> שלו גבוה אך הוא מכסה שטח מוגבל ובשביל לצלם שטח גדול יותר ישנם סלילים עם מערך של סלילי שטח שיש ביניהם חפיפה כמו סליל עמוד שדרה . סלילים מסוג הזה רק קולטים .</a:t>
            </a:r>
          </a:p>
          <a:p>
            <a:r>
              <a:rPr lang="he-IL" sz="1200" dirty="0" smtClean="0"/>
              <a:t>סלילי נפח מקיפים את השטח המצולם כמו סלילי הראש והברך שהם בדרך כלל משדרים וקולטים . ככל שהקוטר של הסליל קטן ה- </a:t>
            </a:r>
            <a:r>
              <a:rPr lang="en-US" sz="1200" dirty="0" smtClean="0"/>
              <a:t>SNR</a:t>
            </a:r>
            <a:r>
              <a:rPr lang="he-IL" sz="1200" dirty="0" smtClean="0"/>
              <a:t> גבוה .</a:t>
            </a:r>
          </a:p>
          <a:p>
            <a:endParaRPr lang="he-IL" sz="1200"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0" descr="Shoulder Large 16, Shoulder Small 16">
            <a:hlinkClick r:id="rId2"/>
          </p:cNvPr>
          <p:cNvPicPr>
            <a:picLocks noChangeAspect="1" noChangeArrowheads="1"/>
          </p:cNvPicPr>
          <p:nvPr/>
        </p:nvPicPr>
        <p:blipFill>
          <a:blip r:embed="rId3" cstate="print"/>
          <a:srcRect/>
          <a:stretch>
            <a:fillRect/>
          </a:stretch>
        </p:blipFill>
        <p:spPr bwMode="auto">
          <a:xfrm>
            <a:off x="3203848" y="0"/>
            <a:ext cx="2345432" cy="2345433"/>
          </a:xfrm>
          <a:prstGeom prst="rect">
            <a:avLst/>
          </a:prstGeom>
          <a:noFill/>
        </p:spPr>
      </p:pic>
      <p:pic>
        <p:nvPicPr>
          <p:cNvPr id="6" name="Picture 8" descr="Foot/Ankle 16">
            <a:hlinkClick r:id="rId2"/>
          </p:cNvPr>
          <p:cNvPicPr>
            <a:picLocks noChangeAspect="1" noChangeArrowheads="1"/>
          </p:cNvPicPr>
          <p:nvPr/>
        </p:nvPicPr>
        <p:blipFill>
          <a:blip r:embed="rId4" cstate="print"/>
          <a:srcRect/>
          <a:stretch>
            <a:fillRect/>
          </a:stretch>
        </p:blipFill>
        <p:spPr bwMode="auto">
          <a:xfrm>
            <a:off x="395536" y="0"/>
            <a:ext cx="2318048" cy="2318049"/>
          </a:xfrm>
          <a:prstGeom prst="rect">
            <a:avLst/>
          </a:prstGeom>
          <a:noFill/>
        </p:spPr>
      </p:pic>
      <p:pic>
        <p:nvPicPr>
          <p:cNvPr id="7" name="Picture 18" descr="Endorectal Coil Interface">
            <a:hlinkClick r:id="rId2"/>
          </p:cNvPr>
          <p:cNvPicPr>
            <a:picLocks noChangeAspect="1" noChangeArrowheads="1"/>
          </p:cNvPicPr>
          <p:nvPr/>
        </p:nvPicPr>
        <p:blipFill>
          <a:blip r:embed="rId5" cstate="print"/>
          <a:srcRect/>
          <a:stretch>
            <a:fillRect/>
          </a:stretch>
        </p:blipFill>
        <p:spPr bwMode="auto">
          <a:xfrm>
            <a:off x="611560" y="2852936"/>
            <a:ext cx="2304256" cy="2304257"/>
          </a:xfrm>
          <a:prstGeom prst="rect">
            <a:avLst/>
          </a:prstGeom>
          <a:noFill/>
        </p:spPr>
      </p:pic>
      <p:pic>
        <p:nvPicPr>
          <p:cNvPr id="8" name="Picture 6" descr="Breast 18 Coil">
            <a:hlinkClick r:id="rId2"/>
          </p:cNvPr>
          <p:cNvPicPr>
            <a:picLocks noChangeAspect="1" noChangeArrowheads="1"/>
          </p:cNvPicPr>
          <p:nvPr/>
        </p:nvPicPr>
        <p:blipFill>
          <a:blip r:embed="rId6" cstate="print"/>
          <a:srcRect/>
          <a:stretch>
            <a:fillRect/>
          </a:stretch>
        </p:blipFill>
        <p:spPr bwMode="auto">
          <a:xfrm>
            <a:off x="6084168" y="332656"/>
            <a:ext cx="2688297" cy="2016224"/>
          </a:xfrm>
          <a:prstGeom prst="rect">
            <a:avLst/>
          </a:prstGeom>
          <a:noFill/>
        </p:spPr>
      </p:pic>
      <p:pic>
        <p:nvPicPr>
          <p:cNvPr id="7170" name="Picture 2" descr="Peripheral Angio 36">
            <a:hlinkClick r:id="rId7"/>
          </p:cNvPr>
          <p:cNvPicPr>
            <a:picLocks noChangeAspect="1" noChangeArrowheads="1"/>
          </p:cNvPicPr>
          <p:nvPr/>
        </p:nvPicPr>
        <p:blipFill>
          <a:blip r:embed="rId8" cstate="print"/>
          <a:srcRect/>
          <a:stretch>
            <a:fillRect/>
          </a:stretch>
        </p:blipFill>
        <p:spPr bwMode="auto">
          <a:xfrm>
            <a:off x="6012160" y="2924944"/>
            <a:ext cx="2628900" cy="1971676"/>
          </a:xfrm>
          <a:prstGeom prst="rect">
            <a:avLst/>
          </a:prstGeom>
          <a:noFill/>
        </p:spPr>
      </p:pic>
      <p:pic>
        <p:nvPicPr>
          <p:cNvPr id="7172" name="Picture 4" descr="Double Loop Array Coil&lt;br /&gt;">
            <a:hlinkClick r:id="rId7"/>
          </p:cNvPr>
          <p:cNvPicPr>
            <a:picLocks noChangeAspect="1" noChangeArrowheads="1"/>
          </p:cNvPicPr>
          <p:nvPr/>
        </p:nvPicPr>
        <p:blipFill>
          <a:blip r:embed="rId9" cstate="print"/>
          <a:srcRect/>
          <a:stretch>
            <a:fillRect/>
          </a:stretch>
        </p:blipFill>
        <p:spPr bwMode="auto">
          <a:xfrm>
            <a:off x="3419872" y="2852936"/>
            <a:ext cx="2057400" cy="2057401"/>
          </a:xfrm>
          <a:prstGeom prst="rect">
            <a:avLst/>
          </a:prstGeom>
          <a:noFill/>
        </p:spPr>
      </p:pic>
      <p:sp>
        <p:nvSpPr>
          <p:cNvPr id="9" name="TextBox 8"/>
          <p:cNvSpPr txBox="1"/>
          <p:nvPr/>
        </p:nvSpPr>
        <p:spPr>
          <a:xfrm>
            <a:off x="6876256" y="2348880"/>
            <a:ext cx="1368152" cy="369332"/>
          </a:xfrm>
          <a:prstGeom prst="rect">
            <a:avLst/>
          </a:prstGeom>
          <a:noFill/>
        </p:spPr>
        <p:txBody>
          <a:bodyPr wrap="square" rtlCol="1">
            <a:spAutoFit/>
          </a:bodyPr>
          <a:lstStyle/>
          <a:p>
            <a:r>
              <a:rPr lang="he-IL" dirty="0" smtClean="0"/>
              <a:t>סליל שדיים</a:t>
            </a:r>
            <a:endParaRPr lang="he-IL" dirty="0"/>
          </a:p>
        </p:txBody>
      </p:sp>
      <p:sp>
        <p:nvSpPr>
          <p:cNvPr id="10" name="TextBox 9"/>
          <p:cNvSpPr txBox="1"/>
          <p:nvPr/>
        </p:nvSpPr>
        <p:spPr>
          <a:xfrm>
            <a:off x="3779912" y="2348880"/>
            <a:ext cx="1368152" cy="369332"/>
          </a:xfrm>
          <a:prstGeom prst="rect">
            <a:avLst/>
          </a:prstGeom>
          <a:noFill/>
        </p:spPr>
        <p:txBody>
          <a:bodyPr wrap="square" rtlCol="1">
            <a:spAutoFit/>
          </a:bodyPr>
          <a:lstStyle/>
          <a:p>
            <a:r>
              <a:rPr lang="he-IL" dirty="0" smtClean="0"/>
              <a:t>סליל כתף</a:t>
            </a:r>
            <a:endParaRPr lang="he-IL" dirty="0"/>
          </a:p>
        </p:txBody>
      </p:sp>
      <p:sp>
        <p:nvSpPr>
          <p:cNvPr id="11" name="TextBox 10"/>
          <p:cNvSpPr txBox="1"/>
          <p:nvPr/>
        </p:nvSpPr>
        <p:spPr>
          <a:xfrm>
            <a:off x="899592" y="2276872"/>
            <a:ext cx="1368152" cy="369332"/>
          </a:xfrm>
          <a:prstGeom prst="rect">
            <a:avLst/>
          </a:prstGeom>
          <a:noFill/>
        </p:spPr>
        <p:txBody>
          <a:bodyPr wrap="square" rtlCol="1">
            <a:spAutoFit/>
          </a:bodyPr>
          <a:lstStyle/>
          <a:p>
            <a:r>
              <a:rPr lang="he-IL" dirty="0" smtClean="0"/>
              <a:t>סליל קרסול</a:t>
            </a:r>
            <a:endParaRPr lang="he-IL" dirty="0"/>
          </a:p>
        </p:txBody>
      </p:sp>
      <p:sp>
        <p:nvSpPr>
          <p:cNvPr id="12" name="TextBox 11"/>
          <p:cNvSpPr txBox="1"/>
          <p:nvPr/>
        </p:nvSpPr>
        <p:spPr>
          <a:xfrm>
            <a:off x="6228184" y="4869160"/>
            <a:ext cx="2160240" cy="369332"/>
          </a:xfrm>
          <a:prstGeom prst="rect">
            <a:avLst/>
          </a:prstGeom>
          <a:noFill/>
        </p:spPr>
        <p:txBody>
          <a:bodyPr wrap="square" rtlCol="1">
            <a:spAutoFit/>
          </a:bodyPr>
          <a:lstStyle/>
          <a:p>
            <a:r>
              <a:rPr lang="he-IL" dirty="0" smtClean="0"/>
              <a:t>סליל </a:t>
            </a:r>
            <a:r>
              <a:rPr lang="he-IL" dirty="0" err="1" smtClean="0"/>
              <a:t>אנגיו</a:t>
            </a:r>
            <a:r>
              <a:rPr lang="he-IL" dirty="0" smtClean="0"/>
              <a:t> פריפריאלי</a:t>
            </a:r>
            <a:endParaRPr lang="he-IL" dirty="0"/>
          </a:p>
        </p:txBody>
      </p:sp>
      <p:sp>
        <p:nvSpPr>
          <p:cNvPr id="13" name="TextBox 12"/>
          <p:cNvSpPr txBox="1"/>
          <p:nvPr/>
        </p:nvSpPr>
        <p:spPr>
          <a:xfrm>
            <a:off x="3707904" y="4941168"/>
            <a:ext cx="1728192" cy="369332"/>
          </a:xfrm>
          <a:prstGeom prst="rect">
            <a:avLst/>
          </a:prstGeom>
          <a:noFill/>
        </p:spPr>
        <p:txBody>
          <a:bodyPr wrap="square" rtlCol="1">
            <a:spAutoFit/>
          </a:bodyPr>
          <a:lstStyle/>
          <a:p>
            <a:r>
              <a:rPr lang="he-IL" dirty="0" smtClean="0"/>
              <a:t>סליל מפרקי </a:t>
            </a:r>
            <a:r>
              <a:rPr lang="en-US" dirty="0" smtClean="0"/>
              <a:t>TMJ</a:t>
            </a:r>
            <a:endParaRPr lang="he-IL" dirty="0"/>
          </a:p>
        </p:txBody>
      </p:sp>
      <p:sp>
        <p:nvSpPr>
          <p:cNvPr id="14" name="TextBox 13"/>
          <p:cNvSpPr txBox="1"/>
          <p:nvPr/>
        </p:nvSpPr>
        <p:spPr>
          <a:xfrm>
            <a:off x="683568" y="5157192"/>
            <a:ext cx="1872208" cy="369332"/>
          </a:xfrm>
          <a:prstGeom prst="rect">
            <a:avLst/>
          </a:prstGeom>
          <a:noFill/>
        </p:spPr>
        <p:txBody>
          <a:bodyPr wrap="square" rtlCol="1">
            <a:spAutoFit/>
          </a:bodyPr>
          <a:lstStyle/>
          <a:p>
            <a:r>
              <a:rPr lang="he-IL" dirty="0" smtClean="0"/>
              <a:t>סליל </a:t>
            </a:r>
            <a:r>
              <a:rPr lang="he-IL" dirty="0" err="1" smtClean="0"/>
              <a:t>אנדורקטלי</a:t>
            </a:r>
            <a:endParaRPr lang="he-IL" dirty="0"/>
          </a:p>
        </p:txBody>
      </p:sp>
      <p:sp>
        <p:nvSpPr>
          <p:cNvPr id="15" name="TextBox 14"/>
          <p:cNvSpPr txBox="1"/>
          <p:nvPr/>
        </p:nvSpPr>
        <p:spPr>
          <a:xfrm>
            <a:off x="899592" y="6021288"/>
            <a:ext cx="7632848" cy="646331"/>
          </a:xfrm>
          <a:prstGeom prst="rect">
            <a:avLst/>
          </a:prstGeom>
          <a:noFill/>
        </p:spPr>
        <p:txBody>
          <a:bodyPr wrap="square" rtlCol="1">
            <a:spAutoFit/>
          </a:bodyPr>
          <a:lstStyle/>
          <a:p>
            <a:r>
              <a:rPr lang="he-IL" dirty="0" smtClean="0"/>
              <a:t>באופן כללי ככל שהסליל קטן ה- </a:t>
            </a:r>
            <a:r>
              <a:rPr lang="en-US" dirty="0" smtClean="0"/>
              <a:t>SNR</a:t>
            </a:r>
            <a:r>
              <a:rPr lang="he-IL" dirty="0" smtClean="0"/>
              <a:t> גבוה , ככל שהסליל קרוב יותר לאובייקט המצולם ה- </a:t>
            </a:r>
            <a:r>
              <a:rPr lang="en-US" dirty="0" smtClean="0"/>
              <a:t>SNR</a:t>
            </a:r>
            <a:r>
              <a:rPr lang="he-IL" dirty="0" smtClean="0"/>
              <a:t> גבוה , הסליל המתאים ומיקומו מאד קריטיים לקבלת תמונה איכותית</a:t>
            </a:r>
            <a:endParaRPr lang="he-IL"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hlinkClick r:id="rId2"/>
          </p:cNvPr>
          <p:cNvPicPr>
            <a:picLocks noChangeAspect="1" noChangeArrowheads="1"/>
          </p:cNvPicPr>
          <p:nvPr/>
        </p:nvPicPr>
        <p:blipFill>
          <a:blip r:embed="rId3" cstate="print"/>
          <a:srcRect/>
          <a:stretch>
            <a:fillRect/>
          </a:stretch>
        </p:blipFill>
        <p:spPr bwMode="auto">
          <a:xfrm>
            <a:off x="4644008" y="548680"/>
            <a:ext cx="4191000" cy="5038725"/>
          </a:xfrm>
          <a:prstGeom prst="rect">
            <a:avLst/>
          </a:prstGeom>
          <a:noFill/>
          <a:ln w="9525">
            <a:noFill/>
            <a:miter lim="800000"/>
            <a:headEnd/>
            <a:tailEnd/>
          </a:ln>
        </p:spPr>
      </p:pic>
      <p:sp>
        <p:nvSpPr>
          <p:cNvPr id="3" name="TextBox 2"/>
          <p:cNvSpPr txBox="1"/>
          <p:nvPr/>
        </p:nvSpPr>
        <p:spPr>
          <a:xfrm>
            <a:off x="827584" y="5840750"/>
            <a:ext cx="7992888" cy="1015663"/>
          </a:xfrm>
          <a:prstGeom prst="rect">
            <a:avLst/>
          </a:prstGeom>
          <a:noFill/>
        </p:spPr>
        <p:txBody>
          <a:bodyPr wrap="square" rtlCol="1">
            <a:spAutoFit/>
          </a:bodyPr>
          <a:lstStyle/>
          <a:p>
            <a:r>
              <a:rPr lang="he-IL" sz="1200" dirty="0" smtClean="0"/>
              <a:t>ב- </a:t>
            </a:r>
            <a:r>
              <a:rPr lang="en-US" sz="1200" dirty="0" smtClean="0"/>
              <a:t>MRI</a:t>
            </a:r>
            <a:r>
              <a:rPr lang="he-IL" sz="1200" dirty="0" smtClean="0"/>
              <a:t> ההומוגניות של השדה קריטית , מיקום הנבדק בתוך המכשיר יוצר </a:t>
            </a:r>
            <a:r>
              <a:rPr lang="he-IL" sz="1200" dirty="0" err="1" smtClean="0"/>
              <a:t>סוספטיביליות</a:t>
            </a:r>
            <a:r>
              <a:rPr lang="he-IL" sz="1200" dirty="0" smtClean="0"/>
              <a:t> של השדה ומפחית את ההומוגניות . </a:t>
            </a:r>
          </a:p>
          <a:p>
            <a:r>
              <a:rPr lang="he-IL" sz="1200" dirty="0" err="1" smtClean="0"/>
              <a:t>שימינג</a:t>
            </a:r>
            <a:r>
              <a:rPr lang="he-IL" sz="1200" dirty="0" smtClean="0"/>
              <a:t> מתייחס להתאמות </a:t>
            </a:r>
            <a:r>
              <a:rPr lang="en-US" sz="1200" dirty="0" smtClean="0"/>
              <a:t>Adjustments</a:t>
            </a:r>
            <a:r>
              <a:rPr lang="he-IL" sz="1200" dirty="0" smtClean="0"/>
              <a:t> שמבוצעות לשיפור ההומוגניות של השדה המגנטי .</a:t>
            </a:r>
            <a:r>
              <a:rPr lang="he-IL" sz="1200" dirty="0" err="1" smtClean="0"/>
              <a:t>השימינג</a:t>
            </a:r>
            <a:r>
              <a:rPr lang="he-IL" sz="1200" dirty="0" smtClean="0"/>
              <a:t> יכול להיות פסיבי או אקטיבי .</a:t>
            </a:r>
          </a:p>
          <a:p>
            <a:r>
              <a:rPr lang="he-IL" sz="1200" dirty="0" err="1" smtClean="0"/>
              <a:t>השימינג</a:t>
            </a:r>
            <a:r>
              <a:rPr lang="he-IL" sz="1200" dirty="0" smtClean="0"/>
              <a:t> הפסיבי נעשה במהלך התקנת המכשיר ע"י הנחת חתיכות מתכת קרוב למיקום </a:t>
            </a:r>
            <a:r>
              <a:rPr lang="he-IL" sz="1200" dirty="0" err="1" smtClean="0"/>
              <a:t>הגרדיאנטים</a:t>
            </a:r>
            <a:r>
              <a:rPr lang="he-IL" sz="1200" dirty="0" smtClean="0"/>
              <a:t> .</a:t>
            </a:r>
          </a:p>
          <a:p>
            <a:r>
              <a:rPr lang="he-IL" sz="1200" dirty="0" err="1" smtClean="0"/>
              <a:t>השימינג</a:t>
            </a:r>
            <a:r>
              <a:rPr lang="he-IL" sz="1200" dirty="0" smtClean="0"/>
              <a:t> האקטיבי מספק תיקון שדה נוסף סביב האובייקט המצולם באמצעות </a:t>
            </a:r>
            <a:r>
              <a:rPr lang="en-US" sz="1200" dirty="0" smtClean="0"/>
              <a:t>Shim Coils</a:t>
            </a:r>
            <a:r>
              <a:rPr lang="he-IL" sz="1200" dirty="0" smtClean="0"/>
              <a:t> שמופעלים ע"י זרמים חשמליים . </a:t>
            </a:r>
            <a:r>
              <a:rPr lang="he-IL" sz="1200" dirty="0" err="1" smtClean="0"/>
              <a:t>השימינג</a:t>
            </a:r>
            <a:r>
              <a:rPr lang="he-IL" sz="1200" dirty="0" smtClean="0"/>
              <a:t> האקטיבי מבוצע בכל פעם שמתחילים בדיקה חדשה ואפילו רצף חדש  </a:t>
            </a:r>
            <a:endParaRPr lang="he-IL" sz="1200" dirty="0"/>
          </a:p>
        </p:txBody>
      </p:sp>
      <p:pic>
        <p:nvPicPr>
          <p:cNvPr id="1026" name="Picture 2">
            <a:hlinkClick r:id="rId4"/>
          </p:cNvPr>
          <p:cNvPicPr>
            <a:picLocks noChangeAspect="1" noChangeArrowheads="1"/>
          </p:cNvPicPr>
          <p:nvPr/>
        </p:nvPicPr>
        <p:blipFill>
          <a:blip r:embed="rId5" cstate="print"/>
          <a:srcRect/>
          <a:stretch>
            <a:fillRect/>
          </a:stretch>
        </p:blipFill>
        <p:spPr bwMode="auto">
          <a:xfrm>
            <a:off x="395535" y="1473876"/>
            <a:ext cx="4176465" cy="2845909"/>
          </a:xfrm>
          <a:prstGeom prst="rect">
            <a:avLst/>
          </a:prstGeom>
          <a:noFill/>
          <a:ln w="9525">
            <a:noFill/>
            <a:miter lim="800000"/>
            <a:headEnd/>
            <a:tailEnd/>
          </a:ln>
        </p:spPr>
      </p:pic>
      <p:sp>
        <p:nvSpPr>
          <p:cNvPr id="5" name="TextBox 4"/>
          <p:cNvSpPr txBox="1"/>
          <p:nvPr/>
        </p:nvSpPr>
        <p:spPr>
          <a:xfrm>
            <a:off x="3923928" y="0"/>
            <a:ext cx="1368152" cy="369332"/>
          </a:xfrm>
          <a:prstGeom prst="rect">
            <a:avLst/>
          </a:prstGeom>
          <a:noFill/>
        </p:spPr>
        <p:txBody>
          <a:bodyPr wrap="square" rtlCol="1">
            <a:spAutoFit/>
          </a:bodyPr>
          <a:lstStyle/>
          <a:p>
            <a:r>
              <a:rPr lang="en-US" b="1" dirty="0" smtClean="0"/>
              <a:t>Shim Coils</a:t>
            </a:r>
            <a:endParaRPr lang="he-IL"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2492896"/>
            <a:ext cx="7128792" cy="646331"/>
          </a:xfrm>
          <a:prstGeom prst="rect">
            <a:avLst/>
          </a:prstGeom>
          <a:noFill/>
        </p:spPr>
        <p:txBody>
          <a:bodyPr wrap="square" rtlCol="1">
            <a:spAutoFit/>
          </a:bodyPr>
          <a:lstStyle/>
          <a:p>
            <a:r>
              <a:rPr lang="he-IL" dirty="0" smtClean="0"/>
              <a:t>בהיעדר שדה מגנטי חיצוני חזק , הספינים הגרעיניים של הפרוטונים מבטלים אחד את השני בגלל שהם נמצאים בצורה אקראית</a:t>
            </a:r>
            <a:endParaRPr lang="he-IL" dirty="0"/>
          </a:p>
        </p:txBody>
      </p:sp>
      <p:sp>
        <p:nvSpPr>
          <p:cNvPr id="4" name="TextBox 3"/>
          <p:cNvSpPr txBox="1"/>
          <p:nvPr/>
        </p:nvSpPr>
        <p:spPr>
          <a:xfrm>
            <a:off x="1043608" y="5661248"/>
            <a:ext cx="7416824" cy="923330"/>
          </a:xfrm>
          <a:prstGeom prst="rect">
            <a:avLst/>
          </a:prstGeom>
          <a:noFill/>
        </p:spPr>
        <p:txBody>
          <a:bodyPr wrap="square" rtlCol="1">
            <a:spAutoFit/>
          </a:bodyPr>
          <a:lstStyle/>
          <a:p>
            <a:r>
              <a:rPr lang="he-IL" dirty="0" smtClean="0"/>
              <a:t>בהשפעת שדה מגנטי חיצוני חזק , הספין מתנהג כמו מחט המצפן שמתיישרת בכיוון השדה המגנטי של כדור הארץ , אך בעוד למחט המצפן יש דרך אחת , לספינים יש שתי דרכים , עם או נגד כיוון השדה</a:t>
            </a:r>
            <a:endParaRPr lang="he-IL" dirty="0"/>
          </a:p>
        </p:txBody>
      </p:sp>
      <p:pic>
        <p:nvPicPr>
          <p:cNvPr id="1026" name="Picture 2">
            <a:hlinkClick r:id="rId2"/>
          </p:cNvPr>
          <p:cNvPicPr>
            <a:picLocks noChangeAspect="1" noChangeArrowheads="1"/>
          </p:cNvPicPr>
          <p:nvPr/>
        </p:nvPicPr>
        <p:blipFill>
          <a:blip r:embed="rId3" cstate="print"/>
          <a:srcRect/>
          <a:stretch>
            <a:fillRect/>
          </a:stretch>
        </p:blipFill>
        <p:spPr bwMode="auto">
          <a:xfrm>
            <a:off x="3563888" y="332656"/>
            <a:ext cx="5400600" cy="1893717"/>
          </a:xfrm>
          <a:prstGeom prst="rect">
            <a:avLst/>
          </a:prstGeom>
          <a:noFill/>
          <a:ln w="9525">
            <a:noFill/>
            <a:miter lim="800000"/>
            <a:headEnd/>
            <a:tailEnd/>
          </a:ln>
        </p:spPr>
      </p:pic>
      <p:pic>
        <p:nvPicPr>
          <p:cNvPr id="1029" name="Picture 5">
            <a:hlinkClick r:id="rId4"/>
          </p:cNvPr>
          <p:cNvPicPr>
            <a:picLocks noChangeAspect="1" noChangeArrowheads="1"/>
          </p:cNvPicPr>
          <p:nvPr/>
        </p:nvPicPr>
        <p:blipFill>
          <a:blip r:embed="rId5" cstate="print"/>
          <a:srcRect/>
          <a:stretch>
            <a:fillRect/>
          </a:stretch>
        </p:blipFill>
        <p:spPr bwMode="auto">
          <a:xfrm>
            <a:off x="2987824" y="3212976"/>
            <a:ext cx="2474019" cy="2420119"/>
          </a:xfrm>
          <a:prstGeom prst="rect">
            <a:avLst/>
          </a:prstGeom>
          <a:noFill/>
          <a:ln w="9525">
            <a:noFill/>
            <a:miter lim="800000"/>
            <a:headEnd/>
            <a:tailEnd/>
          </a:ln>
        </p:spPr>
      </p:pic>
      <p:pic>
        <p:nvPicPr>
          <p:cNvPr id="10" name="Picture 2">
            <a:hlinkClick r:id="rId4"/>
          </p:cNvPr>
          <p:cNvPicPr>
            <a:picLocks noChangeAspect="1" noChangeArrowheads="1"/>
          </p:cNvPicPr>
          <p:nvPr/>
        </p:nvPicPr>
        <p:blipFill>
          <a:blip r:embed="rId6" cstate="print"/>
          <a:srcRect/>
          <a:stretch>
            <a:fillRect/>
          </a:stretch>
        </p:blipFill>
        <p:spPr bwMode="auto">
          <a:xfrm>
            <a:off x="683568" y="0"/>
            <a:ext cx="2808312" cy="2515271"/>
          </a:xfrm>
          <a:prstGeom prst="rect">
            <a:avLst/>
          </a:prstGeom>
          <a:noFill/>
          <a:ln w="9525">
            <a:noFill/>
            <a:miter lim="800000"/>
            <a:headEnd/>
            <a:tailEnd/>
          </a:ln>
        </p:spPr>
      </p:pic>
      <p:pic>
        <p:nvPicPr>
          <p:cNvPr id="1028" name="Picture 4">
            <a:hlinkClick r:id="rId7"/>
          </p:cNvPr>
          <p:cNvPicPr>
            <a:picLocks noChangeAspect="1" noChangeArrowheads="1"/>
          </p:cNvPicPr>
          <p:nvPr/>
        </p:nvPicPr>
        <p:blipFill>
          <a:blip r:embed="rId8" cstate="print"/>
          <a:srcRect/>
          <a:stretch>
            <a:fillRect/>
          </a:stretch>
        </p:blipFill>
        <p:spPr bwMode="auto">
          <a:xfrm>
            <a:off x="6660232" y="3212976"/>
            <a:ext cx="1800200" cy="2007418"/>
          </a:xfrm>
          <a:prstGeom prst="rect">
            <a:avLst/>
          </a:prstGeom>
          <a:noFill/>
          <a:ln w="9525">
            <a:noFill/>
            <a:miter lim="800000"/>
            <a:headEnd/>
            <a:tailEnd/>
          </a:ln>
        </p:spPr>
      </p:pic>
      <p:pic>
        <p:nvPicPr>
          <p:cNvPr id="3" name="Picture 2">
            <a:hlinkClick r:id="rId4"/>
          </p:cNvPr>
          <p:cNvPicPr>
            <a:picLocks noChangeAspect="1" noChangeArrowheads="1"/>
          </p:cNvPicPr>
          <p:nvPr/>
        </p:nvPicPr>
        <p:blipFill>
          <a:blip r:embed="rId9" cstate="print"/>
          <a:srcRect/>
          <a:stretch>
            <a:fillRect/>
          </a:stretch>
        </p:blipFill>
        <p:spPr bwMode="auto">
          <a:xfrm>
            <a:off x="0" y="548680"/>
            <a:ext cx="1276350" cy="1152525"/>
          </a:xfrm>
          <a:prstGeom prst="rect">
            <a:avLst/>
          </a:prstGeom>
          <a:noFill/>
          <a:ln w="9525">
            <a:noFill/>
            <a:miter lim="800000"/>
            <a:headEnd/>
            <a:tailEnd/>
          </a:ln>
        </p:spPr>
      </p:pic>
      <p:pic>
        <p:nvPicPr>
          <p:cNvPr id="1027" name="Picture 3">
            <a:hlinkClick r:id="rId4"/>
          </p:cNvPr>
          <p:cNvPicPr>
            <a:picLocks noChangeAspect="1" noChangeArrowheads="1"/>
          </p:cNvPicPr>
          <p:nvPr/>
        </p:nvPicPr>
        <p:blipFill>
          <a:blip r:embed="rId10" cstate="print"/>
          <a:srcRect/>
          <a:stretch>
            <a:fillRect/>
          </a:stretch>
        </p:blipFill>
        <p:spPr bwMode="auto">
          <a:xfrm>
            <a:off x="755576" y="3717032"/>
            <a:ext cx="1495425" cy="1247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a:hlinkClick r:id="rId2"/>
          </p:cNvPr>
          <p:cNvPicPr>
            <a:picLocks noChangeAspect="1" noChangeArrowheads="1"/>
          </p:cNvPicPr>
          <p:nvPr/>
        </p:nvPicPr>
        <p:blipFill>
          <a:blip r:embed="rId3" cstate="print"/>
          <a:srcRect/>
          <a:stretch>
            <a:fillRect/>
          </a:stretch>
        </p:blipFill>
        <p:spPr bwMode="auto">
          <a:xfrm>
            <a:off x="7119983" y="1196752"/>
            <a:ext cx="2022430" cy="2272456"/>
          </a:xfrm>
          <a:prstGeom prst="rect">
            <a:avLst/>
          </a:prstGeom>
          <a:noFill/>
          <a:ln w="9525">
            <a:noFill/>
            <a:miter lim="800000"/>
            <a:headEnd/>
            <a:tailEnd/>
          </a:ln>
        </p:spPr>
      </p:pic>
      <p:grpSp>
        <p:nvGrpSpPr>
          <p:cNvPr id="5" name="קבוצה 4"/>
          <p:cNvGrpSpPr/>
          <p:nvPr/>
        </p:nvGrpSpPr>
        <p:grpSpPr>
          <a:xfrm>
            <a:off x="251520" y="1628800"/>
            <a:ext cx="2484784" cy="1551831"/>
            <a:chOff x="2483767" y="2204864"/>
            <a:chExt cx="4961041" cy="2919983"/>
          </a:xfrm>
        </p:grpSpPr>
        <p:pic>
          <p:nvPicPr>
            <p:cNvPr id="1026" name="Picture 2">
              <a:hlinkClick r:id="rId4"/>
            </p:cNvPr>
            <p:cNvPicPr>
              <a:picLocks noChangeAspect="1" noChangeArrowheads="1"/>
            </p:cNvPicPr>
            <p:nvPr/>
          </p:nvPicPr>
          <p:blipFill>
            <a:blip r:embed="rId5" cstate="print"/>
            <a:srcRect/>
            <a:stretch>
              <a:fillRect/>
            </a:stretch>
          </p:blipFill>
          <p:spPr bwMode="auto">
            <a:xfrm>
              <a:off x="2483767" y="2204864"/>
              <a:ext cx="4961041" cy="2919983"/>
            </a:xfrm>
            <a:prstGeom prst="rect">
              <a:avLst/>
            </a:prstGeom>
            <a:noFill/>
            <a:ln w="9525">
              <a:noFill/>
              <a:miter lim="800000"/>
              <a:headEnd/>
              <a:tailEnd/>
            </a:ln>
          </p:spPr>
        </p:pic>
        <p:pic>
          <p:nvPicPr>
            <p:cNvPr id="1028" name="Picture 4"/>
            <p:cNvPicPr>
              <a:picLocks noChangeAspect="1" noChangeArrowheads="1"/>
            </p:cNvPicPr>
            <p:nvPr/>
          </p:nvPicPr>
          <p:blipFill>
            <a:blip r:embed="rId6" cstate="print"/>
            <a:srcRect/>
            <a:stretch>
              <a:fillRect/>
            </a:stretch>
          </p:blipFill>
          <p:spPr bwMode="auto">
            <a:xfrm rot="16200000">
              <a:off x="1731293" y="3533403"/>
              <a:ext cx="1828800" cy="323850"/>
            </a:xfrm>
            <a:prstGeom prst="rect">
              <a:avLst/>
            </a:prstGeom>
            <a:noFill/>
            <a:ln w="9525">
              <a:noFill/>
              <a:miter lim="800000"/>
              <a:headEnd/>
              <a:tailEnd/>
            </a:ln>
          </p:spPr>
        </p:pic>
      </p:grpSp>
      <p:sp>
        <p:nvSpPr>
          <p:cNvPr id="6" name="TextBox 5"/>
          <p:cNvSpPr txBox="1"/>
          <p:nvPr/>
        </p:nvSpPr>
        <p:spPr>
          <a:xfrm>
            <a:off x="2987824" y="260648"/>
            <a:ext cx="2736304" cy="646331"/>
          </a:xfrm>
          <a:prstGeom prst="rect">
            <a:avLst/>
          </a:prstGeom>
          <a:noFill/>
        </p:spPr>
        <p:txBody>
          <a:bodyPr wrap="square" rtlCol="1">
            <a:spAutoFit/>
          </a:bodyPr>
          <a:lstStyle/>
          <a:p>
            <a:r>
              <a:rPr lang="en-US" dirty="0" smtClean="0"/>
              <a:t>Image Encoding</a:t>
            </a:r>
          </a:p>
          <a:p>
            <a:r>
              <a:rPr lang="he-IL" dirty="0" smtClean="0"/>
              <a:t>קידוד התמונה</a:t>
            </a:r>
            <a:endParaRPr lang="he-IL" dirty="0"/>
          </a:p>
        </p:txBody>
      </p:sp>
      <p:pic>
        <p:nvPicPr>
          <p:cNvPr id="2" name="Picture 2">
            <a:hlinkClick r:id="rId7"/>
          </p:cNvPr>
          <p:cNvPicPr>
            <a:picLocks noChangeAspect="1" noChangeArrowheads="1"/>
          </p:cNvPicPr>
          <p:nvPr/>
        </p:nvPicPr>
        <p:blipFill>
          <a:blip r:embed="rId8" cstate="print"/>
          <a:srcRect/>
          <a:stretch>
            <a:fillRect/>
          </a:stretch>
        </p:blipFill>
        <p:spPr bwMode="auto">
          <a:xfrm>
            <a:off x="2843808" y="1340768"/>
            <a:ext cx="4379090" cy="1800200"/>
          </a:xfrm>
          <a:prstGeom prst="rect">
            <a:avLst/>
          </a:prstGeom>
          <a:noFill/>
          <a:ln w="9525">
            <a:noFill/>
            <a:miter lim="800000"/>
            <a:headEnd/>
            <a:tailEnd/>
          </a:ln>
        </p:spPr>
      </p:pic>
      <p:sp>
        <p:nvSpPr>
          <p:cNvPr id="8" name="TextBox 7"/>
          <p:cNvSpPr txBox="1"/>
          <p:nvPr/>
        </p:nvSpPr>
        <p:spPr>
          <a:xfrm>
            <a:off x="323528" y="4653136"/>
            <a:ext cx="8352928" cy="2031325"/>
          </a:xfrm>
          <a:prstGeom prst="rect">
            <a:avLst/>
          </a:prstGeom>
          <a:noFill/>
        </p:spPr>
        <p:txBody>
          <a:bodyPr wrap="square" rtlCol="1">
            <a:spAutoFit/>
          </a:bodyPr>
          <a:lstStyle/>
          <a:p>
            <a:r>
              <a:rPr lang="he-IL" dirty="0" smtClean="0"/>
              <a:t>הצעד הראשון בקידוד התמונה , הוא בחירת מישור החתך ע"י </a:t>
            </a:r>
            <a:r>
              <a:rPr lang="en-US" dirty="0" smtClean="0"/>
              <a:t>Slice Selection Gradient</a:t>
            </a:r>
            <a:r>
              <a:rPr lang="he-IL" dirty="0" smtClean="0"/>
              <a:t> </a:t>
            </a:r>
          </a:p>
          <a:p>
            <a:r>
              <a:rPr lang="he-IL" dirty="0" err="1" smtClean="0"/>
              <a:t>הגרדיאנט</a:t>
            </a:r>
            <a:r>
              <a:rPr lang="he-IL" dirty="0" smtClean="0"/>
              <a:t> מופעל  בניצב למישור החתך ולכן הספינים משנים את תדירותם בהתאם למיקומם לאורך </a:t>
            </a:r>
            <a:r>
              <a:rPr lang="he-IL" dirty="0" err="1" smtClean="0"/>
              <a:t>גרדיאנט</a:t>
            </a:r>
            <a:r>
              <a:rPr lang="he-IL" dirty="0" smtClean="0"/>
              <a:t> בוחר החתך , בו זמנית פולס ה- </a:t>
            </a:r>
            <a:r>
              <a:rPr lang="en-US" dirty="0" smtClean="0"/>
              <a:t>RF</a:t>
            </a:r>
            <a:r>
              <a:rPr lang="he-IL" dirty="0" smtClean="0"/>
              <a:t> משודר בתדירות הספינים שנמצאים בחתך הרצוי ולכן רק הספינים שבתוך החתך מגיבים לפולס .</a:t>
            </a:r>
          </a:p>
          <a:p>
            <a:r>
              <a:rPr lang="he-IL" dirty="0" smtClean="0"/>
              <a:t>לכל חתך יש תדר מרכזי שונה שנקבע ע"י מיקומו לאורך </a:t>
            </a:r>
            <a:r>
              <a:rPr lang="he-IL" dirty="0" err="1" smtClean="0"/>
              <a:t>הגרדיאנט</a:t>
            </a:r>
            <a:r>
              <a:rPr lang="he-IL" dirty="0" smtClean="0"/>
              <a:t> .</a:t>
            </a:r>
          </a:p>
          <a:p>
            <a:r>
              <a:rPr lang="he-IL" dirty="0" smtClean="0"/>
              <a:t>בדוגמא למעלה מצולם המוח </a:t>
            </a:r>
            <a:r>
              <a:rPr lang="he-IL" dirty="0" err="1" smtClean="0"/>
              <a:t>וגרדיאנט</a:t>
            </a:r>
            <a:r>
              <a:rPr lang="he-IL" dirty="0" smtClean="0"/>
              <a:t> בוחר החתך מופעל לאורך ציר </a:t>
            </a:r>
            <a:r>
              <a:rPr lang="en-US" dirty="0" smtClean="0"/>
              <a:t>Z</a:t>
            </a:r>
            <a:r>
              <a:rPr lang="he-IL" dirty="0" smtClean="0"/>
              <a:t> במקביל ל- </a:t>
            </a:r>
            <a:r>
              <a:rPr lang="en-US" dirty="0" smtClean="0"/>
              <a:t>B0</a:t>
            </a:r>
            <a:r>
              <a:rPr lang="he-IL" dirty="0" smtClean="0"/>
              <a:t> .</a:t>
            </a:r>
          </a:p>
          <a:p>
            <a:endParaRPr lang="he-IL"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hlinkClick r:id="rId2"/>
          </p:cNvPr>
          <p:cNvPicPr>
            <a:picLocks noChangeAspect="1" noChangeArrowheads="1"/>
          </p:cNvPicPr>
          <p:nvPr/>
        </p:nvPicPr>
        <p:blipFill>
          <a:blip r:embed="rId3" cstate="print"/>
          <a:srcRect/>
          <a:stretch>
            <a:fillRect/>
          </a:stretch>
        </p:blipFill>
        <p:spPr bwMode="auto">
          <a:xfrm>
            <a:off x="179512" y="260648"/>
            <a:ext cx="4659933" cy="3284984"/>
          </a:xfrm>
          <a:prstGeom prst="rect">
            <a:avLst/>
          </a:prstGeom>
          <a:noFill/>
          <a:ln w="9525">
            <a:noFill/>
            <a:miter lim="800000"/>
            <a:headEnd/>
            <a:tailEnd/>
          </a:ln>
        </p:spPr>
      </p:pic>
      <p:sp>
        <p:nvSpPr>
          <p:cNvPr id="3" name="TextBox 2"/>
          <p:cNvSpPr txBox="1"/>
          <p:nvPr/>
        </p:nvSpPr>
        <p:spPr>
          <a:xfrm>
            <a:off x="683568" y="5589240"/>
            <a:ext cx="7848872" cy="1477328"/>
          </a:xfrm>
          <a:prstGeom prst="rect">
            <a:avLst/>
          </a:prstGeom>
          <a:noFill/>
        </p:spPr>
        <p:txBody>
          <a:bodyPr wrap="square" rtlCol="1">
            <a:spAutoFit/>
          </a:bodyPr>
          <a:lstStyle/>
          <a:p>
            <a:r>
              <a:rPr lang="he-IL" dirty="0" smtClean="0"/>
              <a:t>לכל חתך יש עובי ולכן מכיל טווח תדירויות סביב התדר המרכזי עובי החתך נקבע ע"י </a:t>
            </a:r>
            <a:r>
              <a:rPr lang="he-IL" dirty="0" err="1" smtClean="0"/>
              <a:t>הגרדיאנט</a:t>
            </a:r>
            <a:r>
              <a:rPr lang="he-IL" dirty="0" smtClean="0"/>
              <a:t> וטווח התדירויות : אם שיפוע </a:t>
            </a:r>
            <a:r>
              <a:rPr lang="he-IL" dirty="0" err="1" smtClean="0"/>
              <a:t>הגרדיאנט</a:t>
            </a:r>
            <a:r>
              <a:rPr lang="he-IL" dirty="0" smtClean="0"/>
              <a:t> קבוע , ככל שטווח התדירויות רחב ככל שהעובי גדול וההפך , אם טווח התדירויות קבוע אז ככל </a:t>
            </a:r>
            <a:r>
              <a:rPr lang="he-IL" dirty="0" err="1" smtClean="0"/>
              <a:t>שהגרדיאנט</a:t>
            </a:r>
            <a:r>
              <a:rPr lang="he-IL" dirty="0" smtClean="0"/>
              <a:t> חזק יותר , תלול , העובי קטן יותר וההפך .</a:t>
            </a:r>
          </a:p>
          <a:p>
            <a:endParaRPr lang="he-IL" dirty="0" smtClean="0"/>
          </a:p>
        </p:txBody>
      </p:sp>
      <p:pic>
        <p:nvPicPr>
          <p:cNvPr id="4" name="Picture 3">
            <a:hlinkClick r:id="rId4"/>
          </p:cNvPr>
          <p:cNvPicPr>
            <a:picLocks noChangeAspect="1" noChangeArrowheads="1"/>
          </p:cNvPicPr>
          <p:nvPr/>
        </p:nvPicPr>
        <p:blipFill>
          <a:blip r:embed="rId5" cstate="print"/>
          <a:srcRect/>
          <a:stretch>
            <a:fillRect/>
          </a:stretch>
        </p:blipFill>
        <p:spPr bwMode="auto">
          <a:xfrm>
            <a:off x="5076056" y="2636912"/>
            <a:ext cx="3564297" cy="2808312"/>
          </a:xfrm>
          <a:prstGeom prst="rect">
            <a:avLst/>
          </a:prstGeom>
          <a:noFill/>
          <a:ln w="9525">
            <a:noFill/>
            <a:miter lim="800000"/>
            <a:headEnd/>
            <a:tailEnd/>
          </a:ln>
        </p:spPr>
      </p:pic>
      <p:pic>
        <p:nvPicPr>
          <p:cNvPr id="2050" name="Picture 2"/>
          <p:cNvPicPr>
            <a:picLocks noChangeAspect="1" noChangeArrowheads="1"/>
          </p:cNvPicPr>
          <p:nvPr/>
        </p:nvPicPr>
        <p:blipFill>
          <a:blip r:embed="rId6" cstate="print"/>
          <a:srcRect/>
          <a:stretch>
            <a:fillRect/>
          </a:stretch>
        </p:blipFill>
        <p:spPr bwMode="auto">
          <a:xfrm>
            <a:off x="5220072" y="0"/>
            <a:ext cx="3267075" cy="2571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hlinkClick r:id="rId2"/>
          </p:cNvPr>
          <p:cNvPicPr>
            <a:picLocks noChangeAspect="1" noChangeArrowheads="1"/>
          </p:cNvPicPr>
          <p:nvPr/>
        </p:nvPicPr>
        <p:blipFill>
          <a:blip r:embed="rId3" cstate="print"/>
          <a:srcRect/>
          <a:stretch>
            <a:fillRect/>
          </a:stretch>
        </p:blipFill>
        <p:spPr bwMode="auto">
          <a:xfrm>
            <a:off x="323528" y="332656"/>
            <a:ext cx="4352080" cy="5688632"/>
          </a:xfrm>
          <a:prstGeom prst="rect">
            <a:avLst/>
          </a:prstGeom>
          <a:noFill/>
          <a:ln w="9525">
            <a:noFill/>
            <a:miter lim="800000"/>
            <a:headEnd/>
            <a:tailEnd/>
          </a:ln>
        </p:spPr>
      </p:pic>
      <p:sp>
        <p:nvSpPr>
          <p:cNvPr id="5" name="TextBox 4"/>
          <p:cNvSpPr txBox="1"/>
          <p:nvPr/>
        </p:nvSpPr>
        <p:spPr>
          <a:xfrm>
            <a:off x="3707904" y="4180344"/>
            <a:ext cx="3384376" cy="2677656"/>
          </a:xfrm>
          <a:prstGeom prst="rect">
            <a:avLst/>
          </a:prstGeom>
          <a:noFill/>
        </p:spPr>
        <p:txBody>
          <a:bodyPr wrap="square" rtlCol="1">
            <a:spAutoFit/>
          </a:bodyPr>
          <a:lstStyle/>
          <a:p>
            <a:r>
              <a:rPr lang="he-IL" sz="1400" dirty="0" smtClean="0"/>
              <a:t>לאחר פולס ה- </a:t>
            </a:r>
            <a:r>
              <a:rPr lang="en-US" sz="1400" dirty="0" smtClean="0"/>
              <a:t>RF</a:t>
            </a:r>
            <a:r>
              <a:rPr lang="he-IL" sz="1400" dirty="0" smtClean="0"/>
              <a:t> הספינים בחתך מסתחררים באותה תדירות ואותה פאזה . הפעלת </a:t>
            </a:r>
            <a:r>
              <a:rPr lang="he-IL" sz="1400" dirty="0" err="1" smtClean="0"/>
              <a:t>גרדיאנט</a:t>
            </a:r>
            <a:r>
              <a:rPr lang="he-IL" sz="1400" dirty="0" smtClean="0"/>
              <a:t> בציר </a:t>
            </a:r>
            <a:r>
              <a:rPr lang="en-US" sz="1400" dirty="0" smtClean="0"/>
              <a:t>Y</a:t>
            </a:r>
            <a:r>
              <a:rPr lang="he-IL" sz="1400" dirty="0" smtClean="0"/>
              <a:t> גורמת לשינויי מהירויות של הספינים בהתאם למיקומם לאורך </a:t>
            </a:r>
            <a:r>
              <a:rPr lang="he-IL" sz="1400" dirty="0" err="1" smtClean="0"/>
              <a:t>הגרדיאנט</a:t>
            </a:r>
            <a:r>
              <a:rPr lang="he-IL" sz="1400" dirty="0" smtClean="0"/>
              <a:t> .  בדוגמא שלנו המהירות גדלה מלמעלה למטה . כשמכבים את </a:t>
            </a:r>
            <a:r>
              <a:rPr lang="he-IL" sz="1400" dirty="0" err="1" smtClean="0"/>
              <a:t>הגרדיאנט</a:t>
            </a:r>
            <a:r>
              <a:rPr lang="he-IL" sz="1400" dirty="0" smtClean="0"/>
              <a:t> הספינים חוזרים לאותה תדירות אך לא לאותה פאזה . הפאזה של הספינים משתנה באופן ליניארי לאורך </a:t>
            </a:r>
            <a:r>
              <a:rPr lang="he-IL" sz="1400" dirty="0" err="1" smtClean="0"/>
              <a:t>גרדיאנט</a:t>
            </a:r>
            <a:r>
              <a:rPr lang="he-IL" sz="1400" dirty="0" smtClean="0"/>
              <a:t> </a:t>
            </a:r>
            <a:r>
              <a:rPr lang="en-US" sz="1400" dirty="0" smtClean="0"/>
              <a:t>Y</a:t>
            </a:r>
            <a:r>
              <a:rPr lang="he-IL" sz="1400" dirty="0" smtClean="0"/>
              <a:t> . ככל </a:t>
            </a:r>
            <a:r>
              <a:rPr lang="he-IL" sz="1400" dirty="0" err="1" smtClean="0"/>
              <a:t>שהגרדיאנט</a:t>
            </a:r>
            <a:r>
              <a:rPr lang="he-IL" sz="1400" dirty="0" smtClean="0"/>
              <a:t> חזק יותר הפרש הפאזות גדול יותר .</a:t>
            </a:r>
          </a:p>
          <a:p>
            <a:r>
              <a:rPr lang="he-IL" sz="1400" dirty="0" err="1" smtClean="0"/>
              <a:t>גרדיאנט</a:t>
            </a:r>
            <a:r>
              <a:rPr lang="he-IL" sz="1400" dirty="0" smtClean="0"/>
              <a:t> זה נקרא </a:t>
            </a:r>
            <a:r>
              <a:rPr lang="he-IL" sz="1400" dirty="0" err="1" smtClean="0"/>
              <a:t>גרדיאנט</a:t>
            </a:r>
            <a:r>
              <a:rPr lang="he-IL" sz="1400" dirty="0" smtClean="0"/>
              <a:t> מקודד הפאזה </a:t>
            </a:r>
            <a:r>
              <a:rPr lang="en-US" sz="1400" dirty="0" smtClean="0"/>
              <a:t>Phase Encoding Gradient</a:t>
            </a:r>
            <a:endParaRPr lang="he-IL" sz="1400" dirty="0"/>
          </a:p>
        </p:txBody>
      </p:sp>
      <p:pic>
        <p:nvPicPr>
          <p:cNvPr id="6" name="Picture 3">
            <a:hlinkClick r:id="rId4"/>
          </p:cNvPr>
          <p:cNvPicPr>
            <a:picLocks noChangeAspect="1" noChangeArrowheads="1"/>
          </p:cNvPicPr>
          <p:nvPr/>
        </p:nvPicPr>
        <p:blipFill>
          <a:blip r:embed="rId5" cstate="print"/>
          <a:srcRect/>
          <a:stretch>
            <a:fillRect/>
          </a:stretch>
        </p:blipFill>
        <p:spPr bwMode="auto">
          <a:xfrm>
            <a:off x="4916762" y="1052736"/>
            <a:ext cx="4225651" cy="278417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35896" y="5085184"/>
            <a:ext cx="5184576" cy="1771229"/>
          </a:xfrm>
          <a:prstGeom prst="rect">
            <a:avLst/>
          </a:prstGeom>
          <a:noFill/>
        </p:spPr>
        <p:txBody>
          <a:bodyPr wrap="square" rtlCol="1">
            <a:spAutoFit/>
          </a:bodyPr>
          <a:lstStyle/>
          <a:p>
            <a:r>
              <a:rPr lang="he-IL" dirty="0" err="1" smtClean="0"/>
              <a:t>גרדיאנט</a:t>
            </a:r>
            <a:r>
              <a:rPr lang="he-IL" dirty="0" smtClean="0"/>
              <a:t> מקודד התדירות </a:t>
            </a:r>
            <a:r>
              <a:rPr lang="en-US" dirty="0" smtClean="0"/>
              <a:t>Frequency Encoding Gradient </a:t>
            </a:r>
            <a:r>
              <a:rPr lang="he-IL" dirty="0" smtClean="0"/>
              <a:t> מופעל בניצב </a:t>
            </a:r>
            <a:r>
              <a:rPr lang="he-IL" dirty="0" err="1" smtClean="0"/>
              <a:t>לגרדיאנט</a:t>
            </a:r>
            <a:r>
              <a:rPr lang="he-IL" dirty="0" smtClean="0"/>
              <a:t> מקודד הפאזה וגורם לספינים להסתחרר בתדירויות שונות בהתאם למיקומם לאורך </a:t>
            </a:r>
            <a:r>
              <a:rPr lang="he-IL" dirty="0" err="1" smtClean="0"/>
              <a:t>גרדיאנט</a:t>
            </a:r>
            <a:r>
              <a:rPr lang="he-IL" dirty="0" smtClean="0"/>
              <a:t> </a:t>
            </a:r>
            <a:r>
              <a:rPr lang="en-US" dirty="0" smtClean="0"/>
              <a:t>X </a:t>
            </a:r>
            <a:r>
              <a:rPr lang="he-IL" dirty="0" smtClean="0"/>
              <a:t> מה שמאפשר הבחנה של הסיגנל במישור השלישי . </a:t>
            </a:r>
            <a:r>
              <a:rPr lang="he-IL" dirty="0" err="1" smtClean="0"/>
              <a:t>גרדיאנט</a:t>
            </a:r>
            <a:r>
              <a:rPr lang="he-IL" dirty="0" smtClean="0"/>
              <a:t> מקודד התדירות מופעל בזמן קריאת הסיגנל ולכן נקרא גם </a:t>
            </a:r>
            <a:r>
              <a:rPr lang="en-US" dirty="0" smtClean="0"/>
              <a:t>Readout Gradient</a:t>
            </a:r>
            <a:endParaRPr lang="he-IL" dirty="0"/>
          </a:p>
        </p:txBody>
      </p:sp>
      <p:pic>
        <p:nvPicPr>
          <p:cNvPr id="1026" name="Picture 2" descr="http://pmj.bmj.com/content/89/1050/209/F14.large.jpg">
            <a:hlinkClick r:id="rId2"/>
          </p:cNvPr>
          <p:cNvPicPr>
            <a:picLocks noChangeAspect="1" noChangeArrowheads="1"/>
          </p:cNvPicPr>
          <p:nvPr/>
        </p:nvPicPr>
        <p:blipFill>
          <a:blip r:embed="rId3" cstate="print"/>
          <a:srcRect/>
          <a:stretch>
            <a:fillRect/>
          </a:stretch>
        </p:blipFill>
        <p:spPr bwMode="auto">
          <a:xfrm>
            <a:off x="251520" y="620688"/>
            <a:ext cx="3381376" cy="5629275"/>
          </a:xfrm>
          <a:prstGeom prst="rect">
            <a:avLst/>
          </a:prstGeom>
          <a:noFill/>
        </p:spPr>
      </p:pic>
      <p:pic>
        <p:nvPicPr>
          <p:cNvPr id="5" name="Picture 8" descr="http://www.mrinotes.com/images/kspcspinnercombine.gif">
            <a:hlinkClick r:id="rId4"/>
          </p:cNvPr>
          <p:cNvPicPr>
            <a:picLocks noChangeAspect="1" noChangeArrowheads="1"/>
          </p:cNvPicPr>
          <p:nvPr/>
        </p:nvPicPr>
        <p:blipFill>
          <a:blip r:embed="rId5" cstate="print"/>
          <a:srcRect/>
          <a:stretch>
            <a:fillRect/>
          </a:stretch>
        </p:blipFill>
        <p:spPr bwMode="auto">
          <a:xfrm>
            <a:off x="4355976" y="188640"/>
            <a:ext cx="4505325" cy="4248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mrinotes.com/images/kspcspinnercr.gif">
            <a:hlinkClick r:id="rId2"/>
          </p:cNvPr>
          <p:cNvPicPr>
            <a:picLocks noChangeAspect="1" noChangeArrowheads="1" noCrop="1"/>
          </p:cNvPicPr>
          <p:nvPr/>
        </p:nvPicPr>
        <p:blipFill>
          <a:blip r:embed="rId3" cstate="print"/>
          <a:srcRect/>
          <a:stretch>
            <a:fillRect/>
          </a:stretch>
        </p:blipFill>
        <p:spPr bwMode="auto">
          <a:xfrm>
            <a:off x="6080476" y="620688"/>
            <a:ext cx="2806466" cy="2736304"/>
          </a:xfrm>
          <a:prstGeom prst="rect">
            <a:avLst/>
          </a:prstGeom>
          <a:noFill/>
          <a:ln w="9525">
            <a:noFill/>
            <a:miter lim="800000"/>
            <a:headEnd/>
            <a:tailEnd/>
          </a:ln>
        </p:spPr>
      </p:pic>
      <p:pic>
        <p:nvPicPr>
          <p:cNvPr id="3" name="Picture 6" descr="http://www.mrinotes.com/images/kspcspinnerphcp.gif">
            <a:hlinkClick r:id="rId2"/>
          </p:cNvPr>
          <p:cNvPicPr>
            <a:picLocks noChangeAspect="1" noChangeArrowheads="1" noCrop="1"/>
          </p:cNvPicPr>
          <p:nvPr/>
        </p:nvPicPr>
        <p:blipFill>
          <a:blip r:embed="rId4" cstate="print"/>
          <a:srcRect/>
          <a:stretch>
            <a:fillRect/>
          </a:stretch>
        </p:blipFill>
        <p:spPr bwMode="auto">
          <a:xfrm>
            <a:off x="2915816" y="692696"/>
            <a:ext cx="3028950" cy="2619375"/>
          </a:xfrm>
          <a:prstGeom prst="rect">
            <a:avLst/>
          </a:prstGeom>
          <a:noFill/>
          <a:ln w="9525">
            <a:noFill/>
            <a:miter lim="800000"/>
            <a:headEnd/>
            <a:tailEnd/>
          </a:ln>
        </p:spPr>
      </p:pic>
      <p:pic>
        <p:nvPicPr>
          <p:cNvPr id="4" name="Picture 4" descr="http://www.mrinotes.com/images/kspcspinner2cp.gif">
            <a:hlinkClick r:id="rId2"/>
          </p:cNvPr>
          <p:cNvPicPr>
            <a:picLocks noChangeAspect="1" noChangeArrowheads="1" noCrop="1"/>
          </p:cNvPicPr>
          <p:nvPr/>
        </p:nvPicPr>
        <p:blipFill>
          <a:blip r:embed="rId5" cstate="print"/>
          <a:srcRect/>
          <a:stretch>
            <a:fillRect/>
          </a:stretch>
        </p:blipFill>
        <p:spPr bwMode="auto">
          <a:xfrm>
            <a:off x="147709" y="692696"/>
            <a:ext cx="2678728" cy="2611760"/>
          </a:xfrm>
          <a:prstGeom prst="rect">
            <a:avLst/>
          </a:prstGeom>
          <a:noFill/>
          <a:ln w="9525">
            <a:noFill/>
            <a:miter lim="800000"/>
            <a:headEnd/>
            <a:tailEnd/>
          </a:ln>
        </p:spPr>
      </p:pic>
      <p:sp>
        <p:nvSpPr>
          <p:cNvPr id="6" name="TextBox 5"/>
          <p:cNvSpPr txBox="1"/>
          <p:nvPr/>
        </p:nvSpPr>
        <p:spPr>
          <a:xfrm>
            <a:off x="6228184" y="3429000"/>
            <a:ext cx="2592288" cy="523220"/>
          </a:xfrm>
          <a:prstGeom prst="rect">
            <a:avLst/>
          </a:prstGeom>
          <a:noFill/>
        </p:spPr>
        <p:txBody>
          <a:bodyPr wrap="square" rtlCol="1">
            <a:spAutoFit/>
          </a:bodyPr>
          <a:lstStyle/>
          <a:p>
            <a:r>
              <a:rPr lang="he-IL" sz="1400" dirty="0" smtClean="0"/>
              <a:t>דוגמא לבחירת חתך </a:t>
            </a:r>
            <a:r>
              <a:rPr lang="en-US" sz="1400" dirty="0" smtClean="0"/>
              <a:t>3x3</a:t>
            </a:r>
            <a:r>
              <a:rPr lang="he-IL" sz="1400" dirty="0" smtClean="0"/>
              <a:t> </a:t>
            </a:r>
            <a:r>
              <a:rPr lang="he-IL" sz="1400" dirty="0" err="1" smtClean="0"/>
              <a:t>ווקסלים</a:t>
            </a:r>
            <a:endParaRPr lang="he-IL" sz="1400" dirty="0" smtClean="0"/>
          </a:p>
          <a:p>
            <a:r>
              <a:rPr lang="he-IL" sz="1400" dirty="0" smtClean="0"/>
              <a:t>לספינים אותה תדירות ופאזה</a:t>
            </a:r>
            <a:endParaRPr lang="he-IL" sz="1400" dirty="0"/>
          </a:p>
        </p:txBody>
      </p:sp>
      <p:sp>
        <p:nvSpPr>
          <p:cNvPr id="7" name="TextBox 6"/>
          <p:cNvSpPr txBox="1"/>
          <p:nvPr/>
        </p:nvSpPr>
        <p:spPr>
          <a:xfrm>
            <a:off x="3131840" y="3429000"/>
            <a:ext cx="2376264" cy="307777"/>
          </a:xfrm>
          <a:prstGeom prst="rect">
            <a:avLst/>
          </a:prstGeom>
          <a:noFill/>
        </p:spPr>
        <p:txBody>
          <a:bodyPr wrap="square" rtlCol="1">
            <a:spAutoFit/>
          </a:bodyPr>
          <a:lstStyle/>
          <a:p>
            <a:r>
              <a:rPr lang="he-IL" sz="1400" dirty="0" smtClean="0"/>
              <a:t>הפעלת </a:t>
            </a:r>
            <a:r>
              <a:rPr lang="he-IL" sz="1400" dirty="0" err="1" smtClean="0"/>
              <a:t>גרדיאנט</a:t>
            </a:r>
            <a:r>
              <a:rPr lang="he-IL" sz="1400" dirty="0" smtClean="0"/>
              <a:t> מקודד הפאזה</a:t>
            </a:r>
            <a:endParaRPr lang="he-IL" sz="1400" dirty="0"/>
          </a:p>
        </p:txBody>
      </p:sp>
      <p:sp>
        <p:nvSpPr>
          <p:cNvPr id="8" name="TextBox 7"/>
          <p:cNvSpPr txBox="1"/>
          <p:nvPr/>
        </p:nvSpPr>
        <p:spPr>
          <a:xfrm>
            <a:off x="179512" y="3356992"/>
            <a:ext cx="2592288" cy="307777"/>
          </a:xfrm>
          <a:prstGeom prst="rect">
            <a:avLst/>
          </a:prstGeom>
          <a:noFill/>
        </p:spPr>
        <p:txBody>
          <a:bodyPr wrap="square" rtlCol="1">
            <a:spAutoFit/>
          </a:bodyPr>
          <a:lstStyle/>
          <a:p>
            <a:r>
              <a:rPr lang="he-IL" sz="1400" dirty="0" smtClean="0"/>
              <a:t>הפעלת </a:t>
            </a:r>
            <a:r>
              <a:rPr lang="he-IL" sz="1400" dirty="0" err="1" smtClean="0"/>
              <a:t>גרדיאנט</a:t>
            </a:r>
            <a:r>
              <a:rPr lang="he-IL" sz="1400" dirty="0" smtClean="0"/>
              <a:t> מקודד התדירות</a:t>
            </a:r>
            <a:endParaRPr lang="he-IL" sz="1400" dirty="0"/>
          </a:p>
        </p:txBody>
      </p:sp>
      <p:pic>
        <p:nvPicPr>
          <p:cNvPr id="3074" name="Picture 2">
            <a:hlinkClick r:id="rId6"/>
          </p:cNvPr>
          <p:cNvPicPr>
            <a:picLocks noChangeAspect="1" noChangeArrowheads="1"/>
          </p:cNvPicPr>
          <p:nvPr/>
        </p:nvPicPr>
        <p:blipFill>
          <a:blip r:embed="rId7" cstate="print"/>
          <a:srcRect/>
          <a:stretch>
            <a:fillRect/>
          </a:stretch>
        </p:blipFill>
        <p:spPr bwMode="auto">
          <a:xfrm>
            <a:off x="1835696" y="4341813"/>
            <a:ext cx="4933950" cy="2514600"/>
          </a:xfrm>
          <a:prstGeom prst="rect">
            <a:avLst/>
          </a:prstGeom>
          <a:noFill/>
          <a:ln w="9525">
            <a:noFill/>
            <a:miter lim="800000"/>
            <a:headEnd/>
            <a:tailEnd/>
          </a:ln>
        </p:spPr>
      </p:pic>
      <p:sp>
        <p:nvSpPr>
          <p:cNvPr id="9" name="TextBox 8"/>
          <p:cNvSpPr txBox="1"/>
          <p:nvPr/>
        </p:nvSpPr>
        <p:spPr>
          <a:xfrm>
            <a:off x="7020272" y="5013176"/>
            <a:ext cx="2122141" cy="1384995"/>
          </a:xfrm>
          <a:prstGeom prst="rect">
            <a:avLst/>
          </a:prstGeom>
          <a:noFill/>
        </p:spPr>
        <p:txBody>
          <a:bodyPr wrap="square" rtlCol="1">
            <a:spAutoFit/>
          </a:bodyPr>
          <a:lstStyle/>
          <a:p>
            <a:r>
              <a:rPr lang="he-IL" sz="1400" dirty="0" smtClean="0"/>
              <a:t>קידוד תדירות בשני כיוונים אינו מייצר תדירויות </a:t>
            </a:r>
            <a:r>
              <a:rPr lang="he-IL" sz="1400" dirty="0" err="1" smtClean="0"/>
              <a:t>לרמור</a:t>
            </a:r>
            <a:r>
              <a:rPr lang="he-IL" sz="1400" dirty="0" smtClean="0"/>
              <a:t> ייחודיות ושני פיקסלים שונים יכולים לקבל אותה תדירות ולכן משתמשים בקידוד פאזה ותדירות</a:t>
            </a:r>
            <a:endParaRPr lang="he-IL" sz="1400"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hlinkClick r:id="rId2"/>
          </p:cNvPr>
          <p:cNvPicPr>
            <a:picLocks noChangeAspect="1" noChangeArrowheads="1"/>
          </p:cNvPicPr>
          <p:nvPr/>
        </p:nvPicPr>
        <p:blipFill>
          <a:blip r:embed="rId3" cstate="print"/>
          <a:srcRect/>
          <a:stretch>
            <a:fillRect/>
          </a:stretch>
        </p:blipFill>
        <p:spPr bwMode="auto">
          <a:xfrm>
            <a:off x="0" y="548680"/>
            <a:ext cx="6876830" cy="5136798"/>
          </a:xfrm>
          <a:prstGeom prst="rect">
            <a:avLst/>
          </a:prstGeom>
          <a:noFill/>
          <a:ln w="9525">
            <a:noFill/>
            <a:miter lim="800000"/>
            <a:headEnd/>
            <a:tailEnd/>
          </a:ln>
        </p:spPr>
      </p:pic>
      <p:sp>
        <p:nvSpPr>
          <p:cNvPr id="3" name="TextBox 2"/>
          <p:cNvSpPr txBox="1"/>
          <p:nvPr/>
        </p:nvSpPr>
        <p:spPr>
          <a:xfrm>
            <a:off x="2699792" y="0"/>
            <a:ext cx="2304256" cy="369332"/>
          </a:xfrm>
          <a:prstGeom prst="rect">
            <a:avLst/>
          </a:prstGeom>
          <a:noFill/>
        </p:spPr>
        <p:txBody>
          <a:bodyPr wrap="square" rtlCol="1">
            <a:spAutoFit/>
          </a:bodyPr>
          <a:lstStyle/>
          <a:p>
            <a:r>
              <a:rPr lang="he-IL" b="1" dirty="0" smtClean="0"/>
              <a:t>סיכום הקידוד המרחבי</a:t>
            </a:r>
            <a:endParaRPr lang="he-IL" b="1" dirty="0"/>
          </a:p>
        </p:txBody>
      </p:sp>
      <p:sp>
        <p:nvSpPr>
          <p:cNvPr id="4" name="מלבן 3"/>
          <p:cNvSpPr/>
          <p:nvPr/>
        </p:nvSpPr>
        <p:spPr>
          <a:xfrm>
            <a:off x="179512" y="5661248"/>
            <a:ext cx="6120680" cy="1477328"/>
          </a:xfrm>
          <a:prstGeom prst="rect">
            <a:avLst/>
          </a:prstGeom>
        </p:spPr>
        <p:txBody>
          <a:bodyPr wrap="square">
            <a:spAutoFit/>
          </a:bodyPr>
          <a:lstStyle/>
          <a:p>
            <a:r>
              <a:rPr lang="he-IL" dirty="0"/>
              <a:t>מה שאנו מקבלים בסופו של דבר , תערובת של סיגנלים שונים עם</a:t>
            </a:r>
          </a:p>
          <a:p>
            <a:r>
              <a:rPr lang="he-IL" dirty="0"/>
              <a:t>תדירויות שונות </a:t>
            </a:r>
            <a:r>
              <a:rPr lang="he-IL" dirty="0" smtClean="0"/>
              <a:t>( עמודות ) ופאזות שונות ( שורות ) </a:t>
            </a:r>
            <a:r>
              <a:rPr lang="he-IL" dirty="0"/>
              <a:t>, </a:t>
            </a:r>
            <a:r>
              <a:rPr lang="he-IL" dirty="0" err="1" smtClean="0"/>
              <a:t>הכל</a:t>
            </a:r>
            <a:r>
              <a:rPr lang="he-IL" dirty="0" smtClean="0"/>
              <a:t> בהתאם למיקום שלהם . עוצמתו של כל פיקסל בתמונה תלויה במספר גורמים , כמות </a:t>
            </a:r>
            <a:r>
              <a:rPr lang="he-IL" dirty="0" err="1" smtClean="0"/>
              <a:t>המימנים</a:t>
            </a:r>
            <a:r>
              <a:rPr lang="he-IL" dirty="0" smtClean="0"/>
              <a:t> , זמני </a:t>
            </a:r>
            <a:r>
              <a:rPr lang="he-IL" dirty="0" err="1" smtClean="0"/>
              <a:t>הרלקסציה</a:t>
            </a:r>
            <a:r>
              <a:rPr lang="he-IL" dirty="0" smtClean="0"/>
              <a:t> , מקדם הדיפוזיה , הזרימה ועוד .</a:t>
            </a:r>
          </a:p>
          <a:p>
            <a:endParaRPr lang="he-IL" dirty="0"/>
          </a:p>
        </p:txBody>
      </p:sp>
      <p:pic>
        <p:nvPicPr>
          <p:cNvPr id="77826" name="Picture 2">
            <a:hlinkClick r:id="rId4"/>
          </p:cNvPr>
          <p:cNvPicPr>
            <a:picLocks noChangeAspect="1" noChangeArrowheads="1"/>
          </p:cNvPicPr>
          <p:nvPr/>
        </p:nvPicPr>
        <p:blipFill>
          <a:blip r:embed="rId5" cstate="print"/>
          <a:srcRect/>
          <a:stretch>
            <a:fillRect/>
          </a:stretch>
        </p:blipFill>
        <p:spPr bwMode="auto">
          <a:xfrm>
            <a:off x="7092279" y="2060848"/>
            <a:ext cx="1929081" cy="2491730"/>
          </a:xfrm>
          <a:prstGeom prst="rect">
            <a:avLst/>
          </a:prstGeom>
          <a:noFill/>
          <a:ln w="9525">
            <a:noFill/>
            <a:miter lim="800000"/>
            <a:headEnd/>
            <a:tailEnd/>
          </a:ln>
        </p:spPr>
      </p:pic>
      <p:pic>
        <p:nvPicPr>
          <p:cNvPr id="77827" name="Picture 3"/>
          <p:cNvPicPr>
            <a:picLocks noChangeAspect="1" noChangeArrowheads="1"/>
          </p:cNvPicPr>
          <p:nvPr/>
        </p:nvPicPr>
        <p:blipFill>
          <a:blip r:embed="rId6" cstate="print"/>
          <a:srcRect/>
          <a:stretch>
            <a:fillRect/>
          </a:stretch>
        </p:blipFill>
        <p:spPr bwMode="auto">
          <a:xfrm>
            <a:off x="6856413" y="4797152"/>
            <a:ext cx="2286000" cy="542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259632" y="3284984"/>
            <a:ext cx="2448272" cy="830997"/>
          </a:xfrm>
          <a:prstGeom prst="rect">
            <a:avLst/>
          </a:prstGeom>
          <a:noFill/>
        </p:spPr>
        <p:txBody>
          <a:bodyPr wrap="square" rtlCol="1">
            <a:spAutoFit/>
          </a:bodyPr>
          <a:lstStyle/>
          <a:p>
            <a:r>
              <a:rPr lang="he-IL" sz="1200" dirty="0" smtClean="0"/>
              <a:t>בהתחלה משדרים גל רדיו בו זמנית שמפעילים את </a:t>
            </a:r>
            <a:r>
              <a:rPr lang="he-IL" sz="1200" dirty="0" err="1" smtClean="0"/>
              <a:t>גרדיאנט</a:t>
            </a:r>
            <a:r>
              <a:rPr lang="he-IL" sz="1200" dirty="0" smtClean="0"/>
              <a:t> בוחר החתך וכך מעוררים את הספינים בחתך הנבחר</a:t>
            </a:r>
            <a:endParaRPr lang="he-IL" sz="1200" dirty="0"/>
          </a:p>
        </p:txBody>
      </p:sp>
      <p:pic>
        <p:nvPicPr>
          <p:cNvPr id="1026" name="Picture 2">
            <a:hlinkClick r:id="rId2"/>
          </p:cNvPr>
          <p:cNvPicPr>
            <a:picLocks noChangeAspect="1" noChangeArrowheads="1"/>
          </p:cNvPicPr>
          <p:nvPr/>
        </p:nvPicPr>
        <p:blipFill>
          <a:blip r:embed="rId3" cstate="print"/>
          <a:srcRect/>
          <a:stretch>
            <a:fillRect/>
          </a:stretch>
        </p:blipFill>
        <p:spPr bwMode="auto">
          <a:xfrm>
            <a:off x="5004048" y="332656"/>
            <a:ext cx="3965884" cy="3138091"/>
          </a:xfrm>
          <a:prstGeom prst="rect">
            <a:avLst/>
          </a:prstGeom>
          <a:noFill/>
          <a:ln w="9525">
            <a:noFill/>
            <a:miter lim="800000"/>
            <a:headEnd/>
            <a:tailEnd/>
          </a:ln>
        </p:spPr>
      </p:pic>
      <p:grpSp>
        <p:nvGrpSpPr>
          <p:cNvPr id="6" name="קבוצה 5"/>
          <p:cNvGrpSpPr/>
          <p:nvPr/>
        </p:nvGrpSpPr>
        <p:grpSpPr>
          <a:xfrm>
            <a:off x="755576" y="476672"/>
            <a:ext cx="3816424" cy="2912898"/>
            <a:chOff x="5220072" y="404664"/>
            <a:chExt cx="3503293" cy="2696874"/>
          </a:xfrm>
        </p:grpSpPr>
        <p:pic>
          <p:nvPicPr>
            <p:cNvPr id="1027" name="Picture 3"/>
            <p:cNvPicPr>
              <a:picLocks noChangeAspect="1" noChangeArrowheads="1"/>
            </p:cNvPicPr>
            <p:nvPr/>
          </p:nvPicPr>
          <p:blipFill>
            <a:blip r:embed="rId4" cstate="print"/>
            <a:srcRect/>
            <a:stretch>
              <a:fillRect/>
            </a:stretch>
          </p:blipFill>
          <p:spPr bwMode="auto">
            <a:xfrm>
              <a:off x="5220072" y="404664"/>
              <a:ext cx="3503293" cy="2696874"/>
            </a:xfrm>
            <a:prstGeom prst="rect">
              <a:avLst/>
            </a:prstGeom>
            <a:noFill/>
            <a:ln w="9525">
              <a:noFill/>
              <a:miter lim="800000"/>
              <a:headEnd/>
              <a:tailEnd/>
            </a:ln>
          </p:spPr>
        </p:pic>
        <p:sp>
          <p:nvSpPr>
            <p:cNvPr id="4" name="TextBox 3"/>
            <p:cNvSpPr txBox="1"/>
            <p:nvPr/>
          </p:nvSpPr>
          <p:spPr>
            <a:xfrm>
              <a:off x="7740352" y="1484784"/>
              <a:ext cx="864096" cy="461665"/>
            </a:xfrm>
            <a:prstGeom prst="rect">
              <a:avLst/>
            </a:prstGeom>
            <a:noFill/>
          </p:spPr>
          <p:txBody>
            <a:bodyPr wrap="square" rtlCol="1">
              <a:spAutoFit/>
            </a:bodyPr>
            <a:lstStyle/>
            <a:p>
              <a:r>
                <a:rPr lang="en-US" sz="1200" dirty="0" smtClean="0"/>
                <a:t>Frequency Gradient</a:t>
              </a:r>
              <a:endParaRPr lang="he-IL" sz="1200" dirty="0"/>
            </a:p>
          </p:txBody>
        </p:sp>
        <p:sp>
          <p:nvSpPr>
            <p:cNvPr id="5" name="TextBox 4"/>
            <p:cNvSpPr txBox="1"/>
            <p:nvPr/>
          </p:nvSpPr>
          <p:spPr>
            <a:xfrm rot="16200000">
              <a:off x="6927069" y="929916"/>
              <a:ext cx="1080120" cy="461665"/>
            </a:xfrm>
            <a:prstGeom prst="rect">
              <a:avLst/>
            </a:prstGeom>
            <a:noFill/>
          </p:spPr>
          <p:txBody>
            <a:bodyPr wrap="square" rtlCol="1">
              <a:spAutoFit/>
            </a:bodyPr>
            <a:lstStyle/>
            <a:p>
              <a:r>
                <a:rPr lang="en-US" sz="1200" dirty="0" smtClean="0"/>
                <a:t>Phase Gradient</a:t>
              </a:r>
              <a:endParaRPr lang="he-IL" sz="1200" dirty="0"/>
            </a:p>
          </p:txBody>
        </p:sp>
      </p:grpSp>
      <p:sp>
        <p:nvSpPr>
          <p:cNvPr id="7" name="TextBox 6"/>
          <p:cNvSpPr txBox="1"/>
          <p:nvPr/>
        </p:nvSpPr>
        <p:spPr>
          <a:xfrm>
            <a:off x="4067944" y="0"/>
            <a:ext cx="1800200" cy="369332"/>
          </a:xfrm>
          <a:prstGeom prst="rect">
            <a:avLst/>
          </a:prstGeom>
          <a:noFill/>
        </p:spPr>
        <p:txBody>
          <a:bodyPr wrap="square" rtlCol="1">
            <a:spAutoFit/>
          </a:bodyPr>
          <a:lstStyle/>
          <a:p>
            <a:r>
              <a:rPr lang="he-IL" b="1" dirty="0" smtClean="0"/>
              <a:t>רצף </a:t>
            </a:r>
            <a:r>
              <a:rPr lang="en-US" b="1" dirty="0" smtClean="0"/>
              <a:t>MRI</a:t>
            </a:r>
            <a:r>
              <a:rPr lang="he-IL" b="1" dirty="0" smtClean="0"/>
              <a:t> בסיסי</a:t>
            </a:r>
            <a:endParaRPr lang="he-IL" b="1" dirty="0"/>
          </a:p>
        </p:txBody>
      </p:sp>
      <p:sp>
        <p:nvSpPr>
          <p:cNvPr id="8" name="TextBox 7"/>
          <p:cNvSpPr txBox="1"/>
          <p:nvPr/>
        </p:nvSpPr>
        <p:spPr>
          <a:xfrm>
            <a:off x="4860032" y="3356992"/>
            <a:ext cx="3744416" cy="276999"/>
          </a:xfrm>
          <a:prstGeom prst="rect">
            <a:avLst/>
          </a:prstGeom>
          <a:noFill/>
        </p:spPr>
        <p:txBody>
          <a:bodyPr wrap="square" rtlCol="1">
            <a:spAutoFit/>
          </a:bodyPr>
          <a:lstStyle/>
          <a:p>
            <a:r>
              <a:rPr lang="he-IL" sz="1200" dirty="0" smtClean="0"/>
              <a:t>כל רצף בנוי משידור גל רדיו ושימוש </a:t>
            </a:r>
            <a:r>
              <a:rPr lang="he-IL" sz="1200" dirty="0" err="1" smtClean="0"/>
              <a:t>בגרדיאנטים</a:t>
            </a:r>
            <a:r>
              <a:rPr lang="he-IL" sz="1200" dirty="0" smtClean="0"/>
              <a:t> השונים</a:t>
            </a:r>
            <a:endParaRPr lang="he-IL" sz="1200" dirty="0"/>
          </a:p>
        </p:txBody>
      </p:sp>
      <p:pic>
        <p:nvPicPr>
          <p:cNvPr id="1028" name="Picture 4">
            <a:hlinkClick r:id="rId2"/>
          </p:cNvPr>
          <p:cNvPicPr>
            <a:picLocks noChangeAspect="1" noChangeArrowheads="1"/>
          </p:cNvPicPr>
          <p:nvPr/>
        </p:nvPicPr>
        <p:blipFill>
          <a:blip r:embed="rId5" cstate="print"/>
          <a:srcRect/>
          <a:stretch>
            <a:fillRect/>
          </a:stretch>
        </p:blipFill>
        <p:spPr bwMode="auto">
          <a:xfrm>
            <a:off x="5436096" y="3717032"/>
            <a:ext cx="3019226" cy="2595475"/>
          </a:xfrm>
          <a:prstGeom prst="rect">
            <a:avLst/>
          </a:prstGeom>
          <a:noFill/>
          <a:ln w="9525">
            <a:noFill/>
            <a:miter lim="800000"/>
            <a:headEnd/>
            <a:tailEnd/>
          </a:ln>
        </p:spPr>
      </p:pic>
      <p:sp>
        <p:nvSpPr>
          <p:cNvPr id="11" name="TextBox 10"/>
          <p:cNvSpPr txBox="1"/>
          <p:nvPr/>
        </p:nvSpPr>
        <p:spPr>
          <a:xfrm>
            <a:off x="5292080" y="6394748"/>
            <a:ext cx="3312368" cy="461665"/>
          </a:xfrm>
          <a:prstGeom prst="rect">
            <a:avLst/>
          </a:prstGeom>
          <a:noFill/>
        </p:spPr>
        <p:txBody>
          <a:bodyPr wrap="square" rtlCol="1">
            <a:spAutoFit/>
          </a:bodyPr>
          <a:lstStyle/>
          <a:p>
            <a:r>
              <a:rPr lang="he-IL" sz="1200" dirty="0" smtClean="0"/>
              <a:t>בשלב השני מפעילים את </a:t>
            </a:r>
            <a:r>
              <a:rPr lang="he-IL" sz="1200" dirty="0" err="1" smtClean="0"/>
              <a:t>גרדיאנט</a:t>
            </a:r>
            <a:r>
              <a:rPr lang="he-IL" sz="1200" dirty="0" smtClean="0"/>
              <a:t> מקודד הפאזה בזמן </a:t>
            </a:r>
            <a:r>
              <a:rPr lang="he-IL" sz="1200" dirty="0" err="1" smtClean="0"/>
              <a:t>הרלקסציה</a:t>
            </a:r>
            <a:endParaRPr lang="he-IL" sz="1200" dirty="0"/>
          </a:p>
        </p:txBody>
      </p:sp>
      <p:pic>
        <p:nvPicPr>
          <p:cNvPr id="1029" name="Picture 5">
            <a:hlinkClick r:id="rId2"/>
          </p:cNvPr>
          <p:cNvPicPr>
            <a:picLocks noChangeAspect="1" noChangeArrowheads="1"/>
          </p:cNvPicPr>
          <p:nvPr/>
        </p:nvPicPr>
        <p:blipFill>
          <a:blip r:embed="rId6" cstate="print"/>
          <a:srcRect/>
          <a:stretch>
            <a:fillRect/>
          </a:stretch>
        </p:blipFill>
        <p:spPr bwMode="auto">
          <a:xfrm>
            <a:off x="899592" y="4149080"/>
            <a:ext cx="2952328" cy="2347915"/>
          </a:xfrm>
          <a:prstGeom prst="rect">
            <a:avLst/>
          </a:prstGeom>
          <a:noFill/>
          <a:ln w="9525">
            <a:noFill/>
            <a:miter lim="800000"/>
            <a:headEnd/>
            <a:tailEnd/>
          </a:ln>
        </p:spPr>
      </p:pic>
      <p:sp>
        <p:nvSpPr>
          <p:cNvPr id="13" name="TextBox 12"/>
          <p:cNvSpPr txBox="1"/>
          <p:nvPr/>
        </p:nvSpPr>
        <p:spPr>
          <a:xfrm>
            <a:off x="755576" y="6211669"/>
            <a:ext cx="3528392" cy="646331"/>
          </a:xfrm>
          <a:prstGeom prst="rect">
            <a:avLst/>
          </a:prstGeom>
          <a:noFill/>
        </p:spPr>
        <p:txBody>
          <a:bodyPr wrap="square" rtlCol="1">
            <a:spAutoFit/>
          </a:bodyPr>
          <a:lstStyle/>
          <a:p>
            <a:r>
              <a:rPr lang="he-IL" sz="1200" dirty="0" smtClean="0"/>
              <a:t>ולבסוף מפעילים את </a:t>
            </a:r>
            <a:r>
              <a:rPr lang="he-IL" sz="1200" dirty="0" err="1" smtClean="0"/>
              <a:t>גרדיאנט</a:t>
            </a:r>
            <a:r>
              <a:rPr lang="he-IL" sz="1200" dirty="0" smtClean="0"/>
              <a:t> מקודד התדירות בזמן קריאת הסיגנל. השלבים האלה חוזרים על עצמם כל  </a:t>
            </a:r>
            <a:r>
              <a:rPr lang="en-US" sz="1200" dirty="0" smtClean="0"/>
              <a:t>TR</a:t>
            </a:r>
            <a:r>
              <a:rPr lang="he-IL" sz="1200" dirty="0" smtClean="0"/>
              <a:t> בהבדל אחד והוא שינוי הפאזה</a:t>
            </a:r>
            <a:endParaRPr lang="he-IL" sz="1200"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hlinkClick r:id="rId2"/>
          </p:cNvPr>
          <p:cNvPicPr>
            <a:picLocks noChangeAspect="1" noChangeArrowheads="1"/>
          </p:cNvPicPr>
          <p:nvPr/>
        </p:nvPicPr>
        <p:blipFill>
          <a:blip r:embed="rId3" cstate="print"/>
          <a:srcRect/>
          <a:stretch>
            <a:fillRect/>
          </a:stretch>
        </p:blipFill>
        <p:spPr bwMode="auto">
          <a:xfrm>
            <a:off x="2195736" y="548680"/>
            <a:ext cx="5153025" cy="2276475"/>
          </a:xfrm>
          <a:prstGeom prst="rect">
            <a:avLst/>
          </a:prstGeom>
          <a:noFill/>
          <a:ln w="9525">
            <a:noFill/>
            <a:miter lim="800000"/>
            <a:headEnd/>
            <a:tailEnd/>
          </a:ln>
        </p:spPr>
      </p:pic>
      <p:pic>
        <p:nvPicPr>
          <p:cNvPr id="1027" name="Picture 3">
            <a:hlinkClick r:id="rId2"/>
          </p:cNvPr>
          <p:cNvPicPr>
            <a:picLocks noChangeAspect="1" noChangeArrowheads="1"/>
          </p:cNvPicPr>
          <p:nvPr/>
        </p:nvPicPr>
        <p:blipFill>
          <a:blip r:embed="rId4" cstate="print"/>
          <a:srcRect/>
          <a:stretch>
            <a:fillRect/>
          </a:stretch>
        </p:blipFill>
        <p:spPr bwMode="auto">
          <a:xfrm>
            <a:off x="2195736" y="4618038"/>
            <a:ext cx="5172075" cy="2238375"/>
          </a:xfrm>
          <a:prstGeom prst="rect">
            <a:avLst/>
          </a:prstGeom>
          <a:noFill/>
          <a:ln w="9525">
            <a:noFill/>
            <a:miter lim="800000"/>
            <a:headEnd/>
            <a:tailEnd/>
          </a:ln>
        </p:spPr>
      </p:pic>
      <p:sp>
        <p:nvSpPr>
          <p:cNvPr id="4" name="TextBox 3"/>
          <p:cNvSpPr txBox="1"/>
          <p:nvPr/>
        </p:nvSpPr>
        <p:spPr>
          <a:xfrm>
            <a:off x="2987824" y="260648"/>
            <a:ext cx="2448272" cy="461665"/>
          </a:xfrm>
          <a:prstGeom prst="rect">
            <a:avLst/>
          </a:prstGeom>
          <a:noFill/>
        </p:spPr>
        <p:txBody>
          <a:bodyPr wrap="square" rtlCol="1">
            <a:spAutoFit/>
          </a:bodyPr>
          <a:lstStyle/>
          <a:p>
            <a:r>
              <a:rPr lang="he-IL" sz="2400" b="1" dirty="0" smtClean="0"/>
              <a:t>התמרת פורייה</a:t>
            </a:r>
            <a:endParaRPr lang="he-IL" sz="2400" b="1" dirty="0"/>
          </a:p>
        </p:txBody>
      </p:sp>
      <p:sp>
        <p:nvSpPr>
          <p:cNvPr id="5" name="TextBox 4"/>
          <p:cNvSpPr txBox="1"/>
          <p:nvPr/>
        </p:nvSpPr>
        <p:spPr>
          <a:xfrm>
            <a:off x="3059832" y="2852936"/>
            <a:ext cx="5760640" cy="1569660"/>
          </a:xfrm>
          <a:prstGeom prst="rect">
            <a:avLst/>
          </a:prstGeom>
          <a:noFill/>
        </p:spPr>
        <p:txBody>
          <a:bodyPr wrap="square" rtlCol="1">
            <a:spAutoFit/>
          </a:bodyPr>
          <a:lstStyle/>
          <a:p>
            <a:r>
              <a:rPr lang="he-IL" sz="1200" dirty="0" smtClean="0"/>
              <a:t>סיגנל ה- </a:t>
            </a:r>
            <a:r>
              <a:rPr lang="en-US" sz="1200" dirty="0" smtClean="0"/>
              <a:t>MR</a:t>
            </a:r>
            <a:r>
              <a:rPr lang="he-IL" sz="1200" dirty="0" smtClean="0"/>
              <a:t> הוא סכום כל הסיגנלים עם התדירויות , הפאזות </a:t>
            </a:r>
            <a:r>
              <a:rPr lang="he-IL" sz="1200" dirty="0" err="1" smtClean="0"/>
              <a:t>והאמפליטודות</a:t>
            </a:r>
            <a:r>
              <a:rPr lang="he-IL" sz="1200" dirty="0" smtClean="0"/>
              <a:t> השונות .. הסיגנל הכולל שנקלט באנטנה הוא סכום של תדרים רבים . סיגנל ה-</a:t>
            </a:r>
            <a:r>
              <a:rPr lang="en-US" sz="1200" dirty="0" smtClean="0"/>
              <a:t>MRI </a:t>
            </a:r>
            <a:r>
              <a:rPr lang="he-IL" sz="1200" dirty="0" smtClean="0"/>
              <a:t> משתנה עם הזמן </a:t>
            </a:r>
          </a:p>
          <a:p>
            <a:r>
              <a:rPr lang="he-IL" sz="1200" dirty="0" smtClean="0"/>
              <a:t>התמרת פורייה </a:t>
            </a:r>
            <a:r>
              <a:rPr lang="en-US" sz="1200" dirty="0" smtClean="0"/>
              <a:t>Transform Fourier</a:t>
            </a:r>
            <a:r>
              <a:rPr lang="he-IL" sz="1200" dirty="0" smtClean="0"/>
              <a:t> היא טכניקה מתמטית המאפשרת פירוק סיגנל למרכיביו הבסיסיים.</a:t>
            </a:r>
          </a:p>
          <a:p>
            <a:r>
              <a:rPr lang="he-IL" sz="1200" dirty="0" smtClean="0"/>
              <a:t>התמרת פורייה מאפשרת המרת סיגנל ממרחב הזמן למרחב התדר וההפך .</a:t>
            </a:r>
          </a:p>
          <a:p>
            <a:r>
              <a:rPr lang="he-IL" sz="1200" dirty="0" smtClean="0"/>
              <a:t>רעיון פירוק הגל למרכיבים שלו מוכרת לנו מהפריזמה שמפרקת את האור הלבן לצבעים המרכיבים אותו , כשלכל צבע התדירות שלו</a:t>
            </a:r>
          </a:p>
          <a:p>
            <a:endParaRPr lang="he-IL" sz="1200" dirty="0" smtClean="0"/>
          </a:p>
        </p:txBody>
      </p:sp>
      <p:pic>
        <p:nvPicPr>
          <p:cNvPr id="6" name="Picture 3">
            <a:hlinkClick r:id="rId5"/>
          </p:cNvPr>
          <p:cNvPicPr>
            <a:picLocks noChangeAspect="1" noChangeArrowheads="1"/>
          </p:cNvPicPr>
          <p:nvPr/>
        </p:nvPicPr>
        <p:blipFill>
          <a:blip r:embed="rId6" cstate="print"/>
          <a:srcRect/>
          <a:stretch>
            <a:fillRect/>
          </a:stretch>
        </p:blipFill>
        <p:spPr bwMode="auto">
          <a:xfrm>
            <a:off x="179512" y="2780928"/>
            <a:ext cx="2520280" cy="1977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a:hlinkClick r:id="rId2"/>
          </p:cNvPr>
          <p:cNvPicPr>
            <a:picLocks noChangeAspect="1" noChangeArrowheads="1"/>
          </p:cNvPicPr>
          <p:nvPr/>
        </p:nvPicPr>
        <p:blipFill>
          <a:blip r:embed="rId3" cstate="print"/>
          <a:srcRect/>
          <a:stretch>
            <a:fillRect/>
          </a:stretch>
        </p:blipFill>
        <p:spPr bwMode="auto">
          <a:xfrm>
            <a:off x="2483768" y="260648"/>
            <a:ext cx="4295775" cy="1638300"/>
          </a:xfrm>
          <a:prstGeom prst="rect">
            <a:avLst/>
          </a:prstGeom>
          <a:noFill/>
          <a:ln w="9525">
            <a:noFill/>
            <a:miter lim="800000"/>
            <a:headEnd/>
            <a:tailEnd/>
          </a:ln>
        </p:spPr>
      </p:pic>
      <p:sp>
        <p:nvSpPr>
          <p:cNvPr id="4" name="TextBox 3"/>
          <p:cNvSpPr txBox="1"/>
          <p:nvPr/>
        </p:nvSpPr>
        <p:spPr>
          <a:xfrm>
            <a:off x="1763688" y="1700808"/>
            <a:ext cx="5832648" cy="369332"/>
          </a:xfrm>
          <a:prstGeom prst="rect">
            <a:avLst/>
          </a:prstGeom>
          <a:noFill/>
        </p:spPr>
        <p:txBody>
          <a:bodyPr wrap="square" rtlCol="1">
            <a:spAutoFit/>
          </a:bodyPr>
          <a:lstStyle/>
          <a:p>
            <a:r>
              <a:rPr lang="he-IL" dirty="0" smtClean="0"/>
              <a:t>נניח ויש לנו ויקטור מגנטיזציה שמייצר סיגנל שמשתנה בזמן</a:t>
            </a:r>
            <a:endParaRPr lang="he-IL" dirty="0"/>
          </a:p>
        </p:txBody>
      </p:sp>
      <p:pic>
        <p:nvPicPr>
          <p:cNvPr id="2052" name="Picture 4">
            <a:hlinkClick r:id="rId2"/>
          </p:cNvPr>
          <p:cNvPicPr>
            <a:picLocks noChangeAspect="1" noChangeArrowheads="1"/>
          </p:cNvPicPr>
          <p:nvPr/>
        </p:nvPicPr>
        <p:blipFill>
          <a:blip r:embed="rId4" cstate="print"/>
          <a:srcRect/>
          <a:stretch>
            <a:fillRect/>
          </a:stretch>
        </p:blipFill>
        <p:spPr bwMode="auto">
          <a:xfrm>
            <a:off x="2771800" y="2204864"/>
            <a:ext cx="4176464" cy="1799384"/>
          </a:xfrm>
          <a:prstGeom prst="rect">
            <a:avLst/>
          </a:prstGeom>
          <a:noFill/>
          <a:ln w="9525">
            <a:noFill/>
            <a:miter lim="800000"/>
            <a:headEnd/>
            <a:tailEnd/>
          </a:ln>
        </p:spPr>
      </p:pic>
      <p:sp>
        <p:nvSpPr>
          <p:cNvPr id="6" name="TextBox 5"/>
          <p:cNvSpPr txBox="1"/>
          <p:nvPr/>
        </p:nvSpPr>
        <p:spPr>
          <a:xfrm>
            <a:off x="2339752" y="3933056"/>
            <a:ext cx="5616624" cy="369332"/>
          </a:xfrm>
          <a:prstGeom prst="rect">
            <a:avLst/>
          </a:prstGeom>
          <a:noFill/>
        </p:spPr>
        <p:txBody>
          <a:bodyPr wrap="square" rtlCol="1">
            <a:spAutoFit/>
          </a:bodyPr>
          <a:lstStyle/>
          <a:p>
            <a:r>
              <a:rPr lang="he-IL" dirty="0" smtClean="0"/>
              <a:t>מה שמבדיל בין סיגנל לסיגנל אחר זה האמפליטודה והתדירות</a:t>
            </a:r>
            <a:endParaRPr lang="he-IL" dirty="0"/>
          </a:p>
        </p:txBody>
      </p:sp>
      <p:pic>
        <p:nvPicPr>
          <p:cNvPr id="2053" name="Picture 5">
            <a:hlinkClick r:id="rId2"/>
          </p:cNvPr>
          <p:cNvPicPr>
            <a:picLocks noChangeAspect="1" noChangeArrowheads="1"/>
          </p:cNvPicPr>
          <p:nvPr/>
        </p:nvPicPr>
        <p:blipFill>
          <a:blip r:embed="rId5" cstate="print"/>
          <a:srcRect/>
          <a:stretch>
            <a:fillRect/>
          </a:stretch>
        </p:blipFill>
        <p:spPr bwMode="auto">
          <a:xfrm>
            <a:off x="2483768" y="4509120"/>
            <a:ext cx="4343400" cy="1333500"/>
          </a:xfrm>
          <a:prstGeom prst="rect">
            <a:avLst/>
          </a:prstGeom>
          <a:noFill/>
          <a:ln w="9525">
            <a:noFill/>
            <a:miter lim="800000"/>
            <a:headEnd/>
            <a:tailEnd/>
          </a:ln>
        </p:spPr>
      </p:pic>
      <p:sp>
        <p:nvSpPr>
          <p:cNvPr id="8" name="TextBox 7"/>
          <p:cNvSpPr txBox="1"/>
          <p:nvPr/>
        </p:nvSpPr>
        <p:spPr>
          <a:xfrm>
            <a:off x="2051720" y="5933083"/>
            <a:ext cx="6264696" cy="923330"/>
          </a:xfrm>
          <a:prstGeom prst="rect">
            <a:avLst/>
          </a:prstGeom>
          <a:noFill/>
        </p:spPr>
        <p:txBody>
          <a:bodyPr wrap="square" rtlCol="1">
            <a:spAutoFit/>
          </a:bodyPr>
          <a:lstStyle/>
          <a:p>
            <a:r>
              <a:rPr lang="he-IL" dirty="0" smtClean="0"/>
              <a:t>התמרת פורייה מעבירה את הסיגנל ממרחב הזמן למרחב התדר .גובה העמוד במרחב התדר שווה לגובה האמפליטודה והמרחק שלו מנקודת האפס מייצג את התדירות . </a:t>
            </a:r>
            <a:endParaRPr lang="he-IL"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2267744" y="0"/>
            <a:ext cx="6172083" cy="4304565"/>
          </a:xfrm>
          <a:prstGeom prst="rect">
            <a:avLst/>
          </a:prstGeom>
          <a:noFill/>
          <a:ln w="9525">
            <a:noFill/>
            <a:miter lim="800000"/>
            <a:headEnd/>
            <a:tailEnd/>
          </a:ln>
        </p:spPr>
      </p:pic>
      <p:sp>
        <p:nvSpPr>
          <p:cNvPr id="3" name="TextBox 2"/>
          <p:cNvSpPr txBox="1"/>
          <p:nvPr/>
        </p:nvSpPr>
        <p:spPr>
          <a:xfrm>
            <a:off x="2915816" y="4149080"/>
            <a:ext cx="4896544" cy="1200329"/>
          </a:xfrm>
          <a:prstGeom prst="rect">
            <a:avLst/>
          </a:prstGeom>
          <a:noFill/>
        </p:spPr>
        <p:txBody>
          <a:bodyPr wrap="square" rtlCol="1">
            <a:spAutoFit/>
          </a:bodyPr>
          <a:lstStyle/>
          <a:p>
            <a:r>
              <a:rPr lang="he-IL" dirty="0" smtClean="0"/>
              <a:t>נניח ויש לנו שלושה </a:t>
            </a:r>
            <a:r>
              <a:rPr lang="he-IL" dirty="0" err="1" smtClean="0"/>
              <a:t>ויקטורים</a:t>
            </a:r>
            <a:r>
              <a:rPr lang="he-IL" dirty="0" smtClean="0"/>
              <a:t> בגדלים שונים ותדירויות שונות אז התמרת פורייה ממקמת כל עמוד במרחב התדירות בהתאם לתדירות שלו ובהתאם לגובה האמפליטודה .</a:t>
            </a:r>
            <a:endParaRPr lang="he-IL"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47664" y="2420888"/>
            <a:ext cx="6840760" cy="646331"/>
          </a:xfrm>
          <a:prstGeom prst="rect">
            <a:avLst/>
          </a:prstGeom>
          <a:noFill/>
        </p:spPr>
        <p:txBody>
          <a:bodyPr wrap="square" rtlCol="1">
            <a:spAutoFit/>
          </a:bodyPr>
          <a:lstStyle/>
          <a:p>
            <a:r>
              <a:rPr lang="he-IL" dirty="0" smtClean="0"/>
              <a:t>החלוקה בין שני המצבים איננה 50:50 . עדיפות קלה תהיה לספינים שבכיוון השדה המגנטי החיצוני</a:t>
            </a:r>
            <a:endParaRPr lang="he-IL" dirty="0"/>
          </a:p>
        </p:txBody>
      </p:sp>
      <p:pic>
        <p:nvPicPr>
          <p:cNvPr id="2050" name="Picture 2">
            <a:hlinkClick r:id="rId2"/>
          </p:cNvPr>
          <p:cNvPicPr>
            <a:picLocks noChangeAspect="1" noChangeArrowheads="1"/>
          </p:cNvPicPr>
          <p:nvPr/>
        </p:nvPicPr>
        <p:blipFill>
          <a:blip r:embed="rId3" cstate="print"/>
          <a:srcRect/>
          <a:stretch>
            <a:fillRect/>
          </a:stretch>
        </p:blipFill>
        <p:spPr bwMode="auto">
          <a:xfrm>
            <a:off x="251519" y="224328"/>
            <a:ext cx="3528393" cy="1716516"/>
          </a:xfrm>
          <a:prstGeom prst="rect">
            <a:avLst/>
          </a:prstGeom>
          <a:noFill/>
          <a:ln w="9525">
            <a:noFill/>
            <a:miter lim="800000"/>
            <a:headEnd/>
            <a:tailEnd/>
          </a:ln>
        </p:spPr>
      </p:pic>
      <p:sp>
        <p:nvSpPr>
          <p:cNvPr id="4" name="TextBox 3"/>
          <p:cNvSpPr txBox="1"/>
          <p:nvPr/>
        </p:nvSpPr>
        <p:spPr>
          <a:xfrm>
            <a:off x="1043608" y="5589240"/>
            <a:ext cx="7272808" cy="369332"/>
          </a:xfrm>
          <a:prstGeom prst="rect">
            <a:avLst/>
          </a:prstGeom>
          <a:noFill/>
        </p:spPr>
        <p:txBody>
          <a:bodyPr wrap="square" rtlCol="1">
            <a:spAutoFit/>
          </a:bodyPr>
          <a:lstStyle/>
          <a:p>
            <a:r>
              <a:rPr lang="he-IL" dirty="0" smtClean="0"/>
              <a:t>ככל שהשדה המגנטי החיצוני חזק יותר , יותר ספינים יהיו עם כיוון השדה</a:t>
            </a:r>
            <a:endParaRPr lang="he-IL" dirty="0"/>
          </a:p>
        </p:txBody>
      </p:sp>
      <p:sp>
        <p:nvSpPr>
          <p:cNvPr id="5" name="TextBox 4"/>
          <p:cNvSpPr txBox="1"/>
          <p:nvPr/>
        </p:nvSpPr>
        <p:spPr>
          <a:xfrm>
            <a:off x="1979712" y="6165304"/>
            <a:ext cx="6624736" cy="369332"/>
          </a:xfrm>
          <a:prstGeom prst="rect">
            <a:avLst/>
          </a:prstGeom>
          <a:noFill/>
        </p:spPr>
        <p:txBody>
          <a:bodyPr wrap="square" rtlCol="1">
            <a:spAutoFit/>
          </a:bodyPr>
          <a:lstStyle/>
          <a:p>
            <a:r>
              <a:rPr lang="he-IL" dirty="0" smtClean="0"/>
              <a:t>הערה : בהדמיה מגנטית , הפרוטון = גרעין = ספין = מומנט מגנטי</a:t>
            </a:r>
            <a:endParaRPr lang="he-IL" dirty="0"/>
          </a:p>
        </p:txBody>
      </p:sp>
      <p:pic>
        <p:nvPicPr>
          <p:cNvPr id="6" name="Picture 9">
            <a:hlinkClick r:id="rId4"/>
          </p:cNvPr>
          <p:cNvPicPr>
            <a:picLocks noChangeAspect="1" noChangeArrowheads="1"/>
          </p:cNvPicPr>
          <p:nvPr/>
        </p:nvPicPr>
        <p:blipFill>
          <a:blip r:embed="rId5" cstate="print"/>
          <a:srcRect/>
          <a:stretch>
            <a:fillRect/>
          </a:stretch>
        </p:blipFill>
        <p:spPr bwMode="auto">
          <a:xfrm>
            <a:off x="3923928" y="260648"/>
            <a:ext cx="2160240" cy="1973368"/>
          </a:xfrm>
          <a:prstGeom prst="rect">
            <a:avLst/>
          </a:prstGeom>
          <a:noFill/>
          <a:ln w="9525">
            <a:noFill/>
            <a:miter lim="800000"/>
            <a:headEnd/>
            <a:tailEnd/>
          </a:ln>
        </p:spPr>
      </p:pic>
      <p:pic>
        <p:nvPicPr>
          <p:cNvPr id="2051" name="Picture 3">
            <a:hlinkClick r:id="rId6"/>
          </p:cNvPr>
          <p:cNvPicPr>
            <a:picLocks noChangeAspect="1" noChangeArrowheads="1"/>
          </p:cNvPicPr>
          <p:nvPr/>
        </p:nvPicPr>
        <p:blipFill>
          <a:blip r:embed="rId7" cstate="print"/>
          <a:srcRect/>
          <a:stretch>
            <a:fillRect/>
          </a:stretch>
        </p:blipFill>
        <p:spPr bwMode="auto">
          <a:xfrm>
            <a:off x="251520" y="3212976"/>
            <a:ext cx="3429000" cy="2019300"/>
          </a:xfrm>
          <a:prstGeom prst="rect">
            <a:avLst/>
          </a:prstGeom>
          <a:noFill/>
          <a:ln w="9525">
            <a:noFill/>
            <a:miter lim="800000"/>
            <a:headEnd/>
            <a:tailEnd/>
          </a:ln>
        </p:spPr>
      </p:pic>
      <p:pic>
        <p:nvPicPr>
          <p:cNvPr id="8" name="Picture 3">
            <a:hlinkClick r:id="rId8"/>
          </p:cNvPr>
          <p:cNvPicPr>
            <a:picLocks noChangeAspect="1" noChangeArrowheads="1"/>
          </p:cNvPicPr>
          <p:nvPr/>
        </p:nvPicPr>
        <p:blipFill>
          <a:blip r:embed="rId9" cstate="print"/>
          <a:srcRect/>
          <a:stretch>
            <a:fillRect/>
          </a:stretch>
        </p:blipFill>
        <p:spPr bwMode="auto">
          <a:xfrm>
            <a:off x="6228184" y="478729"/>
            <a:ext cx="2736304" cy="1798143"/>
          </a:xfrm>
          <a:prstGeom prst="rect">
            <a:avLst/>
          </a:prstGeom>
          <a:noFill/>
          <a:ln w="9525">
            <a:noFill/>
            <a:miter lim="800000"/>
            <a:headEnd/>
            <a:tailEnd/>
          </a:ln>
        </p:spPr>
      </p:pic>
      <p:sp>
        <p:nvSpPr>
          <p:cNvPr id="9" name="TextBox 8"/>
          <p:cNvSpPr txBox="1"/>
          <p:nvPr/>
        </p:nvSpPr>
        <p:spPr>
          <a:xfrm>
            <a:off x="7524328" y="692696"/>
            <a:ext cx="1330053" cy="246221"/>
          </a:xfrm>
          <a:prstGeom prst="rect">
            <a:avLst/>
          </a:prstGeom>
          <a:noFill/>
        </p:spPr>
        <p:txBody>
          <a:bodyPr wrap="square" rtlCol="1">
            <a:spAutoFit/>
          </a:bodyPr>
          <a:lstStyle/>
          <a:p>
            <a:r>
              <a:rPr lang="he-IL" sz="1000" dirty="0" smtClean="0">
                <a:solidFill>
                  <a:srgbClr val="FF0000"/>
                </a:solidFill>
              </a:rPr>
              <a:t>מגנטיזציה אורכית 0</a:t>
            </a:r>
            <a:endParaRPr lang="he-IL" sz="1000" dirty="0">
              <a:solidFill>
                <a:srgbClr val="FF0000"/>
              </a:solidFill>
            </a:endParaRPr>
          </a:p>
        </p:txBody>
      </p:sp>
      <p:pic>
        <p:nvPicPr>
          <p:cNvPr id="10241" name="Picture 1">
            <a:hlinkClick r:id="rId10"/>
          </p:cNvPr>
          <p:cNvPicPr>
            <a:picLocks noChangeAspect="1" noChangeArrowheads="1"/>
          </p:cNvPicPr>
          <p:nvPr/>
        </p:nvPicPr>
        <p:blipFill>
          <a:blip r:embed="rId11" cstate="print"/>
          <a:srcRect/>
          <a:stretch>
            <a:fillRect/>
          </a:stretch>
        </p:blipFill>
        <p:spPr bwMode="auto">
          <a:xfrm>
            <a:off x="4211960" y="3284984"/>
            <a:ext cx="3838575" cy="2000250"/>
          </a:xfrm>
          <a:prstGeom prst="rect">
            <a:avLst/>
          </a:prstGeom>
          <a:noFill/>
          <a:ln w="9525">
            <a:noFill/>
            <a:miter lim="800000"/>
            <a:headEnd/>
            <a:tailEnd/>
          </a:ln>
        </p:spPr>
      </p:pic>
      <p:pic>
        <p:nvPicPr>
          <p:cNvPr id="10242" name="Picture 2"/>
          <p:cNvPicPr>
            <a:picLocks noChangeAspect="1" noChangeArrowheads="1"/>
          </p:cNvPicPr>
          <p:nvPr/>
        </p:nvPicPr>
        <p:blipFill>
          <a:blip r:embed="rId12" cstate="print"/>
          <a:srcRect/>
          <a:stretch>
            <a:fillRect/>
          </a:stretch>
        </p:blipFill>
        <p:spPr bwMode="auto">
          <a:xfrm>
            <a:off x="8028384" y="3429000"/>
            <a:ext cx="504825" cy="1085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hlinkClick r:id="rId2"/>
          </p:cNvPr>
          <p:cNvPicPr>
            <a:picLocks noChangeAspect="1" noChangeArrowheads="1"/>
          </p:cNvPicPr>
          <p:nvPr/>
        </p:nvPicPr>
        <p:blipFill>
          <a:blip r:embed="rId3" cstate="print"/>
          <a:srcRect/>
          <a:stretch>
            <a:fillRect/>
          </a:stretch>
        </p:blipFill>
        <p:spPr bwMode="auto">
          <a:xfrm>
            <a:off x="2483768" y="332656"/>
            <a:ext cx="5486687" cy="5220226"/>
          </a:xfrm>
          <a:prstGeom prst="rect">
            <a:avLst/>
          </a:prstGeom>
          <a:noFill/>
          <a:ln w="9525">
            <a:noFill/>
            <a:miter lim="800000"/>
            <a:headEnd/>
            <a:tailEnd/>
          </a:ln>
        </p:spPr>
      </p:pic>
      <p:sp>
        <p:nvSpPr>
          <p:cNvPr id="4" name="TextBox 3"/>
          <p:cNvSpPr txBox="1"/>
          <p:nvPr/>
        </p:nvSpPr>
        <p:spPr>
          <a:xfrm>
            <a:off x="971600" y="5589240"/>
            <a:ext cx="7848872" cy="369332"/>
          </a:xfrm>
          <a:prstGeom prst="rect">
            <a:avLst/>
          </a:prstGeom>
          <a:noFill/>
        </p:spPr>
        <p:txBody>
          <a:bodyPr wrap="square" rtlCol="1">
            <a:spAutoFit/>
          </a:bodyPr>
          <a:lstStyle/>
          <a:p>
            <a:r>
              <a:rPr lang="he-IL" dirty="0" smtClean="0"/>
              <a:t>ואם שלושת </a:t>
            </a:r>
            <a:r>
              <a:rPr lang="he-IL" dirty="0" err="1" smtClean="0"/>
              <a:t>הויקטורים</a:t>
            </a:r>
            <a:r>
              <a:rPr lang="he-IL" dirty="0" smtClean="0"/>
              <a:t> משדרים בו זמנית אז הסיגנל שנקבל הוא סכום כל הסיגנלים יחד</a:t>
            </a:r>
            <a:endParaRPr lang="he-IL"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hlinkClick r:id="rId2"/>
          </p:cNvPr>
          <p:cNvPicPr>
            <a:picLocks noChangeAspect="1" noChangeArrowheads="1"/>
          </p:cNvPicPr>
          <p:nvPr/>
        </p:nvPicPr>
        <p:blipFill>
          <a:blip r:embed="rId3" cstate="print"/>
          <a:srcRect/>
          <a:stretch>
            <a:fillRect/>
          </a:stretch>
        </p:blipFill>
        <p:spPr bwMode="auto">
          <a:xfrm>
            <a:off x="1475656" y="188640"/>
            <a:ext cx="5976664" cy="5574763"/>
          </a:xfrm>
          <a:prstGeom prst="rect">
            <a:avLst/>
          </a:prstGeom>
          <a:noFill/>
          <a:ln w="9525">
            <a:noFill/>
            <a:miter lim="800000"/>
            <a:headEnd/>
            <a:tailEnd/>
          </a:ln>
        </p:spPr>
      </p:pic>
      <p:sp>
        <p:nvSpPr>
          <p:cNvPr id="3" name="TextBox 2"/>
          <p:cNvSpPr txBox="1"/>
          <p:nvPr/>
        </p:nvSpPr>
        <p:spPr>
          <a:xfrm>
            <a:off x="1403648" y="5805264"/>
            <a:ext cx="6552728" cy="646331"/>
          </a:xfrm>
          <a:prstGeom prst="rect">
            <a:avLst/>
          </a:prstGeom>
          <a:noFill/>
        </p:spPr>
        <p:txBody>
          <a:bodyPr wrap="square" rtlCol="1">
            <a:spAutoFit/>
          </a:bodyPr>
          <a:lstStyle/>
          <a:p>
            <a:r>
              <a:rPr lang="he-IL" dirty="0" smtClean="0"/>
              <a:t>אם מבצעים התמרת פורייה על הסיגנל שהוא סכום הסיגנלים , נקבל את המרכיבים של הסיגנל המורכב</a:t>
            </a:r>
            <a:endParaRPr lang="he-IL"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9592" y="4869160"/>
            <a:ext cx="6912768" cy="1477328"/>
          </a:xfrm>
          <a:prstGeom prst="rect">
            <a:avLst/>
          </a:prstGeom>
          <a:noFill/>
        </p:spPr>
        <p:txBody>
          <a:bodyPr wrap="square" rtlCol="1">
            <a:spAutoFit/>
          </a:bodyPr>
          <a:lstStyle/>
          <a:p>
            <a:r>
              <a:rPr lang="he-IL" dirty="0" smtClean="0"/>
              <a:t>מרחב </a:t>
            </a:r>
            <a:r>
              <a:rPr lang="en-US" dirty="0" smtClean="0"/>
              <a:t>K </a:t>
            </a:r>
            <a:r>
              <a:rPr lang="he-IL" dirty="0" smtClean="0"/>
              <a:t> מייצג את המטריצה , שבו נשמרים הנתונים לפני התמרת פורייה .</a:t>
            </a:r>
          </a:p>
          <a:p>
            <a:r>
              <a:rPr lang="he-IL" dirty="0" smtClean="0"/>
              <a:t>מרחב </a:t>
            </a:r>
            <a:r>
              <a:rPr lang="en-US" dirty="0" smtClean="0"/>
              <a:t>K</a:t>
            </a:r>
            <a:r>
              <a:rPr lang="he-IL" dirty="0" smtClean="0"/>
              <a:t> מוגדר על ידי המרחב שמכוסה בנתוני קידוד הפאזה והתדירות .</a:t>
            </a:r>
          </a:p>
          <a:p>
            <a:r>
              <a:rPr lang="he-IL" dirty="0" smtClean="0"/>
              <a:t>הקשר בין מרחב </a:t>
            </a:r>
            <a:r>
              <a:rPr lang="en-US" dirty="0" smtClean="0"/>
              <a:t>K</a:t>
            </a:r>
            <a:r>
              <a:rPr lang="he-IL" dirty="0" smtClean="0"/>
              <a:t> לתמונה הוא התמרת פורייה .</a:t>
            </a:r>
          </a:p>
          <a:p>
            <a:r>
              <a:rPr lang="he-IL" dirty="0" smtClean="0"/>
              <a:t>נקודה במטריצת הנתונים הגולמית אינה מתאימה לנקודה במטריצת התמונה.</a:t>
            </a:r>
          </a:p>
          <a:p>
            <a:endParaRPr lang="he-IL" dirty="0"/>
          </a:p>
        </p:txBody>
      </p:sp>
      <p:pic>
        <p:nvPicPr>
          <p:cNvPr id="1026" name="Picture 2">
            <a:hlinkClick r:id="rId2"/>
          </p:cNvPr>
          <p:cNvPicPr>
            <a:picLocks noChangeAspect="1" noChangeArrowheads="1"/>
          </p:cNvPicPr>
          <p:nvPr/>
        </p:nvPicPr>
        <p:blipFill>
          <a:blip r:embed="rId3" cstate="print"/>
          <a:srcRect/>
          <a:stretch>
            <a:fillRect/>
          </a:stretch>
        </p:blipFill>
        <p:spPr bwMode="auto">
          <a:xfrm>
            <a:off x="3419872" y="548680"/>
            <a:ext cx="5472608" cy="2512809"/>
          </a:xfrm>
          <a:prstGeom prst="rect">
            <a:avLst/>
          </a:prstGeom>
          <a:noFill/>
          <a:ln w="9525">
            <a:noFill/>
            <a:miter lim="800000"/>
            <a:headEnd/>
            <a:tailEnd/>
          </a:ln>
        </p:spPr>
      </p:pic>
      <p:pic>
        <p:nvPicPr>
          <p:cNvPr id="2051" name="Picture 3">
            <a:hlinkClick r:id="rId4"/>
          </p:cNvPr>
          <p:cNvPicPr>
            <a:picLocks noChangeAspect="1" noChangeArrowheads="1"/>
          </p:cNvPicPr>
          <p:nvPr/>
        </p:nvPicPr>
        <p:blipFill>
          <a:blip r:embed="rId5" cstate="print"/>
          <a:srcRect/>
          <a:stretch>
            <a:fillRect/>
          </a:stretch>
        </p:blipFill>
        <p:spPr bwMode="auto">
          <a:xfrm>
            <a:off x="323528" y="476672"/>
            <a:ext cx="2979440" cy="287027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hlinkClick r:id="rId2"/>
          </p:cNvPr>
          <p:cNvPicPr>
            <a:picLocks noChangeAspect="1" noChangeArrowheads="1"/>
          </p:cNvPicPr>
          <p:nvPr/>
        </p:nvPicPr>
        <p:blipFill>
          <a:blip r:embed="rId3" cstate="print"/>
          <a:srcRect/>
          <a:stretch>
            <a:fillRect/>
          </a:stretch>
        </p:blipFill>
        <p:spPr bwMode="auto">
          <a:xfrm>
            <a:off x="0" y="0"/>
            <a:ext cx="2304256" cy="2385107"/>
          </a:xfrm>
          <a:prstGeom prst="rect">
            <a:avLst/>
          </a:prstGeom>
          <a:noFill/>
          <a:ln w="9525">
            <a:noFill/>
            <a:miter lim="800000"/>
            <a:headEnd/>
            <a:tailEnd/>
          </a:ln>
        </p:spPr>
      </p:pic>
      <p:sp>
        <p:nvSpPr>
          <p:cNvPr id="2049" name="Rectangle 1"/>
          <p:cNvSpPr>
            <a:spLocks noChangeArrowheads="1"/>
          </p:cNvSpPr>
          <p:nvPr/>
        </p:nvSpPr>
        <p:spPr bwMode="auto">
          <a:xfrm>
            <a:off x="0" y="5157772"/>
            <a:ext cx="8748464" cy="20928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המידע שבמרכז מרחב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K</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קובע בעיקר את הקונטרסט של התמונה והוא מתקבל ע"י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גרדיאנט</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קידוד פאזה רדוד</a:t>
            </a:r>
          </a:p>
          <a:p>
            <a:pPr lvl="0" fontAlgn="base">
              <a:spcBef>
                <a:spcPct val="0"/>
              </a:spcBef>
              <a:spcAft>
                <a:spcPct val="0"/>
              </a:spcAft>
            </a:pPr>
            <a:r>
              <a:rPr lang="he-IL" sz="1400" dirty="0" smtClean="0"/>
              <a:t>שיפוע רדוד גורם לשינויי פאזה קטנים ,לכן לסיגנל המתקבל יש אמפליטודת סיגנל גבוהה שתורמת במידה רבה לסיגנל </a:t>
            </a:r>
          </a:p>
          <a:p>
            <a:pPr lvl="0" fontAlgn="base">
              <a:spcBef>
                <a:spcPct val="0"/>
              </a:spcBef>
              <a:spcAft>
                <a:spcPct val="0"/>
              </a:spcAft>
            </a:pPr>
            <a:r>
              <a:rPr lang="he-IL" sz="1400" dirty="0" smtClean="0"/>
              <a:t>ולקונטרסט של התמונה</a:t>
            </a:r>
            <a:endPar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endParaRPr>
          </a:p>
          <a:p>
            <a:pPr fontAlgn="base">
              <a:spcBef>
                <a:spcPct val="0"/>
              </a:spcBef>
              <a:spcAft>
                <a:spcPct val="0"/>
              </a:spcAft>
            </a:pP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והמידע שבפריפריה קובע את הרזולוציה . המידע שבפריפריה מתקבל ע"י שיפוע </a:t>
            </a:r>
            <a:r>
              <a:rPr kumimoji="0" lang="he-IL" sz="1400" b="0"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גרדיאנט</a:t>
            </a:r>
            <a:r>
              <a:rPr kumimoji="0" lang="he-IL" sz="1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פאזה תלול שגורם</a:t>
            </a:r>
            <a:r>
              <a:rPr kumimoji="0" lang="he-IL" sz="1400" b="0" i="0" u="none" strike="noStrike" cap="none" normalizeH="0" dirty="0" smtClean="0">
                <a:ln>
                  <a:noFill/>
                </a:ln>
                <a:solidFill>
                  <a:schemeClr val="tx1"/>
                </a:solidFill>
                <a:effectLst/>
                <a:latin typeface="Calibri" pitchFamily="34" charset="0"/>
                <a:ea typeface="Calibri" pitchFamily="34" charset="0"/>
                <a:cs typeface="Arial" pitchFamily="34" charset="0"/>
              </a:rPr>
              <a:t> לשינויי פאזה גדולים </a:t>
            </a:r>
            <a:r>
              <a:rPr lang="he-IL" sz="1400" dirty="0" smtClean="0">
                <a:latin typeface="Calibri" pitchFamily="34" charset="0"/>
                <a:ea typeface="Calibri" pitchFamily="34" charset="0"/>
                <a:cs typeface="Arial" pitchFamily="34" charset="0"/>
              </a:rPr>
              <a:t>ולכן לסיגנל המתקבל יש אמפליטודה נמוכה , שינויי פאזה גדולים משמעותם ששתי נקודות קרובות בנבדק יש להן הבדלי פאזה ולכן ניתן להבדיל ביניהן .</a:t>
            </a:r>
          </a:p>
          <a:p>
            <a:pPr lvl="0" fontAlgn="base">
              <a:spcBef>
                <a:spcPct val="0"/>
              </a:spcBef>
              <a:spcAft>
                <a:spcPct val="0"/>
              </a:spcAft>
            </a:pPr>
            <a:endParaRPr lang="he-IL" sz="1400" dirty="0" smtClean="0">
              <a:latin typeface="Calibri" pitchFamily="34" charset="0"/>
              <a:ea typeface="Calibri" pitchFamily="34" charset="0"/>
              <a:cs typeface="Arial" pitchFamily="34" charset="0"/>
            </a:endParaRPr>
          </a:p>
          <a:p>
            <a:pPr marL="0" marR="0" lvl="0" indent="0" algn="r" defTabSz="914400" rtl="1" eaLnBrk="1" fontAlgn="base" latinLnBrk="0" hangingPunct="1">
              <a:lnSpc>
                <a:spcPct val="100000"/>
              </a:lnSpc>
              <a:spcBef>
                <a:spcPct val="0"/>
              </a:spcBef>
              <a:spcAft>
                <a:spcPct val="0"/>
              </a:spcAft>
              <a:buClrTx/>
              <a:buSzTx/>
              <a:buFontTx/>
              <a:buNone/>
              <a:tabLst/>
            </a:pPr>
            <a:endParaRPr kumimoji="0" lang="he-IL" sz="1400" b="0" i="0" u="none" strike="noStrike" cap="none" normalizeH="0" dirty="0" smtClean="0">
              <a:ln>
                <a:noFill/>
              </a:ln>
              <a:solidFill>
                <a:schemeClr val="tx1"/>
              </a:solidFill>
              <a:effectLst/>
              <a:latin typeface="Calibri" pitchFamily="34" charset="0"/>
              <a:ea typeface="Calibri" pitchFamily="34" charset="0"/>
              <a:cs typeface="Arial" pitchFamily="34" charset="0"/>
            </a:endParaRPr>
          </a:p>
          <a:p>
            <a:pPr marL="0" marR="0" lvl="0" indent="0" algn="r" defTabSz="914400" rtl="1" eaLnBrk="1" fontAlgn="base" latinLnBrk="0" hangingPunct="1">
              <a:lnSpc>
                <a:spcPct val="100000"/>
              </a:lnSpc>
              <a:spcBef>
                <a:spcPct val="0"/>
              </a:spcBef>
              <a:spcAft>
                <a:spcPct val="0"/>
              </a:spcAft>
              <a:buClrTx/>
              <a:buSzTx/>
              <a:buFontTx/>
              <a:buNone/>
              <a:tabLst/>
            </a:pPr>
            <a:endParaRPr kumimoji="0" lang="he-IL"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050" name="Picture 2">
            <a:hlinkClick r:id="rId4"/>
          </p:cNvPr>
          <p:cNvPicPr>
            <a:picLocks noChangeAspect="1" noChangeArrowheads="1"/>
          </p:cNvPicPr>
          <p:nvPr/>
        </p:nvPicPr>
        <p:blipFill>
          <a:blip r:embed="rId5" cstate="print"/>
          <a:srcRect/>
          <a:stretch>
            <a:fillRect/>
          </a:stretch>
        </p:blipFill>
        <p:spPr bwMode="auto">
          <a:xfrm>
            <a:off x="3059832" y="2492896"/>
            <a:ext cx="5162550" cy="2438400"/>
          </a:xfrm>
          <a:prstGeom prst="rect">
            <a:avLst/>
          </a:prstGeom>
          <a:noFill/>
          <a:ln w="9525">
            <a:noFill/>
            <a:miter lim="800000"/>
            <a:headEnd/>
            <a:tailEnd/>
          </a:ln>
        </p:spPr>
      </p:pic>
      <p:sp>
        <p:nvSpPr>
          <p:cNvPr id="6" name="TextBox 5"/>
          <p:cNvSpPr txBox="1"/>
          <p:nvPr/>
        </p:nvSpPr>
        <p:spPr>
          <a:xfrm>
            <a:off x="6300192" y="4797152"/>
            <a:ext cx="1872208" cy="307777"/>
          </a:xfrm>
          <a:prstGeom prst="rect">
            <a:avLst/>
          </a:prstGeom>
          <a:noFill/>
        </p:spPr>
        <p:txBody>
          <a:bodyPr wrap="square" rtlCol="1">
            <a:spAutoFit/>
          </a:bodyPr>
          <a:lstStyle/>
          <a:p>
            <a:r>
              <a:rPr lang="he-IL" sz="1400" dirty="0" smtClean="0"/>
              <a:t>הפריפריה של מרחב </a:t>
            </a:r>
            <a:r>
              <a:rPr lang="en-US" sz="1400" dirty="0" smtClean="0"/>
              <a:t>K</a:t>
            </a:r>
            <a:r>
              <a:rPr lang="he-IL" sz="1400" dirty="0" smtClean="0"/>
              <a:t> </a:t>
            </a:r>
            <a:endParaRPr lang="he-IL" sz="1400" dirty="0"/>
          </a:p>
        </p:txBody>
      </p:sp>
      <p:sp>
        <p:nvSpPr>
          <p:cNvPr id="7" name="TextBox 6"/>
          <p:cNvSpPr txBox="1"/>
          <p:nvPr/>
        </p:nvSpPr>
        <p:spPr>
          <a:xfrm>
            <a:off x="3203848" y="4869160"/>
            <a:ext cx="1296144" cy="307777"/>
          </a:xfrm>
          <a:prstGeom prst="rect">
            <a:avLst/>
          </a:prstGeom>
          <a:noFill/>
        </p:spPr>
        <p:txBody>
          <a:bodyPr wrap="square" rtlCol="1">
            <a:spAutoFit/>
          </a:bodyPr>
          <a:lstStyle/>
          <a:p>
            <a:r>
              <a:rPr lang="he-IL" sz="1400" dirty="0" smtClean="0"/>
              <a:t>מרכז מרחב </a:t>
            </a:r>
            <a:r>
              <a:rPr lang="en-US" sz="1400" dirty="0" smtClean="0"/>
              <a:t>K</a:t>
            </a:r>
            <a:endParaRPr lang="he-IL" sz="1400" dirty="0"/>
          </a:p>
        </p:txBody>
      </p:sp>
      <p:sp>
        <p:nvSpPr>
          <p:cNvPr id="8" name="TextBox 7"/>
          <p:cNvSpPr txBox="1"/>
          <p:nvPr/>
        </p:nvSpPr>
        <p:spPr>
          <a:xfrm>
            <a:off x="4932040" y="4797152"/>
            <a:ext cx="1368152" cy="307777"/>
          </a:xfrm>
          <a:prstGeom prst="rect">
            <a:avLst/>
          </a:prstGeom>
          <a:noFill/>
        </p:spPr>
        <p:txBody>
          <a:bodyPr wrap="square" rtlCol="1">
            <a:spAutoFit/>
          </a:bodyPr>
          <a:lstStyle/>
          <a:p>
            <a:r>
              <a:rPr lang="he-IL" sz="1400" dirty="0" smtClean="0"/>
              <a:t>מרחב </a:t>
            </a:r>
            <a:r>
              <a:rPr lang="en-US" sz="1400" dirty="0" smtClean="0"/>
              <a:t>K</a:t>
            </a:r>
            <a:r>
              <a:rPr lang="he-IL" sz="1400" dirty="0" smtClean="0"/>
              <a:t> מלא</a:t>
            </a:r>
            <a:endParaRPr lang="he-IL" sz="1400" dirty="0"/>
          </a:p>
        </p:txBody>
      </p:sp>
      <p:pic>
        <p:nvPicPr>
          <p:cNvPr id="2051" name="Picture 3">
            <a:hlinkClick r:id="rId6"/>
          </p:cNvPr>
          <p:cNvPicPr>
            <a:picLocks noChangeAspect="1" noChangeArrowheads="1"/>
          </p:cNvPicPr>
          <p:nvPr/>
        </p:nvPicPr>
        <p:blipFill>
          <a:blip r:embed="rId7" cstate="print"/>
          <a:srcRect/>
          <a:stretch>
            <a:fillRect/>
          </a:stretch>
        </p:blipFill>
        <p:spPr bwMode="auto">
          <a:xfrm>
            <a:off x="5148064" y="0"/>
            <a:ext cx="3695700" cy="2257425"/>
          </a:xfrm>
          <a:prstGeom prst="rect">
            <a:avLst/>
          </a:prstGeom>
          <a:noFill/>
          <a:ln w="9525">
            <a:noFill/>
            <a:miter lim="800000"/>
            <a:headEnd/>
            <a:tailEnd/>
          </a:ln>
        </p:spPr>
      </p:pic>
      <p:pic>
        <p:nvPicPr>
          <p:cNvPr id="2052" name="Picture 4">
            <a:hlinkClick r:id="rId8"/>
          </p:cNvPr>
          <p:cNvPicPr>
            <a:picLocks noChangeAspect="1" noChangeArrowheads="1"/>
          </p:cNvPicPr>
          <p:nvPr/>
        </p:nvPicPr>
        <p:blipFill>
          <a:blip r:embed="rId9" cstate="print"/>
          <a:srcRect/>
          <a:stretch>
            <a:fillRect/>
          </a:stretch>
        </p:blipFill>
        <p:spPr bwMode="auto">
          <a:xfrm>
            <a:off x="2411760" y="0"/>
            <a:ext cx="2426965" cy="221446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a:hlinkClick r:id="rId2"/>
          </p:cNvPr>
          <p:cNvPicPr>
            <a:picLocks noChangeAspect="1" noChangeArrowheads="1"/>
          </p:cNvPicPr>
          <p:nvPr/>
        </p:nvPicPr>
        <p:blipFill>
          <a:blip r:embed="rId3" cstate="print"/>
          <a:srcRect/>
          <a:stretch>
            <a:fillRect/>
          </a:stretch>
        </p:blipFill>
        <p:spPr bwMode="auto">
          <a:xfrm>
            <a:off x="251520" y="404664"/>
            <a:ext cx="4622467" cy="4274443"/>
          </a:xfrm>
          <a:prstGeom prst="rect">
            <a:avLst/>
          </a:prstGeom>
          <a:noFill/>
          <a:ln w="9525">
            <a:noFill/>
            <a:miter lim="800000"/>
            <a:headEnd/>
            <a:tailEnd/>
          </a:ln>
        </p:spPr>
      </p:pic>
      <p:sp>
        <p:nvSpPr>
          <p:cNvPr id="4" name="TextBox 3"/>
          <p:cNvSpPr txBox="1"/>
          <p:nvPr/>
        </p:nvSpPr>
        <p:spPr>
          <a:xfrm>
            <a:off x="1835696" y="5085184"/>
            <a:ext cx="5256584" cy="1200329"/>
          </a:xfrm>
          <a:prstGeom prst="rect">
            <a:avLst/>
          </a:prstGeom>
          <a:noFill/>
        </p:spPr>
        <p:txBody>
          <a:bodyPr wrap="square" rtlCol="1">
            <a:spAutoFit/>
          </a:bodyPr>
          <a:lstStyle/>
          <a:p>
            <a:r>
              <a:rPr lang="he-IL" dirty="0" smtClean="0"/>
              <a:t>מידת השינוי בפאזה ע"י </a:t>
            </a:r>
            <a:r>
              <a:rPr lang="he-IL" dirty="0" err="1" smtClean="0"/>
              <a:t>גרדיאנט</a:t>
            </a:r>
            <a:r>
              <a:rPr lang="he-IL" dirty="0" smtClean="0"/>
              <a:t> מקודד הפאזה קובעת איזה שורה מתמלאת במרחב </a:t>
            </a:r>
            <a:r>
              <a:rPr lang="en-US" dirty="0" smtClean="0"/>
              <a:t>K</a:t>
            </a:r>
            <a:r>
              <a:rPr lang="he-IL" dirty="0" smtClean="0"/>
              <a:t> . בכל פאזה מתמלאת שורה במרחב </a:t>
            </a:r>
            <a:r>
              <a:rPr lang="en-US" dirty="0" smtClean="0"/>
              <a:t>K</a:t>
            </a:r>
            <a:r>
              <a:rPr lang="he-IL" dirty="0" smtClean="0"/>
              <a:t> . המספר המקסימאלי של השורות הוא 1024</a:t>
            </a:r>
            <a:endParaRPr lang="he-IL" dirty="0"/>
          </a:p>
        </p:txBody>
      </p:sp>
      <p:pic>
        <p:nvPicPr>
          <p:cNvPr id="1026" name="Picture 2">
            <a:hlinkClick r:id="rId4"/>
          </p:cNvPr>
          <p:cNvPicPr>
            <a:picLocks noChangeAspect="1" noChangeArrowheads="1"/>
          </p:cNvPicPr>
          <p:nvPr/>
        </p:nvPicPr>
        <p:blipFill>
          <a:blip r:embed="rId5" cstate="print"/>
          <a:srcRect/>
          <a:stretch>
            <a:fillRect/>
          </a:stretch>
        </p:blipFill>
        <p:spPr bwMode="auto">
          <a:xfrm>
            <a:off x="5040746" y="908720"/>
            <a:ext cx="3922452" cy="306718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a:hlinkClick r:id="rId2"/>
          </p:cNvPr>
          <p:cNvPicPr>
            <a:picLocks noChangeAspect="1" noChangeArrowheads="1"/>
          </p:cNvPicPr>
          <p:nvPr/>
        </p:nvPicPr>
        <p:blipFill>
          <a:blip r:embed="rId3" cstate="print"/>
          <a:srcRect/>
          <a:stretch>
            <a:fillRect/>
          </a:stretch>
        </p:blipFill>
        <p:spPr bwMode="auto">
          <a:xfrm>
            <a:off x="125272" y="764704"/>
            <a:ext cx="6304103" cy="3623692"/>
          </a:xfrm>
          <a:prstGeom prst="rect">
            <a:avLst/>
          </a:prstGeom>
          <a:noFill/>
          <a:ln w="9525">
            <a:noFill/>
            <a:miter lim="800000"/>
            <a:headEnd/>
            <a:tailEnd/>
          </a:ln>
        </p:spPr>
      </p:pic>
      <p:pic>
        <p:nvPicPr>
          <p:cNvPr id="89091" name="Picture 3">
            <a:hlinkClick r:id="rId2"/>
          </p:cNvPr>
          <p:cNvPicPr>
            <a:picLocks noChangeAspect="1" noChangeArrowheads="1"/>
          </p:cNvPicPr>
          <p:nvPr/>
        </p:nvPicPr>
        <p:blipFill>
          <a:blip r:embed="rId4" cstate="print"/>
          <a:srcRect/>
          <a:stretch>
            <a:fillRect/>
          </a:stretch>
        </p:blipFill>
        <p:spPr bwMode="auto">
          <a:xfrm>
            <a:off x="6156176" y="1412776"/>
            <a:ext cx="1990725" cy="2495550"/>
          </a:xfrm>
          <a:prstGeom prst="rect">
            <a:avLst/>
          </a:prstGeom>
          <a:noFill/>
          <a:ln w="9525">
            <a:noFill/>
            <a:miter lim="800000"/>
            <a:headEnd/>
            <a:tailEnd/>
          </a:ln>
        </p:spPr>
      </p:pic>
      <p:sp>
        <p:nvSpPr>
          <p:cNvPr id="4" name="TextBox 3"/>
          <p:cNvSpPr txBox="1"/>
          <p:nvPr/>
        </p:nvSpPr>
        <p:spPr>
          <a:xfrm>
            <a:off x="1475656" y="4869160"/>
            <a:ext cx="5976664" cy="646331"/>
          </a:xfrm>
          <a:prstGeom prst="rect">
            <a:avLst/>
          </a:prstGeom>
          <a:noFill/>
        </p:spPr>
        <p:txBody>
          <a:bodyPr wrap="square" rtlCol="1">
            <a:spAutoFit/>
          </a:bodyPr>
          <a:lstStyle/>
          <a:p>
            <a:r>
              <a:rPr lang="he-IL" dirty="0" smtClean="0"/>
              <a:t>מרחב </a:t>
            </a:r>
            <a:r>
              <a:rPr lang="en-US" dirty="0" smtClean="0"/>
              <a:t>K</a:t>
            </a:r>
            <a:r>
              <a:rPr lang="he-IL" dirty="0" smtClean="0"/>
              <a:t> סימטרי , החלק התחתון הוא כמו מראה לחלק העליון וצד שמאל כמו מראה לצד ימין</a:t>
            </a:r>
            <a:endParaRPr lang="he-IL"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a:hlinkClick r:id="rId2"/>
          </p:cNvPr>
          <p:cNvPicPr>
            <a:picLocks noChangeAspect="1" noChangeArrowheads="1"/>
          </p:cNvPicPr>
          <p:nvPr/>
        </p:nvPicPr>
        <p:blipFill>
          <a:blip r:embed="rId3" cstate="print"/>
          <a:srcRect/>
          <a:stretch>
            <a:fillRect/>
          </a:stretch>
        </p:blipFill>
        <p:spPr bwMode="auto">
          <a:xfrm>
            <a:off x="6876256" y="1052736"/>
            <a:ext cx="2076450" cy="1943100"/>
          </a:xfrm>
          <a:prstGeom prst="rect">
            <a:avLst/>
          </a:prstGeom>
          <a:noFill/>
          <a:ln w="9525">
            <a:noFill/>
            <a:miter lim="800000"/>
            <a:headEnd/>
            <a:tailEnd/>
          </a:ln>
        </p:spPr>
      </p:pic>
      <p:pic>
        <p:nvPicPr>
          <p:cNvPr id="90115" name="Picture 3">
            <a:hlinkClick r:id="rId2"/>
          </p:cNvPr>
          <p:cNvPicPr>
            <a:picLocks noChangeAspect="1" noChangeArrowheads="1"/>
          </p:cNvPicPr>
          <p:nvPr/>
        </p:nvPicPr>
        <p:blipFill>
          <a:blip r:embed="rId4" cstate="print"/>
          <a:srcRect/>
          <a:stretch>
            <a:fillRect/>
          </a:stretch>
        </p:blipFill>
        <p:spPr bwMode="auto">
          <a:xfrm>
            <a:off x="4499992" y="1268760"/>
            <a:ext cx="2438400" cy="1600200"/>
          </a:xfrm>
          <a:prstGeom prst="rect">
            <a:avLst/>
          </a:prstGeom>
          <a:noFill/>
          <a:ln w="9525">
            <a:noFill/>
            <a:miter lim="800000"/>
            <a:headEnd/>
            <a:tailEnd/>
          </a:ln>
        </p:spPr>
      </p:pic>
      <p:pic>
        <p:nvPicPr>
          <p:cNvPr id="90116" name="Picture 4">
            <a:hlinkClick r:id="rId2"/>
          </p:cNvPr>
          <p:cNvPicPr>
            <a:picLocks noChangeAspect="1" noChangeArrowheads="1"/>
          </p:cNvPicPr>
          <p:nvPr/>
        </p:nvPicPr>
        <p:blipFill>
          <a:blip r:embed="rId5" cstate="print"/>
          <a:srcRect/>
          <a:stretch>
            <a:fillRect/>
          </a:stretch>
        </p:blipFill>
        <p:spPr bwMode="auto">
          <a:xfrm>
            <a:off x="2411760" y="1124744"/>
            <a:ext cx="1647825" cy="1971675"/>
          </a:xfrm>
          <a:prstGeom prst="rect">
            <a:avLst/>
          </a:prstGeom>
          <a:noFill/>
          <a:ln w="9525">
            <a:noFill/>
            <a:miter lim="800000"/>
            <a:headEnd/>
            <a:tailEnd/>
          </a:ln>
        </p:spPr>
      </p:pic>
      <p:pic>
        <p:nvPicPr>
          <p:cNvPr id="90117" name="Picture 5">
            <a:hlinkClick r:id="rId2"/>
          </p:cNvPr>
          <p:cNvPicPr>
            <a:picLocks noChangeAspect="1" noChangeArrowheads="1"/>
          </p:cNvPicPr>
          <p:nvPr/>
        </p:nvPicPr>
        <p:blipFill>
          <a:blip r:embed="rId6" cstate="print"/>
          <a:srcRect/>
          <a:stretch>
            <a:fillRect/>
          </a:stretch>
        </p:blipFill>
        <p:spPr bwMode="auto">
          <a:xfrm>
            <a:off x="251520" y="836712"/>
            <a:ext cx="2016902" cy="2740918"/>
          </a:xfrm>
          <a:prstGeom prst="rect">
            <a:avLst/>
          </a:prstGeom>
          <a:noFill/>
          <a:ln w="9525">
            <a:noFill/>
            <a:miter lim="800000"/>
            <a:headEnd/>
            <a:tailEnd/>
          </a:ln>
        </p:spPr>
      </p:pic>
      <p:pic>
        <p:nvPicPr>
          <p:cNvPr id="90118" name="Picture 6">
            <a:hlinkClick r:id="rId2"/>
          </p:cNvPr>
          <p:cNvPicPr>
            <a:picLocks noChangeAspect="1" noChangeArrowheads="1"/>
          </p:cNvPicPr>
          <p:nvPr/>
        </p:nvPicPr>
        <p:blipFill>
          <a:blip r:embed="rId7" cstate="print"/>
          <a:srcRect/>
          <a:stretch>
            <a:fillRect/>
          </a:stretch>
        </p:blipFill>
        <p:spPr bwMode="auto">
          <a:xfrm>
            <a:off x="1475656" y="3933056"/>
            <a:ext cx="6315075" cy="2171700"/>
          </a:xfrm>
          <a:prstGeom prst="rect">
            <a:avLst/>
          </a:prstGeom>
          <a:noFill/>
          <a:ln w="9525">
            <a:noFill/>
            <a:miter lim="800000"/>
            <a:headEnd/>
            <a:tailEnd/>
          </a:ln>
        </p:spPr>
      </p:pic>
      <p:sp>
        <p:nvSpPr>
          <p:cNvPr id="7" name="TextBox 6"/>
          <p:cNvSpPr txBox="1"/>
          <p:nvPr/>
        </p:nvSpPr>
        <p:spPr>
          <a:xfrm>
            <a:off x="3779912" y="260648"/>
            <a:ext cx="2160240" cy="369332"/>
          </a:xfrm>
          <a:prstGeom prst="rect">
            <a:avLst/>
          </a:prstGeom>
          <a:noFill/>
        </p:spPr>
        <p:txBody>
          <a:bodyPr wrap="square" rtlCol="1">
            <a:spAutoFit/>
          </a:bodyPr>
          <a:lstStyle/>
          <a:p>
            <a:r>
              <a:rPr lang="he-IL" dirty="0" smtClean="0"/>
              <a:t>שיטות למילוי מרחב </a:t>
            </a:r>
            <a:r>
              <a:rPr lang="en-US" dirty="0" smtClean="0"/>
              <a:t>K</a:t>
            </a:r>
            <a:endParaRPr lang="he-IL" dirty="0"/>
          </a:p>
        </p:txBody>
      </p:sp>
      <p:sp>
        <p:nvSpPr>
          <p:cNvPr id="8" name="מלבן 7"/>
          <p:cNvSpPr/>
          <p:nvPr/>
        </p:nvSpPr>
        <p:spPr>
          <a:xfrm>
            <a:off x="7452320" y="836712"/>
            <a:ext cx="772968" cy="369332"/>
          </a:xfrm>
          <a:prstGeom prst="rect">
            <a:avLst/>
          </a:prstGeom>
        </p:spPr>
        <p:txBody>
          <a:bodyPr wrap="none">
            <a:spAutoFit/>
          </a:bodyPr>
          <a:lstStyle/>
          <a:p>
            <a:r>
              <a:rPr lang="en-US" b="1" u="sng" dirty="0" smtClean="0"/>
              <a:t>Linear</a:t>
            </a:r>
            <a:endParaRPr lang="he-IL" dirty="0"/>
          </a:p>
        </p:txBody>
      </p:sp>
      <p:sp>
        <p:nvSpPr>
          <p:cNvPr id="9" name="מלבן 8"/>
          <p:cNvSpPr/>
          <p:nvPr/>
        </p:nvSpPr>
        <p:spPr>
          <a:xfrm>
            <a:off x="4716016" y="1124744"/>
            <a:ext cx="857414" cy="369332"/>
          </a:xfrm>
          <a:prstGeom prst="rect">
            <a:avLst/>
          </a:prstGeom>
        </p:spPr>
        <p:txBody>
          <a:bodyPr wrap="none">
            <a:spAutoFit/>
          </a:bodyPr>
          <a:lstStyle/>
          <a:p>
            <a:r>
              <a:rPr lang="en-US" b="1" u="sng" dirty="0" smtClean="0"/>
              <a:t>Centric</a:t>
            </a:r>
            <a:endParaRPr lang="he-IL" dirty="0"/>
          </a:p>
        </p:txBody>
      </p:sp>
      <p:sp>
        <p:nvSpPr>
          <p:cNvPr id="10" name="מלבן 9"/>
          <p:cNvSpPr/>
          <p:nvPr/>
        </p:nvSpPr>
        <p:spPr>
          <a:xfrm>
            <a:off x="2627784" y="1052736"/>
            <a:ext cx="988732" cy="369332"/>
          </a:xfrm>
          <a:prstGeom prst="rect">
            <a:avLst/>
          </a:prstGeom>
        </p:spPr>
        <p:txBody>
          <a:bodyPr wrap="none">
            <a:spAutoFit/>
          </a:bodyPr>
          <a:lstStyle/>
          <a:p>
            <a:r>
              <a:rPr lang="en-US" b="1" u="sng" dirty="0" smtClean="0"/>
              <a:t>Elliptical</a:t>
            </a:r>
            <a:endParaRPr lang="he-IL" dirty="0"/>
          </a:p>
        </p:txBody>
      </p:sp>
      <p:sp>
        <p:nvSpPr>
          <p:cNvPr id="11" name="מלבן 10"/>
          <p:cNvSpPr/>
          <p:nvPr/>
        </p:nvSpPr>
        <p:spPr>
          <a:xfrm>
            <a:off x="683568" y="692696"/>
            <a:ext cx="777777" cy="369332"/>
          </a:xfrm>
          <a:prstGeom prst="rect">
            <a:avLst/>
          </a:prstGeom>
        </p:spPr>
        <p:txBody>
          <a:bodyPr wrap="none">
            <a:spAutoFit/>
          </a:bodyPr>
          <a:lstStyle/>
          <a:p>
            <a:r>
              <a:rPr lang="en-US" b="1" u="sng" dirty="0" smtClean="0"/>
              <a:t>Radial</a:t>
            </a:r>
            <a:endParaRPr lang="he-IL" dirty="0"/>
          </a:p>
        </p:txBody>
      </p:sp>
      <p:sp>
        <p:nvSpPr>
          <p:cNvPr id="12" name="TextBox 11"/>
          <p:cNvSpPr txBox="1"/>
          <p:nvPr/>
        </p:nvSpPr>
        <p:spPr>
          <a:xfrm>
            <a:off x="6732240" y="2852936"/>
            <a:ext cx="2232248" cy="646331"/>
          </a:xfrm>
          <a:prstGeom prst="rect">
            <a:avLst/>
          </a:prstGeom>
          <a:noFill/>
        </p:spPr>
        <p:txBody>
          <a:bodyPr wrap="square" rtlCol="1">
            <a:spAutoFit/>
          </a:bodyPr>
          <a:lstStyle/>
          <a:p>
            <a:r>
              <a:rPr lang="he-IL" sz="1200" dirty="0" smtClean="0"/>
              <a:t>זוהי שיטת סטנדרטית למילוי מרחב </a:t>
            </a:r>
            <a:r>
              <a:rPr lang="en-US" sz="1200" dirty="0" smtClean="0"/>
              <a:t>K</a:t>
            </a:r>
            <a:r>
              <a:rPr lang="he-IL" sz="1200" dirty="0" smtClean="0"/>
              <a:t> שבה מתמלאת שורה </a:t>
            </a:r>
            <a:r>
              <a:rPr lang="he-IL" sz="1200" dirty="0" err="1" smtClean="0"/>
              <a:t>שורה</a:t>
            </a:r>
            <a:r>
              <a:rPr lang="he-IL" sz="1200" dirty="0" smtClean="0"/>
              <a:t> מקצה לקצה עד מילוי מרחב </a:t>
            </a:r>
            <a:r>
              <a:rPr lang="en-US" sz="1200" dirty="0" smtClean="0"/>
              <a:t>K</a:t>
            </a:r>
            <a:r>
              <a:rPr lang="he-IL" sz="1200" dirty="0" smtClean="0"/>
              <a:t> </a:t>
            </a:r>
            <a:endParaRPr lang="he-IL" sz="1200" dirty="0"/>
          </a:p>
        </p:txBody>
      </p:sp>
      <p:sp>
        <p:nvSpPr>
          <p:cNvPr id="13" name="TextBox 12"/>
          <p:cNvSpPr txBox="1"/>
          <p:nvPr/>
        </p:nvSpPr>
        <p:spPr>
          <a:xfrm>
            <a:off x="4211960" y="2708920"/>
            <a:ext cx="1944216" cy="1015663"/>
          </a:xfrm>
          <a:prstGeom prst="rect">
            <a:avLst/>
          </a:prstGeom>
          <a:noFill/>
        </p:spPr>
        <p:txBody>
          <a:bodyPr wrap="square" rtlCol="1">
            <a:spAutoFit/>
          </a:bodyPr>
          <a:lstStyle/>
          <a:p>
            <a:r>
              <a:rPr lang="he-IL" sz="1200" dirty="0" smtClean="0"/>
              <a:t>בשיטה זו ממלאים את מרכז מרחב </a:t>
            </a:r>
            <a:r>
              <a:rPr lang="en-US" sz="1200" dirty="0" smtClean="0"/>
              <a:t>K</a:t>
            </a:r>
            <a:r>
              <a:rPr lang="he-IL" sz="1200" dirty="0" smtClean="0"/>
              <a:t> בהתחלה וממשיכים לקצוות וזו שיטה מתאימה לרצפי </a:t>
            </a:r>
            <a:r>
              <a:rPr lang="he-IL" sz="1200" dirty="0" err="1" smtClean="0"/>
              <a:t>אנגיו</a:t>
            </a:r>
            <a:r>
              <a:rPr lang="he-IL" sz="1200" dirty="0" smtClean="0"/>
              <a:t> עם חומר ניגוד כי חשוב לנו הקונטרסט</a:t>
            </a:r>
            <a:endParaRPr lang="he-IL" sz="1200" dirty="0"/>
          </a:p>
        </p:txBody>
      </p:sp>
      <p:sp>
        <p:nvSpPr>
          <p:cNvPr id="14" name="TextBox 13"/>
          <p:cNvSpPr txBox="1"/>
          <p:nvPr/>
        </p:nvSpPr>
        <p:spPr>
          <a:xfrm>
            <a:off x="2195736" y="2924944"/>
            <a:ext cx="1728192" cy="1015663"/>
          </a:xfrm>
          <a:prstGeom prst="rect">
            <a:avLst/>
          </a:prstGeom>
          <a:noFill/>
        </p:spPr>
        <p:txBody>
          <a:bodyPr wrap="square" rtlCol="1">
            <a:spAutoFit/>
          </a:bodyPr>
          <a:lstStyle/>
          <a:p>
            <a:r>
              <a:rPr lang="he-IL" sz="1200" dirty="0" smtClean="0"/>
              <a:t>בשיטה זו מתחילים מהמרכז ואל הפריפריה בצורה ספירלית ושיטה זו מתאימה גם </a:t>
            </a:r>
            <a:r>
              <a:rPr lang="he-IL" sz="1200" dirty="0" err="1" smtClean="0"/>
              <a:t>לאנגיו</a:t>
            </a:r>
            <a:r>
              <a:rPr lang="he-IL" sz="1200" dirty="0" smtClean="0"/>
              <a:t> עם חומר ניגוד</a:t>
            </a:r>
            <a:endParaRPr lang="he-IL" sz="1200" dirty="0"/>
          </a:p>
        </p:txBody>
      </p:sp>
      <p:sp>
        <p:nvSpPr>
          <p:cNvPr id="15" name="TextBox 14"/>
          <p:cNvSpPr txBox="1"/>
          <p:nvPr/>
        </p:nvSpPr>
        <p:spPr>
          <a:xfrm>
            <a:off x="0" y="3501008"/>
            <a:ext cx="1728192" cy="646331"/>
          </a:xfrm>
          <a:prstGeom prst="rect">
            <a:avLst/>
          </a:prstGeom>
          <a:noFill/>
        </p:spPr>
        <p:txBody>
          <a:bodyPr wrap="square" rtlCol="1">
            <a:spAutoFit/>
          </a:bodyPr>
          <a:lstStyle/>
          <a:p>
            <a:r>
              <a:rPr lang="he-IL" sz="1200" dirty="0" smtClean="0"/>
              <a:t>מילוי מרחב </a:t>
            </a:r>
            <a:r>
              <a:rPr lang="en-US" sz="1200" dirty="0" smtClean="0"/>
              <a:t>K</a:t>
            </a:r>
            <a:r>
              <a:rPr lang="he-IL" sz="1200" dirty="0" smtClean="0"/>
              <a:t> בצורה רדיאלית משמש להפחתת תנועה</a:t>
            </a:r>
            <a:endParaRPr lang="he-IL" sz="1200" dirty="0"/>
          </a:p>
        </p:txBody>
      </p:sp>
      <p:sp>
        <p:nvSpPr>
          <p:cNvPr id="16" name="TextBox 15"/>
          <p:cNvSpPr txBox="1"/>
          <p:nvPr/>
        </p:nvSpPr>
        <p:spPr>
          <a:xfrm>
            <a:off x="755576" y="6025416"/>
            <a:ext cx="7128792" cy="830997"/>
          </a:xfrm>
          <a:prstGeom prst="rect">
            <a:avLst/>
          </a:prstGeom>
          <a:noFill/>
        </p:spPr>
        <p:txBody>
          <a:bodyPr wrap="square" rtlCol="1">
            <a:spAutoFit/>
          </a:bodyPr>
          <a:lstStyle/>
          <a:p>
            <a:r>
              <a:rPr lang="he-IL" sz="1200" dirty="0" smtClean="0"/>
              <a:t>שיטה זו משמשת להדמיה דינמית שבה רוכשים תמונה לפני הזרקת חומר הניגוד עם מלוא מרחב </a:t>
            </a:r>
            <a:r>
              <a:rPr lang="en-US" sz="1200" dirty="0" smtClean="0"/>
              <a:t>K</a:t>
            </a:r>
            <a:r>
              <a:rPr lang="he-IL" sz="1200" dirty="0" smtClean="0"/>
              <a:t> ולאחר הזרקת חומר הניגוד רוכשים רק את המרכז, משמעות הדבר שאנו אוספים מספר רב של פעמים אותה תמונה כשחומר הניגוד נכנס ויוצא מהרקמה וזה מאפשר לנו לראות תגובת הרקמה לחומר הניגוד לאורך זמן .ולבסוף מוסיפים את התמונה שנרכשה לפני מתן החומר עם התמונות שאחרי, זה מיועד לסריקות מהירות עם רזולוציה גבוהה</a:t>
            </a:r>
            <a:endParaRPr lang="he-IL" sz="1200"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p:cNvSpPr/>
          <p:nvPr/>
        </p:nvSpPr>
        <p:spPr>
          <a:xfrm>
            <a:off x="7020272" y="764704"/>
            <a:ext cx="1311961" cy="369332"/>
          </a:xfrm>
          <a:prstGeom prst="rect">
            <a:avLst/>
          </a:prstGeom>
        </p:spPr>
        <p:txBody>
          <a:bodyPr wrap="none">
            <a:spAutoFit/>
          </a:bodyPr>
          <a:lstStyle/>
          <a:p>
            <a:r>
              <a:rPr lang="en-US" b="1" u="sng" dirty="0" smtClean="0"/>
              <a:t>Half Fourier</a:t>
            </a:r>
            <a:endParaRPr lang="he-IL" dirty="0"/>
          </a:p>
        </p:txBody>
      </p:sp>
      <p:pic>
        <p:nvPicPr>
          <p:cNvPr id="1026" name="Picture 2">
            <a:hlinkClick r:id="rId2"/>
          </p:cNvPr>
          <p:cNvPicPr>
            <a:picLocks noChangeAspect="1" noChangeArrowheads="1"/>
          </p:cNvPicPr>
          <p:nvPr/>
        </p:nvPicPr>
        <p:blipFill>
          <a:blip r:embed="rId3" cstate="print"/>
          <a:srcRect/>
          <a:stretch>
            <a:fillRect/>
          </a:stretch>
        </p:blipFill>
        <p:spPr bwMode="auto">
          <a:xfrm>
            <a:off x="6219776" y="260648"/>
            <a:ext cx="2922637" cy="2719070"/>
          </a:xfrm>
          <a:prstGeom prst="rect">
            <a:avLst/>
          </a:prstGeom>
          <a:noFill/>
          <a:ln w="9525">
            <a:noFill/>
            <a:miter lim="800000"/>
            <a:headEnd/>
            <a:tailEnd/>
          </a:ln>
        </p:spPr>
      </p:pic>
      <p:pic>
        <p:nvPicPr>
          <p:cNvPr id="1027" name="Picture 3">
            <a:hlinkClick r:id="rId2"/>
          </p:cNvPr>
          <p:cNvPicPr>
            <a:picLocks noChangeAspect="1" noChangeArrowheads="1"/>
          </p:cNvPicPr>
          <p:nvPr/>
        </p:nvPicPr>
        <p:blipFill>
          <a:blip r:embed="rId4" cstate="print"/>
          <a:srcRect/>
          <a:stretch>
            <a:fillRect/>
          </a:stretch>
        </p:blipFill>
        <p:spPr bwMode="auto">
          <a:xfrm>
            <a:off x="3419872" y="836712"/>
            <a:ext cx="2232248" cy="2206140"/>
          </a:xfrm>
          <a:prstGeom prst="rect">
            <a:avLst/>
          </a:prstGeom>
          <a:noFill/>
          <a:ln w="9525">
            <a:noFill/>
            <a:miter lim="800000"/>
            <a:headEnd/>
            <a:tailEnd/>
          </a:ln>
        </p:spPr>
      </p:pic>
      <p:sp>
        <p:nvSpPr>
          <p:cNvPr id="5" name="מלבן 4"/>
          <p:cNvSpPr/>
          <p:nvPr/>
        </p:nvSpPr>
        <p:spPr>
          <a:xfrm>
            <a:off x="3635896" y="476672"/>
            <a:ext cx="1310679" cy="369332"/>
          </a:xfrm>
          <a:prstGeom prst="rect">
            <a:avLst/>
          </a:prstGeom>
        </p:spPr>
        <p:txBody>
          <a:bodyPr wrap="none">
            <a:spAutoFit/>
          </a:bodyPr>
          <a:lstStyle/>
          <a:p>
            <a:r>
              <a:rPr lang="en-US" b="1" u="sng" dirty="0" smtClean="0"/>
              <a:t>Partial Echo</a:t>
            </a:r>
            <a:endParaRPr lang="he-IL" dirty="0"/>
          </a:p>
        </p:txBody>
      </p:sp>
      <p:sp>
        <p:nvSpPr>
          <p:cNvPr id="6" name="TextBox 5"/>
          <p:cNvSpPr txBox="1"/>
          <p:nvPr/>
        </p:nvSpPr>
        <p:spPr>
          <a:xfrm>
            <a:off x="5796136" y="2708920"/>
            <a:ext cx="3168352" cy="1200329"/>
          </a:xfrm>
          <a:prstGeom prst="rect">
            <a:avLst/>
          </a:prstGeom>
          <a:noFill/>
        </p:spPr>
        <p:txBody>
          <a:bodyPr wrap="square" rtlCol="1">
            <a:spAutoFit/>
          </a:bodyPr>
          <a:lstStyle/>
          <a:p>
            <a:r>
              <a:rPr lang="he-IL" sz="1200" dirty="0" smtClean="0"/>
              <a:t>מחצית פורייה היא טכניקה שבה אנחנו יכולים לקצר את זמן הסריקה שלנו על ידי מילוי רק מחצית וקצת ממרחב </a:t>
            </a:r>
            <a:r>
              <a:rPr lang="en-US" sz="1200" dirty="0" smtClean="0"/>
              <a:t>K </a:t>
            </a:r>
            <a:r>
              <a:rPr lang="he-IL" sz="1200" dirty="0" smtClean="0"/>
              <a:t> בכיוון קידוד הפאזה.החצי השני של מרחב </a:t>
            </a:r>
            <a:r>
              <a:rPr lang="en-US" sz="1200" dirty="0" smtClean="0"/>
              <a:t>K </a:t>
            </a:r>
            <a:r>
              <a:rPr lang="he-IL" sz="1200" dirty="0" smtClean="0"/>
              <a:t> מחושב אז מהנתונים האלה. משום שהמחצית העליונה והתחתונה של מרחב</a:t>
            </a:r>
            <a:r>
              <a:rPr lang="en-US" sz="1200" dirty="0" smtClean="0"/>
              <a:t>k </a:t>
            </a:r>
            <a:r>
              <a:rPr lang="he-IL" sz="1200" dirty="0" smtClean="0"/>
              <a:t>, תמונת מראה של אחד לשני עם קטבים שונים.</a:t>
            </a:r>
            <a:endParaRPr lang="he-IL" sz="1200" dirty="0"/>
          </a:p>
        </p:txBody>
      </p:sp>
      <p:sp>
        <p:nvSpPr>
          <p:cNvPr id="7" name="TextBox 6"/>
          <p:cNvSpPr txBox="1"/>
          <p:nvPr/>
        </p:nvSpPr>
        <p:spPr>
          <a:xfrm>
            <a:off x="3131840" y="2924944"/>
            <a:ext cx="2592288" cy="1384995"/>
          </a:xfrm>
          <a:prstGeom prst="rect">
            <a:avLst/>
          </a:prstGeom>
          <a:noFill/>
        </p:spPr>
        <p:txBody>
          <a:bodyPr wrap="square" rtlCol="1">
            <a:spAutoFit/>
          </a:bodyPr>
          <a:lstStyle/>
          <a:p>
            <a:r>
              <a:rPr lang="he-IL" sz="1200" dirty="0" smtClean="0"/>
              <a:t>הד חלקי היא טכניקה דומה למחצית פורייה. זו טכניקה שמאפשרת לקצר את זמן הסריקה על ידי מילוי רק מחצית  וקצת ממרחב </a:t>
            </a:r>
            <a:r>
              <a:rPr lang="en-US" sz="1200" dirty="0" smtClean="0"/>
              <a:t>K </a:t>
            </a:r>
            <a:r>
              <a:rPr lang="he-IL" sz="1200" dirty="0" smtClean="0"/>
              <a:t> בכיוון התדר. מאחר שצד ימין וצד שמאל של מרחב </a:t>
            </a:r>
            <a:r>
              <a:rPr lang="en-US" sz="1200" dirty="0" smtClean="0"/>
              <a:t>K </a:t>
            </a:r>
            <a:r>
              <a:rPr lang="he-IL" sz="1200" dirty="0" smtClean="0"/>
              <a:t> הם תמונות ראי של אחד לשני.</a:t>
            </a:r>
          </a:p>
          <a:p>
            <a:endParaRPr lang="he-IL" sz="1200" dirty="0"/>
          </a:p>
        </p:txBody>
      </p:sp>
      <p:pic>
        <p:nvPicPr>
          <p:cNvPr id="1028" name="Picture 4">
            <a:hlinkClick r:id="rId2"/>
          </p:cNvPr>
          <p:cNvPicPr>
            <a:picLocks noChangeAspect="1" noChangeArrowheads="1"/>
          </p:cNvPicPr>
          <p:nvPr/>
        </p:nvPicPr>
        <p:blipFill>
          <a:blip r:embed="rId5" cstate="print"/>
          <a:srcRect/>
          <a:stretch>
            <a:fillRect/>
          </a:stretch>
        </p:blipFill>
        <p:spPr bwMode="auto">
          <a:xfrm>
            <a:off x="166633" y="980728"/>
            <a:ext cx="3049747" cy="1459607"/>
          </a:xfrm>
          <a:prstGeom prst="rect">
            <a:avLst/>
          </a:prstGeom>
          <a:noFill/>
          <a:ln w="9525">
            <a:noFill/>
            <a:miter lim="800000"/>
            <a:headEnd/>
            <a:tailEnd/>
          </a:ln>
        </p:spPr>
      </p:pic>
      <p:sp>
        <p:nvSpPr>
          <p:cNvPr id="9" name="מלבן 8"/>
          <p:cNvSpPr/>
          <p:nvPr/>
        </p:nvSpPr>
        <p:spPr>
          <a:xfrm>
            <a:off x="827584" y="692696"/>
            <a:ext cx="1514645" cy="369332"/>
          </a:xfrm>
          <a:prstGeom prst="rect">
            <a:avLst/>
          </a:prstGeom>
        </p:spPr>
        <p:txBody>
          <a:bodyPr wrap="none">
            <a:spAutoFit/>
          </a:bodyPr>
          <a:lstStyle/>
          <a:p>
            <a:r>
              <a:rPr lang="en-US" b="1" u="sng" dirty="0" smtClean="0"/>
              <a:t>2D Sequential</a:t>
            </a:r>
            <a:endParaRPr lang="he-IL" dirty="0"/>
          </a:p>
        </p:txBody>
      </p:sp>
      <p:sp>
        <p:nvSpPr>
          <p:cNvPr id="10" name="מלבן 9"/>
          <p:cNvSpPr/>
          <p:nvPr/>
        </p:nvSpPr>
        <p:spPr>
          <a:xfrm>
            <a:off x="251520" y="2276872"/>
            <a:ext cx="2699792" cy="1200329"/>
          </a:xfrm>
          <a:prstGeom prst="rect">
            <a:avLst/>
          </a:prstGeom>
        </p:spPr>
        <p:txBody>
          <a:bodyPr wrap="square">
            <a:spAutoFit/>
          </a:bodyPr>
          <a:lstStyle/>
          <a:p>
            <a:r>
              <a:rPr lang="he-IL" sz="1200" dirty="0" smtClean="0"/>
              <a:t>רכישת נתונים רציפה </a:t>
            </a:r>
            <a:r>
              <a:rPr lang="en-US" sz="1200" dirty="0" smtClean="0"/>
              <a:t>D </a:t>
            </a:r>
            <a:r>
              <a:rPr lang="he-IL" sz="1200" dirty="0" smtClean="0"/>
              <a:t>2</a:t>
            </a:r>
            <a:r>
              <a:rPr lang="en-US" sz="1200" dirty="0" smtClean="0"/>
              <a:t> </a:t>
            </a:r>
            <a:r>
              <a:rPr lang="he-IL" sz="1200" dirty="0" smtClean="0"/>
              <a:t>כרוכה במילוי שורה אחת של מרחב </a:t>
            </a:r>
            <a:r>
              <a:rPr lang="en-US" sz="1200" dirty="0" smtClean="0"/>
              <a:t>k </a:t>
            </a:r>
            <a:r>
              <a:rPr lang="he-IL" sz="1200" dirty="0" smtClean="0"/>
              <a:t> בחתך הראשון , ולאחר מכן עוברת למרחב </a:t>
            </a:r>
            <a:r>
              <a:rPr lang="en-US" sz="1200" dirty="0" smtClean="0"/>
              <a:t>k </a:t>
            </a:r>
            <a:r>
              <a:rPr lang="he-IL" sz="1200" dirty="0" smtClean="0"/>
              <a:t> הבא בחתך השני ומילוי שורה אחת וכן הלאה, ולאחר מילוי שורה ראשונה בכל החתכים ממלאים שורה שנייה באותה צורה וכן הלאה</a:t>
            </a:r>
            <a:endParaRPr lang="he-IL" sz="1200" dirty="0"/>
          </a:p>
        </p:txBody>
      </p:sp>
      <p:sp>
        <p:nvSpPr>
          <p:cNvPr id="11" name="מלבן 10"/>
          <p:cNvSpPr/>
          <p:nvPr/>
        </p:nvSpPr>
        <p:spPr>
          <a:xfrm>
            <a:off x="5868144" y="116632"/>
            <a:ext cx="2822696" cy="369332"/>
          </a:xfrm>
          <a:prstGeom prst="rect">
            <a:avLst/>
          </a:prstGeom>
        </p:spPr>
        <p:txBody>
          <a:bodyPr wrap="none">
            <a:spAutoFit/>
          </a:bodyPr>
          <a:lstStyle/>
          <a:p>
            <a:r>
              <a:rPr lang="en-US" b="1" u="sng" dirty="0" smtClean="0"/>
              <a:t>Half Fourier/ Partial Fourier</a:t>
            </a:r>
            <a:endParaRPr lang="he-IL" dirty="0"/>
          </a:p>
        </p:txBody>
      </p:sp>
      <p:pic>
        <p:nvPicPr>
          <p:cNvPr id="1029" name="Picture 5">
            <a:hlinkClick r:id="rId2"/>
          </p:cNvPr>
          <p:cNvPicPr>
            <a:picLocks noChangeAspect="1" noChangeArrowheads="1"/>
          </p:cNvPicPr>
          <p:nvPr/>
        </p:nvPicPr>
        <p:blipFill>
          <a:blip r:embed="rId6" cstate="print"/>
          <a:srcRect/>
          <a:stretch>
            <a:fillRect/>
          </a:stretch>
        </p:blipFill>
        <p:spPr bwMode="auto">
          <a:xfrm>
            <a:off x="5508104" y="4293096"/>
            <a:ext cx="3438854" cy="1837556"/>
          </a:xfrm>
          <a:prstGeom prst="rect">
            <a:avLst/>
          </a:prstGeom>
          <a:noFill/>
          <a:ln w="9525">
            <a:noFill/>
            <a:miter lim="800000"/>
            <a:headEnd/>
            <a:tailEnd/>
          </a:ln>
        </p:spPr>
      </p:pic>
      <p:sp>
        <p:nvSpPr>
          <p:cNvPr id="13" name="מלבן 12"/>
          <p:cNvSpPr/>
          <p:nvPr/>
        </p:nvSpPr>
        <p:spPr>
          <a:xfrm>
            <a:off x="5940152" y="5949280"/>
            <a:ext cx="2411760" cy="646331"/>
          </a:xfrm>
          <a:prstGeom prst="rect">
            <a:avLst/>
          </a:prstGeom>
        </p:spPr>
        <p:txBody>
          <a:bodyPr wrap="square">
            <a:spAutoFit/>
          </a:bodyPr>
          <a:lstStyle/>
          <a:p>
            <a:r>
              <a:rPr lang="he-IL" sz="1200" dirty="0" smtClean="0"/>
              <a:t>רכישת נתונים נפחית </a:t>
            </a:r>
            <a:r>
              <a:rPr lang="en-US" sz="1200" dirty="0" smtClean="0"/>
              <a:t>2D</a:t>
            </a:r>
            <a:r>
              <a:rPr lang="he-IL" sz="1200" dirty="0" smtClean="0"/>
              <a:t> כרוכה במילוי מרחב K שלם אחד, לפני שעוברת למרחב K הבא</a:t>
            </a:r>
            <a:endParaRPr lang="he-IL" sz="1200" dirty="0"/>
          </a:p>
        </p:txBody>
      </p:sp>
      <p:pic>
        <p:nvPicPr>
          <p:cNvPr id="1030" name="Picture 6">
            <a:hlinkClick r:id="rId2"/>
          </p:cNvPr>
          <p:cNvPicPr>
            <a:picLocks noChangeAspect="1" noChangeArrowheads="1"/>
          </p:cNvPicPr>
          <p:nvPr/>
        </p:nvPicPr>
        <p:blipFill>
          <a:blip r:embed="rId7" cstate="print"/>
          <a:srcRect/>
          <a:stretch>
            <a:fillRect/>
          </a:stretch>
        </p:blipFill>
        <p:spPr bwMode="auto">
          <a:xfrm>
            <a:off x="683568" y="4149080"/>
            <a:ext cx="2076450" cy="1866900"/>
          </a:xfrm>
          <a:prstGeom prst="rect">
            <a:avLst/>
          </a:prstGeom>
          <a:noFill/>
          <a:ln w="9525">
            <a:noFill/>
            <a:miter lim="800000"/>
            <a:headEnd/>
            <a:tailEnd/>
          </a:ln>
        </p:spPr>
      </p:pic>
      <p:sp>
        <p:nvSpPr>
          <p:cNvPr id="15" name="מלבן 14"/>
          <p:cNvSpPr/>
          <p:nvPr/>
        </p:nvSpPr>
        <p:spPr>
          <a:xfrm>
            <a:off x="6516216" y="4077072"/>
            <a:ext cx="1544525" cy="369332"/>
          </a:xfrm>
          <a:prstGeom prst="rect">
            <a:avLst/>
          </a:prstGeom>
        </p:spPr>
        <p:txBody>
          <a:bodyPr wrap="none">
            <a:spAutoFit/>
          </a:bodyPr>
          <a:lstStyle/>
          <a:p>
            <a:r>
              <a:rPr lang="en-US" b="1" u="sng" dirty="0" smtClean="0"/>
              <a:t>2D Volumetric</a:t>
            </a:r>
            <a:endParaRPr lang="he-IL" dirty="0"/>
          </a:p>
        </p:txBody>
      </p:sp>
      <p:sp>
        <p:nvSpPr>
          <p:cNvPr id="16" name="מלבן 15"/>
          <p:cNvSpPr/>
          <p:nvPr/>
        </p:nvSpPr>
        <p:spPr>
          <a:xfrm>
            <a:off x="899592" y="4077072"/>
            <a:ext cx="1544525" cy="369332"/>
          </a:xfrm>
          <a:prstGeom prst="rect">
            <a:avLst/>
          </a:prstGeom>
        </p:spPr>
        <p:txBody>
          <a:bodyPr wrap="none">
            <a:spAutoFit/>
          </a:bodyPr>
          <a:lstStyle/>
          <a:p>
            <a:r>
              <a:rPr lang="en-US" b="1" u="sng" dirty="0" smtClean="0"/>
              <a:t>3D Volumetric</a:t>
            </a:r>
            <a:endParaRPr lang="he-IL" dirty="0"/>
          </a:p>
        </p:txBody>
      </p:sp>
      <p:sp>
        <p:nvSpPr>
          <p:cNvPr id="17" name="מלבן 16"/>
          <p:cNvSpPr/>
          <p:nvPr/>
        </p:nvSpPr>
        <p:spPr>
          <a:xfrm>
            <a:off x="539552" y="5949280"/>
            <a:ext cx="2195736" cy="646331"/>
          </a:xfrm>
          <a:prstGeom prst="rect">
            <a:avLst/>
          </a:prstGeom>
        </p:spPr>
        <p:txBody>
          <a:bodyPr wrap="square">
            <a:spAutoFit/>
          </a:bodyPr>
          <a:lstStyle/>
          <a:p>
            <a:r>
              <a:rPr lang="he-IL" sz="1200" dirty="0" smtClean="0"/>
              <a:t>רכישת נתונים נפחית </a:t>
            </a:r>
            <a:r>
              <a:rPr lang="en-US" sz="1200" dirty="0" smtClean="0"/>
              <a:t>3D </a:t>
            </a:r>
            <a:r>
              <a:rPr lang="he-IL" sz="1200" dirty="0" smtClean="0"/>
              <a:t> כרוכה בעירור בנפח  של רקמה והפרדת החתכים .</a:t>
            </a:r>
            <a:endParaRPr lang="he-IL" sz="1200"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550125" y="2276872"/>
            <a:ext cx="2592288" cy="830997"/>
          </a:xfrm>
          <a:prstGeom prst="rect">
            <a:avLst/>
          </a:prstGeom>
          <a:noFill/>
        </p:spPr>
        <p:txBody>
          <a:bodyPr wrap="square" rtlCol="1">
            <a:spAutoFit/>
          </a:bodyPr>
          <a:lstStyle/>
          <a:p>
            <a:r>
              <a:rPr lang="he-IL" sz="1200" dirty="0" smtClean="0"/>
              <a:t>גודל השדה המצולם נקרא </a:t>
            </a:r>
            <a:r>
              <a:rPr lang="en-US" sz="1200" dirty="0" smtClean="0"/>
              <a:t>Field Of View (FOV) </a:t>
            </a:r>
            <a:r>
              <a:rPr lang="he-IL" sz="1200" dirty="0" smtClean="0"/>
              <a:t> והוא המרחק (בסנטימטר או מ"מ) שעל פניו תמונת ה- </a:t>
            </a:r>
            <a:r>
              <a:rPr lang="en-US" sz="1200" dirty="0" smtClean="0"/>
              <a:t>MRI</a:t>
            </a:r>
            <a:r>
              <a:rPr lang="he-IL" sz="1200" dirty="0" smtClean="0"/>
              <a:t> נרכשת או מוצגת ה- </a:t>
            </a:r>
            <a:r>
              <a:rPr lang="en-US" sz="1200" dirty="0" smtClean="0"/>
              <a:t>FOV</a:t>
            </a:r>
            <a:r>
              <a:rPr lang="he-IL" sz="1200" dirty="0" smtClean="0"/>
              <a:t> מחולק לפיקסלים </a:t>
            </a:r>
            <a:endParaRPr lang="he-IL" sz="1200" dirty="0"/>
          </a:p>
        </p:txBody>
      </p:sp>
      <p:sp>
        <p:nvSpPr>
          <p:cNvPr id="3" name="TextBox 2"/>
          <p:cNvSpPr txBox="1"/>
          <p:nvPr/>
        </p:nvSpPr>
        <p:spPr>
          <a:xfrm>
            <a:off x="5364088" y="5733256"/>
            <a:ext cx="3168352" cy="1006371"/>
          </a:xfrm>
          <a:prstGeom prst="rect">
            <a:avLst/>
          </a:prstGeom>
          <a:noFill/>
        </p:spPr>
        <p:txBody>
          <a:bodyPr wrap="square" rtlCol="1">
            <a:spAutoFit/>
          </a:bodyPr>
          <a:lstStyle/>
          <a:p>
            <a:r>
              <a:rPr lang="he-IL" sz="1200" dirty="0" smtClean="0"/>
              <a:t>מספר הפיקסלים שורות ועמודות נקרא </a:t>
            </a:r>
            <a:r>
              <a:rPr lang="he-IL" sz="1200" dirty="0" err="1" smtClean="0"/>
              <a:t>מטריציה</a:t>
            </a:r>
            <a:r>
              <a:rPr lang="he-IL" sz="1200" dirty="0" smtClean="0"/>
              <a:t> </a:t>
            </a:r>
            <a:r>
              <a:rPr lang="en-US" sz="1200" dirty="0" smtClean="0"/>
              <a:t>Matrix </a:t>
            </a:r>
            <a:r>
              <a:rPr lang="he-IL" sz="1200" dirty="0" smtClean="0"/>
              <a:t> , </a:t>
            </a:r>
            <a:r>
              <a:rPr lang="he-IL" sz="1200" dirty="0" err="1" smtClean="0"/>
              <a:t>מטריצית</a:t>
            </a:r>
            <a:r>
              <a:rPr lang="he-IL" sz="1200" dirty="0" smtClean="0"/>
              <a:t> התמונה משמשת לתיאור ריבועים \ קוביות ( פיקסלים \ </a:t>
            </a:r>
            <a:r>
              <a:rPr lang="he-IL" sz="1200" dirty="0" err="1" smtClean="0"/>
              <a:t>ווקסלים</a:t>
            </a:r>
            <a:r>
              <a:rPr lang="he-IL" sz="1200" dirty="0" smtClean="0"/>
              <a:t> ) של המידע בתמונה .</a:t>
            </a:r>
          </a:p>
          <a:p>
            <a:endParaRPr lang="he-IL" sz="1200" dirty="0"/>
          </a:p>
        </p:txBody>
      </p:sp>
      <p:sp>
        <p:nvSpPr>
          <p:cNvPr id="5" name="TextBox 4"/>
          <p:cNvSpPr txBox="1"/>
          <p:nvPr/>
        </p:nvSpPr>
        <p:spPr>
          <a:xfrm>
            <a:off x="4716016" y="2276872"/>
            <a:ext cx="1368152" cy="830997"/>
          </a:xfrm>
          <a:prstGeom prst="rect">
            <a:avLst/>
          </a:prstGeom>
          <a:noFill/>
        </p:spPr>
        <p:txBody>
          <a:bodyPr wrap="square" rtlCol="1">
            <a:spAutoFit/>
          </a:bodyPr>
          <a:lstStyle/>
          <a:p>
            <a:r>
              <a:rPr lang="he-IL" sz="1200" dirty="0" err="1" smtClean="0"/>
              <a:t>הווקסל</a:t>
            </a:r>
            <a:r>
              <a:rPr lang="he-IL" sz="1200" dirty="0" smtClean="0"/>
              <a:t> </a:t>
            </a:r>
            <a:r>
              <a:rPr lang="en-US" sz="1200" dirty="0" err="1" smtClean="0"/>
              <a:t>Voxel</a:t>
            </a:r>
            <a:r>
              <a:rPr lang="he-IL" sz="1200" dirty="0" smtClean="0"/>
              <a:t> הוא אלמנט נפח </a:t>
            </a:r>
            <a:r>
              <a:rPr lang="en-US" sz="1200" dirty="0" smtClean="0"/>
              <a:t>Volume Element</a:t>
            </a:r>
            <a:r>
              <a:rPr lang="he-IL" sz="1200" dirty="0" smtClean="0"/>
              <a:t> (</a:t>
            </a:r>
            <a:r>
              <a:rPr lang="he-IL" sz="1200" dirty="0" err="1" smtClean="0"/>
              <a:t>ווקסל</a:t>
            </a:r>
            <a:r>
              <a:rPr lang="he-IL" sz="1200" dirty="0" smtClean="0"/>
              <a:t> = פיקסל תלת-מימדי)</a:t>
            </a:r>
            <a:endParaRPr lang="he-IL" sz="1200" dirty="0"/>
          </a:p>
        </p:txBody>
      </p:sp>
      <p:sp>
        <p:nvSpPr>
          <p:cNvPr id="7" name="TextBox 6"/>
          <p:cNvSpPr txBox="1"/>
          <p:nvPr/>
        </p:nvSpPr>
        <p:spPr>
          <a:xfrm>
            <a:off x="611560" y="6025416"/>
            <a:ext cx="2880320" cy="830997"/>
          </a:xfrm>
          <a:prstGeom prst="rect">
            <a:avLst/>
          </a:prstGeom>
          <a:noFill/>
        </p:spPr>
        <p:txBody>
          <a:bodyPr wrap="square" rtlCol="1">
            <a:spAutoFit/>
          </a:bodyPr>
          <a:lstStyle/>
          <a:p>
            <a:r>
              <a:rPr lang="he-IL" sz="1200" dirty="0" smtClean="0"/>
              <a:t>ערך קידוד הפאזה קובע כמה פיקסלים בכל עמודה וערך קידוד התדירות קובע כמה פיקסלים בכל שורה. ערך הפאזה לעולם לא יכול להיות גדול יותר מערך התדירות </a:t>
            </a:r>
            <a:endParaRPr lang="he-IL" sz="1200" dirty="0"/>
          </a:p>
        </p:txBody>
      </p:sp>
      <p:sp>
        <p:nvSpPr>
          <p:cNvPr id="9" name="TextBox 8"/>
          <p:cNvSpPr txBox="1"/>
          <p:nvPr/>
        </p:nvSpPr>
        <p:spPr>
          <a:xfrm>
            <a:off x="3131840" y="2276872"/>
            <a:ext cx="1440160" cy="1015663"/>
          </a:xfrm>
          <a:prstGeom prst="rect">
            <a:avLst/>
          </a:prstGeom>
          <a:noFill/>
        </p:spPr>
        <p:txBody>
          <a:bodyPr wrap="square" rtlCol="1">
            <a:spAutoFit/>
          </a:bodyPr>
          <a:lstStyle/>
          <a:p>
            <a:r>
              <a:rPr lang="he-IL" sz="1200" dirty="0" smtClean="0"/>
              <a:t>הפיקסל </a:t>
            </a:r>
            <a:r>
              <a:rPr lang="en-US" sz="1200" dirty="0" smtClean="0"/>
              <a:t>Pixel </a:t>
            </a:r>
            <a:r>
              <a:rPr lang="he-IL" sz="1200" dirty="0" smtClean="0"/>
              <a:t> הוא אלמנט תמונה </a:t>
            </a:r>
            <a:r>
              <a:rPr lang="en-US" sz="1200" dirty="0" smtClean="0"/>
              <a:t>Picture Element</a:t>
            </a:r>
            <a:r>
              <a:rPr lang="he-IL" sz="1200" dirty="0" smtClean="0"/>
              <a:t> , אלמנט דו ממדי הקטן ביותר של התמונה </a:t>
            </a:r>
            <a:endParaRPr lang="he-IL" sz="1200" dirty="0"/>
          </a:p>
        </p:txBody>
      </p:sp>
      <p:pic>
        <p:nvPicPr>
          <p:cNvPr id="2053" name="Picture 5">
            <a:hlinkClick r:id="rId2"/>
          </p:cNvPr>
          <p:cNvPicPr>
            <a:picLocks noChangeAspect="1" noChangeArrowheads="1"/>
          </p:cNvPicPr>
          <p:nvPr/>
        </p:nvPicPr>
        <p:blipFill>
          <a:blip r:embed="rId3" cstate="print"/>
          <a:srcRect/>
          <a:stretch>
            <a:fillRect/>
          </a:stretch>
        </p:blipFill>
        <p:spPr bwMode="auto">
          <a:xfrm>
            <a:off x="6876256" y="0"/>
            <a:ext cx="1828800" cy="2209800"/>
          </a:xfrm>
          <a:prstGeom prst="rect">
            <a:avLst/>
          </a:prstGeom>
          <a:noFill/>
          <a:ln w="9525">
            <a:noFill/>
            <a:miter lim="800000"/>
            <a:headEnd/>
            <a:tailEnd/>
          </a:ln>
        </p:spPr>
      </p:pic>
      <p:pic>
        <p:nvPicPr>
          <p:cNvPr id="2054" name="Picture 6">
            <a:hlinkClick r:id="rId4"/>
          </p:cNvPr>
          <p:cNvPicPr>
            <a:picLocks noChangeAspect="1" noChangeArrowheads="1"/>
          </p:cNvPicPr>
          <p:nvPr/>
        </p:nvPicPr>
        <p:blipFill>
          <a:blip r:embed="rId5" cstate="print"/>
          <a:srcRect/>
          <a:stretch>
            <a:fillRect/>
          </a:stretch>
        </p:blipFill>
        <p:spPr bwMode="auto">
          <a:xfrm>
            <a:off x="4932040" y="3429000"/>
            <a:ext cx="4018012" cy="2301456"/>
          </a:xfrm>
          <a:prstGeom prst="rect">
            <a:avLst/>
          </a:prstGeom>
          <a:noFill/>
          <a:ln w="9525">
            <a:noFill/>
            <a:miter lim="800000"/>
            <a:headEnd/>
            <a:tailEnd/>
          </a:ln>
        </p:spPr>
      </p:pic>
      <p:pic>
        <p:nvPicPr>
          <p:cNvPr id="2055" name="Picture 7">
            <a:hlinkClick r:id="rId6"/>
          </p:cNvPr>
          <p:cNvPicPr>
            <a:picLocks noChangeAspect="1" noChangeArrowheads="1"/>
          </p:cNvPicPr>
          <p:nvPr/>
        </p:nvPicPr>
        <p:blipFill>
          <a:blip r:embed="rId7" cstate="print"/>
          <a:srcRect/>
          <a:stretch>
            <a:fillRect/>
          </a:stretch>
        </p:blipFill>
        <p:spPr bwMode="auto">
          <a:xfrm>
            <a:off x="490327" y="3429000"/>
            <a:ext cx="3381715" cy="2520280"/>
          </a:xfrm>
          <a:prstGeom prst="rect">
            <a:avLst/>
          </a:prstGeom>
          <a:noFill/>
          <a:ln w="9525">
            <a:noFill/>
            <a:miter lim="800000"/>
            <a:headEnd/>
            <a:tailEnd/>
          </a:ln>
        </p:spPr>
      </p:pic>
      <p:sp>
        <p:nvSpPr>
          <p:cNvPr id="16" name="TextBox 15"/>
          <p:cNvSpPr txBox="1"/>
          <p:nvPr/>
        </p:nvSpPr>
        <p:spPr>
          <a:xfrm>
            <a:off x="6948264" y="4221088"/>
            <a:ext cx="576064" cy="276999"/>
          </a:xfrm>
          <a:prstGeom prst="rect">
            <a:avLst/>
          </a:prstGeom>
          <a:noFill/>
        </p:spPr>
        <p:txBody>
          <a:bodyPr wrap="square" rtlCol="1">
            <a:spAutoFit/>
          </a:bodyPr>
          <a:lstStyle/>
          <a:p>
            <a:r>
              <a:rPr lang="en-US" sz="1200" b="1" dirty="0" smtClean="0">
                <a:solidFill>
                  <a:srgbClr val="002060"/>
                </a:solidFill>
              </a:rPr>
              <a:t>Pixel</a:t>
            </a:r>
            <a:endParaRPr lang="he-IL" sz="1200" b="1" dirty="0">
              <a:solidFill>
                <a:srgbClr val="002060"/>
              </a:solidFill>
            </a:endParaRPr>
          </a:p>
        </p:txBody>
      </p:sp>
      <p:pic>
        <p:nvPicPr>
          <p:cNvPr id="2050" name="Picture 2">
            <a:hlinkClick r:id="rId8"/>
          </p:cNvPr>
          <p:cNvPicPr>
            <a:picLocks noChangeAspect="1" noChangeArrowheads="1"/>
          </p:cNvPicPr>
          <p:nvPr/>
        </p:nvPicPr>
        <p:blipFill>
          <a:blip r:embed="rId9" cstate="print"/>
          <a:srcRect/>
          <a:stretch>
            <a:fillRect/>
          </a:stretch>
        </p:blipFill>
        <p:spPr bwMode="auto">
          <a:xfrm>
            <a:off x="4211960" y="1412776"/>
            <a:ext cx="1201204" cy="907133"/>
          </a:xfrm>
          <a:prstGeom prst="rect">
            <a:avLst/>
          </a:prstGeom>
          <a:noFill/>
          <a:ln w="9525">
            <a:noFill/>
            <a:miter lim="800000"/>
            <a:headEnd/>
            <a:tailEnd/>
          </a:ln>
        </p:spPr>
      </p:pic>
      <p:pic>
        <p:nvPicPr>
          <p:cNvPr id="3074" name="Picture 2">
            <a:hlinkClick r:id="rId10"/>
          </p:cNvPr>
          <p:cNvPicPr>
            <a:picLocks noChangeAspect="1" noChangeArrowheads="1"/>
          </p:cNvPicPr>
          <p:nvPr/>
        </p:nvPicPr>
        <p:blipFill>
          <a:blip r:embed="rId11" cstate="print"/>
          <a:srcRect/>
          <a:stretch>
            <a:fillRect/>
          </a:stretch>
        </p:blipFill>
        <p:spPr bwMode="auto">
          <a:xfrm>
            <a:off x="4139952" y="188640"/>
            <a:ext cx="1743075" cy="1381125"/>
          </a:xfrm>
          <a:prstGeom prst="rect">
            <a:avLst/>
          </a:prstGeom>
          <a:noFill/>
          <a:ln w="9525">
            <a:noFill/>
            <a:miter lim="800000"/>
            <a:headEnd/>
            <a:tailEnd/>
          </a:ln>
        </p:spPr>
      </p:pic>
      <p:pic>
        <p:nvPicPr>
          <p:cNvPr id="18" name="Picture 2">
            <a:hlinkClick r:id="rId12"/>
          </p:cNvPr>
          <p:cNvPicPr>
            <a:picLocks noChangeAspect="1" noChangeArrowheads="1"/>
          </p:cNvPicPr>
          <p:nvPr/>
        </p:nvPicPr>
        <p:blipFill>
          <a:blip r:embed="rId13" cstate="print"/>
          <a:srcRect/>
          <a:stretch>
            <a:fillRect/>
          </a:stretch>
        </p:blipFill>
        <p:spPr bwMode="auto">
          <a:xfrm>
            <a:off x="179512" y="116632"/>
            <a:ext cx="3053361" cy="254353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p:cNvSpPr/>
          <p:nvPr/>
        </p:nvSpPr>
        <p:spPr>
          <a:xfrm>
            <a:off x="5148064" y="4581128"/>
            <a:ext cx="3779912" cy="738664"/>
          </a:xfrm>
          <a:prstGeom prst="rect">
            <a:avLst/>
          </a:prstGeom>
        </p:spPr>
        <p:txBody>
          <a:bodyPr wrap="square">
            <a:spAutoFit/>
          </a:bodyPr>
          <a:lstStyle/>
          <a:p>
            <a:r>
              <a:rPr lang="he-IL" sz="1400" dirty="0" smtClean="0"/>
              <a:t>גודל המטריצה הוא מספר השורות מוכפלות במספר העמודות.מטריצה </a:t>
            </a:r>
            <a:r>
              <a:rPr lang="en-US" sz="1400" dirty="0" smtClean="0"/>
              <a:t> x256 </a:t>
            </a:r>
            <a:r>
              <a:rPr lang="he-IL" sz="1400" dirty="0" smtClean="0"/>
              <a:t>256  מורכבת 256 שורות ו 256 עמודות</a:t>
            </a:r>
            <a:endParaRPr lang="he-IL" sz="1400" dirty="0"/>
          </a:p>
        </p:txBody>
      </p:sp>
      <p:sp>
        <p:nvSpPr>
          <p:cNvPr id="3" name="TextBox 2"/>
          <p:cNvSpPr txBox="1"/>
          <p:nvPr/>
        </p:nvSpPr>
        <p:spPr>
          <a:xfrm>
            <a:off x="5004048" y="5661248"/>
            <a:ext cx="3994349" cy="954107"/>
          </a:xfrm>
          <a:prstGeom prst="rect">
            <a:avLst/>
          </a:prstGeom>
          <a:noFill/>
        </p:spPr>
        <p:txBody>
          <a:bodyPr wrap="square" rtlCol="1">
            <a:spAutoFit/>
          </a:bodyPr>
          <a:lstStyle/>
          <a:p>
            <a:r>
              <a:rPr lang="he-IL" sz="1400" dirty="0" smtClean="0"/>
              <a:t>הרזולוציה </a:t>
            </a:r>
            <a:r>
              <a:rPr lang="en-US" sz="1400" dirty="0" smtClean="0"/>
              <a:t>Resolution</a:t>
            </a:r>
            <a:r>
              <a:rPr lang="he-IL" sz="1400" dirty="0" smtClean="0"/>
              <a:t> היא פונקציה של עובי החתך , גודל המטריצה וגודל השדה , ככל שעובי החתך קטן יותר , גודל השדה קטן יותר והמטריצה גבוהה הרזולוציה גבוהה יותר</a:t>
            </a:r>
            <a:endParaRPr lang="he-IL" sz="1400" dirty="0"/>
          </a:p>
        </p:txBody>
      </p:sp>
      <p:pic>
        <p:nvPicPr>
          <p:cNvPr id="6" name="Picture 3">
            <a:hlinkClick r:id="rId2"/>
          </p:cNvPr>
          <p:cNvPicPr>
            <a:picLocks noChangeAspect="1" noChangeArrowheads="1"/>
          </p:cNvPicPr>
          <p:nvPr/>
        </p:nvPicPr>
        <p:blipFill>
          <a:blip r:embed="rId3" cstate="print"/>
          <a:srcRect/>
          <a:stretch>
            <a:fillRect/>
          </a:stretch>
        </p:blipFill>
        <p:spPr bwMode="auto">
          <a:xfrm>
            <a:off x="5408613" y="0"/>
            <a:ext cx="3733800" cy="4705350"/>
          </a:xfrm>
          <a:prstGeom prst="rect">
            <a:avLst/>
          </a:prstGeom>
          <a:noFill/>
          <a:ln w="9525">
            <a:noFill/>
            <a:miter lim="800000"/>
            <a:headEnd/>
            <a:tailEnd/>
          </a:ln>
        </p:spPr>
      </p:pic>
      <p:pic>
        <p:nvPicPr>
          <p:cNvPr id="7" name="Picture 2">
            <a:hlinkClick r:id="rId2"/>
          </p:cNvPr>
          <p:cNvPicPr>
            <a:picLocks noChangeAspect="1" noChangeArrowheads="1"/>
          </p:cNvPicPr>
          <p:nvPr/>
        </p:nvPicPr>
        <p:blipFill>
          <a:blip r:embed="rId4" cstate="print"/>
          <a:srcRect/>
          <a:stretch>
            <a:fillRect/>
          </a:stretch>
        </p:blipFill>
        <p:spPr bwMode="auto">
          <a:xfrm>
            <a:off x="539750" y="333375"/>
            <a:ext cx="3762375" cy="4210050"/>
          </a:xfrm>
          <a:prstGeom prst="rect">
            <a:avLst/>
          </a:prstGeom>
          <a:noFill/>
          <a:ln w="9525">
            <a:noFill/>
            <a:miter lim="800000"/>
            <a:headEnd/>
            <a:tailEnd/>
          </a:ln>
        </p:spPr>
      </p:pic>
      <p:sp>
        <p:nvSpPr>
          <p:cNvPr id="8" name="TextBox 6"/>
          <p:cNvSpPr txBox="1">
            <a:spLocks noChangeArrowheads="1"/>
          </p:cNvSpPr>
          <p:nvPr/>
        </p:nvSpPr>
        <p:spPr bwMode="auto">
          <a:xfrm>
            <a:off x="1" y="4797152"/>
            <a:ext cx="4716016" cy="1600438"/>
          </a:xfrm>
          <a:prstGeom prst="rect">
            <a:avLst/>
          </a:prstGeom>
          <a:noFill/>
          <a:ln w="9525">
            <a:noFill/>
            <a:miter lim="800000"/>
            <a:headEnd/>
            <a:tailEnd/>
          </a:ln>
        </p:spPr>
        <p:txBody>
          <a:bodyPr wrap="square">
            <a:spAutoFit/>
          </a:bodyPr>
          <a:lstStyle/>
          <a:p>
            <a:r>
              <a:rPr lang="he-IL" sz="1400" dirty="0">
                <a:latin typeface="Calibri" pitchFamily="34" charset="0"/>
              </a:rPr>
              <a:t>הגדלת המטריצה בכל כיוון מקטינה את </a:t>
            </a:r>
            <a:r>
              <a:rPr lang="he-IL" sz="1400" dirty="0" err="1">
                <a:latin typeface="Calibri" pitchFamily="34" charset="0"/>
              </a:rPr>
              <a:t>הווקסל</a:t>
            </a:r>
            <a:r>
              <a:rPr lang="he-IL" sz="1400" dirty="0">
                <a:latin typeface="Calibri" pitchFamily="34" charset="0"/>
              </a:rPr>
              <a:t> וכתוצאה מכך הרזולוציה גדלה , הסיגנל פוחת , כי </a:t>
            </a:r>
            <a:r>
              <a:rPr lang="he-IL" sz="1400" dirty="0" err="1">
                <a:latin typeface="Calibri" pitchFamily="34" charset="0"/>
              </a:rPr>
              <a:t>בווקסל</a:t>
            </a:r>
            <a:r>
              <a:rPr lang="he-IL" sz="1400" dirty="0">
                <a:latin typeface="Calibri" pitchFamily="34" charset="0"/>
              </a:rPr>
              <a:t> קטן יש פחות  פרוטונים והגדלת המטריצה בכיוון הפאזה מאריכה את זמן הסריקה .</a:t>
            </a:r>
          </a:p>
          <a:p>
            <a:r>
              <a:rPr lang="he-IL" sz="1400" dirty="0">
                <a:latin typeface="Calibri" pitchFamily="34" charset="0"/>
              </a:rPr>
              <a:t>התמונה מצד ימין עם מטריצה גבוהה יותר בכיוון הפאזה ולכן היא חדה יותר בהשוואה לתמונה מצד שמאל אבל זמן הסריקה ארוך יותר</a:t>
            </a:r>
          </a:p>
          <a:p>
            <a:endParaRPr lang="he-IL" sz="1400" dirty="0">
              <a:latin typeface="Calibri"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p:cNvSpPr/>
          <p:nvPr/>
        </p:nvSpPr>
        <p:spPr>
          <a:xfrm>
            <a:off x="2195736" y="5445224"/>
            <a:ext cx="5256584" cy="1754326"/>
          </a:xfrm>
          <a:prstGeom prst="rect">
            <a:avLst/>
          </a:prstGeom>
        </p:spPr>
        <p:txBody>
          <a:bodyPr wrap="square">
            <a:spAutoFit/>
          </a:bodyPr>
          <a:lstStyle/>
          <a:p>
            <a:r>
              <a:rPr lang="he-IL" dirty="0" smtClean="0"/>
              <a:t>גרעין שהסתדר עם השדה נמצא במצב נמוך יותר מבחינה אנרגטית ונקרא מצב ספין-אלפא</a:t>
            </a:r>
          </a:p>
          <a:p>
            <a:r>
              <a:rPr lang="he-IL" dirty="0" smtClean="0"/>
              <a:t>וגרעין שהסתדר נגד השדה נמצא במצב גבוה יותר מבחינה אנרגטית ונקרא מצב ספין-בטא, הפרש האנרגיה בין שתי הרמות </a:t>
            </a:r>
            <a:r>
              <a:rPr lang="he-IL" dirty="0" err="1" smtClean="0"/>
              <a:t>פרופרציונלית</a:t>
            </a:r>
            <a:r>
              <a:rPr lang="he-IL" dirty="0" smtClean="0"/>
              <a:t> לעוצמת המגנט</a:t>
            </a:r>
          </a:p>
          <a:p>
            <a:endParaRPr lang="he-IL" dirty="0" smtClean="0"/>
          </a:p>
        </p:txBody>
      </p:sp>
      <p:pic>
        <p:nvPicPr>
          <p:cNvPr id="4" name="Picture 5"/>
          <p:cNvPicPr>
            <a:picLocks noChangeAspect="1" noChangeArrowheads="1"/>
          </p:cNvPicPr>
          <p:nvPr/>
        </p:nvPicPr>
        <p:blipFill>
          <a:blip r:embed="rId2" cstate="print"/>
          <a:srcRect/>
          <a:stretch>
            <a:fillRect/>
          </a:stretch>
        </p:blipFill>
        <p:spPr bwMode="auto">
          <a:xfrm>
            <a:off x="5640019" y="47715"/>
            <a:ext cx="3371642" cy="2157150"/>
          </a:xfrm>
          <a:prstGeom prst="rect">
            <a:avLst/>
          </a:prstGeom>
          <a:noFill/>
          <a:ln w="9525">
            <a:noFill/>
            <a:miter lim="800000"/>
            <a:headEnd/>
            <a:tailEnd/>
          </a:ln>
        </p:spPr>
      </p:pic>
      <p:pic>
        <p:nvPicPr>
          <p:cNvPr id="5" name="Picture 4"/>
          <p:cNvPicPr>
            <a:picLocks noChangeAspect="1" noChangeArrowheads="1"/>
          </p:cNvPicPr>
          <p:nvPr/>
        </p:nvPicPr>
        <p:blipFill>
          <a:blip r:embed="rId3" cstate="print"/>
          <a:srcRect/>
          <a:stretch>
            <a:fillRect/>
          </a:stretch>
        </p:blipFill>
        <p:spPr bwMode="auto">
          <a:xfrm>
            <a:off x="0" y="0"/>
            <a:ext cx="2376264" cy="2820058"/>
          </a:xfrm>
          <a:prstGeom prst="rect">
            <a:avLst/>
          </a:prstGeom>
          <a:noFill/>
          <a:ln w="9525">
            <a:noFill/>
            <a:miter lim="800000"/>
            <a:headEnd/>
            <a:tailEnd/>
          </a:ln>
        </p:spPr>
      </p:pic>
      <p:sp>
        <p:nvSpPr>
          <p:cNvPr id="8" name="מלבן 7"/>
          <p:cNvSpPr/>
          <p:nvPr/>
        </p:nvSpPr>
        <p:spPr>
          <a:xfrm>
            <a:off x="7092280" y="2204864"/>
            <a:ext cx="710451" cy="369332"/>
          </a:xfrm>
          <a:prstGeom prst="rect">
            <a:avLst/>
          </a:prstGeom>
        </p:spPr>
        <p:txBody>
          <a:bodyPr wrap="none">
            <a:spAutoFit/>
          </a:bodyPr>
          <a:lstStyle/>
          <a:p>
            <a:r>
              <a:rPr lang="en-US" dirty="0" smtClean="0"/>
              <a:t>Spin</a:t>
            </a:r>
            <a:r>
              <a:rPr lang="el-GR" dirty="0" smtClean="0"/>
              <a:t>β</a:t>
            </a:r>
            <a:endParaRPr lang="he-IL" dirty="0"/>
          </a:p>
        </p:txBody>
      </p:sp>
      <p:sp>
        <p:nvSpPr>
          <p:cNvPr id="9" name="מלבן 8"/>
          <p:cNvSpPr/>
          <p:nvPr/>
        </p:nvSpPr>
        <p:spPr>
          <a:xfrm>
            <a:off x="683568" y="2780928"/>
            <a:ext cx="718466" cy="369332"/>
          </a:xfrm>
          <a:prstGeom prst="rect">
            <a:avLst/>
          </a:prstGeom>
        </p:spPr>
        <p:txBody>
          <a:bodyPr wrap="none">
            <a:spAutoFit/>
          </a:bodyPr>
          <a:lstStyle/>
          <a:p>
            <a:r>
              <a:rPr lang="en-US" dirty="0" smtClean="0"/>
              <a:t>Spin</a:t>
            </a:r>
            <a:r>
              <a:rPr lang="el-GR" dirty="0" smtClean="0"/>
              <a:t>α</a:t>
            </a:r>
            <a:endParaRPr lang="he-IL" dirty="0"/>
          </a:p>
        </p:txBody>
      </p:sp>
      <p:pic>
        <p:nvPicPr>
          <p:cNvPr id="3075" name="Picture 3"/>
          <p:cNvPicPr>
            <a:picLocks noChangeAspect="1" noChangeArrowheads="1"/>
          </p:cNvPicPr>
          <p:nvPr/>
        </p:nvPicPr>
        <p:blipFill>
          <a:blip r:embed="rId4" cstate="print"/>
          <a:srcRect/>
          <a:stretch>
            <a:fillRect/>
          </a:stretch>
        </p:blipFill>
        <p:spPr bwMode="auto">
          <a:xfrm>
            <a:off x="2771800" y="3068960"/>
            <a:ext cx="2609850" cy="2219325"/>
          </a:xfrm>
          <a:prstGeom prst="rect">
            <a:avLst/>
          </a:prstGeom>
          <a:noFill/>
          <a:ln w="9525">
            <a:noFill/>
            <a:miter lim="800000"/>
            <a:headEnd/>
            <a:tailEnd/>
          </a:ln>
        </p:spPr>
      </p:pic>
      <p:pic>
        <p:nvPicPr>
          <p:cNvPr id="2050" name="Picture 2">
            <a:hlinkClick r:id="rId5"/>
          </p:cNvPr>
          <p:cNvPicPr>
            <a:picLocks noChangeAspect="1" noChangeArrowheads="1"/>
          </p:cNvPicPr>
          <p:nvPr/>
        </p:nvPicPr>
        <p:blipFill>
          <a:blip r:embed="rId6" cstate="print"/>
          <a:srcRect/>
          <a:stretch>
            <a:fillRect/>
          </a:stretch>
        </p:blipFill>
        <p:spPr bwMode="auto">
          <a:xfrm>
            <a:off x="2483768" y="476672"/>
            <a:ext cx="3057525" cy="1228725"/>
          </a:xfrm>
          <a:prstGeom prst="rect">
            <a:avLst/>
          </a:prstGeom>
          <a:noFill/>
          <a:ln w="9525">
            <a:noFill/>
            <a:miter lim="800000"/>
            <a:headEnd/>
            <a:tailEnd/>
          </a:ln>
        </p:spPr>
      </p:pic>
      <p:sp>
        <p:nvSpPr>
          <p:cNvPr id="10" name="מלבן 9"/>
          <p:cNvSpPr/>
          <p:nvPr/>
        </p:nvSpPr>
        <p:spPr>
          <a:xfrm>
            <a:off x="4716016" y="1772816"/>
            <a:ext cx="718465" cy="369332"/>
          </a:xfrm>
          <a:prstGeom prst="rect">
            <a:avLst/>
          </a:prstGeom>
        </p:spPr>
        <p:txBody>
          <a:bodyPr wrap="none">
            <a:spAutoFit/>
          </a:bodyPr>
          <a:lstStyle/>
          <a:p>
            <a:r>
              <a:rPr lang="en-US" dirty="0" smtClean="0"/>
              <a:t>Spin</a:t>
            </a:r>
            <a:r>
              <a:rPr lang="el-GR" dirty="0" smtClean="0"/>
              <a:t>α</a:t>
            </a:r>
            <a:endParaRPr lang="he-IL" dirty="0"/>
          </a:p>
        </p:txBody>
      </p:sp>
      <p:sp>
        <p:nvSpPr>
          <p:cNvPr id="11" name="מלבן 10"/>
          <p:cNvSpPr/>
          <p:nvPr/>
        </p:nvSpPr>
        <p:spPr>
          <a:xfrm>
            <a:off x="4716016" y="260648"/>
            <a:ext cx="710451" cy="369332"/>
          </a:xfrm>
          <a:prstGeom prst="rect">
            <a:avLst/>
          </a:prstGeom>
        </p:spPr>
        <p:txBody>
          <a:bodyPr wrap="none">
            <a:spAutoFit/>
          </a:bodyPr>
          <a:lstStyle/>
          <a:p>
            <a:r>
              <a:rPr lang="en-US" dirty="0" smtClean="0"/>
              <a:t>Spin</a:t>
            </a:r>
            <a:r>
              <a:rPr lang="el-GR" dirty="0" smtClean="0"/>
              <a:t>β</a:t>
            </a:r>
            <a:endParaRPr lang="he-IL" dirty="0"/>
          </a:p>
        </p:txBody>
      </p:sp>
      <p:pic>
        <p:nvPicPr>
          <p:cNvPr id="3" name="Picture 2"/>
          <p:cNvPicPr>
            <a:picLocks noChangeAspect="1" noChangeArrowheads="1"/>
          </p:cNvPicPr>
          <p:nvPr/>
        </p:nvPicPr>
        <p:blipFill>
          <a:blip r:embed="rId7" cstate="print"/>
          <a:srcRect/>
          <a:stretch>
            <a:fillRect/>
          </a:stretch>
        </p:blipFill>
        <p:spPr bwMode="auto">
          <a:xfrm>
            <a:off x="0" y="3356992"/>
            <a:ext cx="2544688" cy="2005325"/>
          </a:xfrm>
          <a:prstGeom prst="rect">
            <a:avLst/>
          </a:prstGeom>
          <a:noFill/>
          <a:ln w="9525">
            <a:noFill/>
            <a:miter lim="800000"/>
            <a:headEnd/>
            <a:tailEnd/>
          </a:ln>
        </p:spPr>
      </p:pic>
      <p:pic>
        <p:nvPicPr>
          <p:cNvPr id="2051" name="Picture 3">
            <a:hlinkClick r:id="rId8"/>
          </p:cNvPr>
          <p:cNvPicPr>
            <a:picLocks noChangeAspect="1" noChangeArrowheads="1"/>
          </p:cNvPicPr>
          <p:nvPr/>
        </p:nvPicPr>
        <p:blipFill>
          <a:blip r:embed="rId9" cstate="print"/>
          <a:srcRect/>
          <a:stretch>
            <a:fillRect/>
          </a:stretch>
        </p:blipFill>
        <p:spPr bwMode="auto">
          <a:xfrm>
            <a:off x="5436096" y="3212976"/>
            <a:ext cx="3473946" cy="189545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27984" y="5949280"/>
            <a:ext cx="4104456" cy="646331"/>
          </a:xfrm>
          <a:prstGeom prst="rect">
            <a:avLst/>
          </a:prstGeom>
          <a:noFill/>
        </p:spPr>
        <p:txBody>
          <a:bodyPr wrap="square" rtlCol="1">
            <a:spAutoFit/>
          </a:bodyPr>
          <a:lstStyle/>
          <a:p>
            <a:r>
              <a:rPr lang="he-IL" sz="1200" dirty="0" smtClean="0"/>
              <a:t>על ידי הגדלת עובי החתך , רקמות רבות ומסוגים שונים יכנסו לתמונה הדו ממדית וזה יכול לגרום לטשטוש התמונה  הידוע כ-</a:t>
            </a:r>
            <a:r>
              <a:rPr lang="en-US" sz="1200" dirty="0" smtClean="0"/>
              <a:t>partial </a:t>
            </a:r>
            <a:r>
              <a:rPr lang="en-US" sz="1200" dirty="0" err="1" smtClean="0"/>
              <a:t>voluming</a:t>
            </a:r>
            <a:r>
              <a:rPr lang="he-IL" sz="1200" dirty="0" smtClean="0"/>
              <a:t>  </a:t>
            </a:r>
            <a:endParaRPr lang="he-IL" sz="1200" dirty="0"/>
          </a:p>
        </p:txBody>
      </p:sp>
      <p:pic>
        <p:nvPicPr>
          <p:cNvPr id="1026" name="Picture 2">
            <a:hlinkClick r:id="rId2"/>
          </p:cNvPr>
          <p:cNvPicPr>
            <a:picLocks noChangeAspect="1" noChangeArrowheads="1"/>
          </p:cNvPicPr>
          <p:nvPr/>
        </p:nvPicPr>
        <p:blipFill>
          <a:blip r:embed="rId3" cstate="print"/>
          <a:srcRect/>
          <a:stretch>
            <a:fillRect/>
          </a:stretch>
        </p:blipFill>
        <p:spPr bwMode="auto">
          <a:xfrm>
            <a:off x="395536" y="4509120"/>
            <a:ext cx="3800475" cy="1800225"/>
          </a:xfrm>
          <a:prstGeom prst="rect">
            <a:avLst/>
          </a:prstGeom>
          <a:noFill/>
          <a:ln w="9525">
            <a:noFill/>
            <a:miter lim="800000"/>
            <a:headEnd/>
            <a:tailEnd/>
          </a:ln>
        </p:spPr>
      </p:pic>
      <p:pic>
        <p:nvPicPr>
          <p:cNvPr id="1027" name="Picture 3">
            <a:hlinkClick r:id="rId2"/>
          </p:cNvPr>
          <p:cNvPicPr>
            <a:picLocks noChangeAspect="1" noChangeArrowheads="1"/>
          </p:cNvPicPr>
          <p:nvPr/>
        </p:nvPicPr>
        <p:blipFill>
          <a:blip r:embed="rId4" cstate="print"/>
          <a:srcRect/>
          <a:stretch>
            <a:fillRect/>
          </a:stretch>
        </p:blipFill>
        <p:spPr bwMode="auto">
          <a:xfrm>
            <a:off x="4932040" y="3501008"/>
            <a:ext cx="3800475" cy="2228850"/>
          </a:xfrm>
          <a:prstGeom prst="rect">
            <a:avLst/>
          </a:prstGeom>
          <a:noFill/>
          <a:ln w="9525">
            <a:noFill/>
            <a:miter lim="800000"/>
            <a:headEnd/>
            <a:tailEnd/>
          </a:ln>
        </p:spPr>
      </p:pic>
      <p:pic>
        <p:nvPicPr>
          <p:cNvPr id="7" name="Picture 2">
            <a:hlinkClick r:id="rId5"/>
          </p:cNvPr>
          <p:cNvPicPr>
            <a:picLocks noChangeAspect="1" noChangeArrowheads="1"/>
          </p:cNvPicPr>
          <p:nvPr/>
        </p:nvPicPr>
        <p:blipFill>
          <a:blip r:embed="rId6" cstate="print"/>
          <a:srcRect/>
          <a:stretch>
            <a:fillRect/>
          </a:stretch>
        </p:blipFill>
        <p:spPr bwMode="auto">
          <a:xfrm>
            <a:off x="395536" y="188640"/>
            <a:ext cx="2952328" cy="3283712"/>
          </a:xfrm>
          <a:prstGeom prst="rect">
            <a:avLst/>
          </a:prstGeom>
          <a:noFill/>
          <a:ln w="9525">
            <a:noFill/>
            <a:miter lim="800000"/>
            <a:headEnd/>
            <a:tailEnd/>
          </a:ln>
        </p:spPr>
      </p:pic>
      <p:sp>
        <p:nvSpPr>
          <p:cNvPr id="8" name="TextBox 2"/>
          <p:cNvSpPr txBox="1">
            <a:spLocks noChangeArrowheads="1"/>
          </p:cNvSpPr>
          <p:nvPr/>
        </p:nvSpPr>
        <p:spPr bwMode="auto">
          <a:xfrm>
            <a:off x="179512" y="3429000"/>
            <a:ext cx="3673103" cy="1200329"/>
          </a:xfrm>
          <a:prstGeom prst="rect">
            <a:avLst/>
          </a:prstGeom>
          <a:noFill/>
          <a:ln w="9525">
            <a:noFill/>
            <a:miter lim="800000"/>
            <a:headEnd/>
            <a:tailEnd/>
          </a:ln>
        </p:spPr>
        <p:txBody>
          <a:bodyPr wrap="square">
            <a:spAutoFit/>
          </a:bodyPr>
          <a:lstStyle/>
          <a:p>
            <a:r>
              <a:rPr lang="he-IL" sz="1200" dirty="0">
                <a:latin typeface="Calibri" pitchFamily="34" charset="0"/>
              </a:rPr>
              <a:t>עובי החתך משפיע על הסיגנל כמו כן על החדות של התמונה</a:t>
            </a:r>
          </a:p>
          <a:p>
            <a:r>
              <a:rPr lang="he-IL" sz="1200" dirty="0">
                <a:latin typeface="Calibri" pitchFamily="34" charset="0"/>
              </a:rPr>
              <a:t>ע"י שינוי עובי חתך מ- 10 ל- 5 מ"מ מאבדים 50% </a:t>
            </a:r>
            <a:r>
              <a:rPr lang="he-IL" sz="1200" dirty="0" smtClean="0">
                <a:latin typeface="Calibri" pitchFamily="34" charset="0"/>
              </a:rPr>
              <a:t>סיגנל</a:t>
            </a:r>
          </a:p>
          <a:p>
            <a:r>
              <a:rPr lang="he-IL" sz="1200" dirty="0" smtClean="0">
                <a:latin typeface="Calibri" pitchFamily="34" charset="0"/>
              </a:rPr>
              <a:t>הגדלת עובי החתך גורמת להגדלת </a:t>
            </a:r>
            <a:r>
              <a:rPr lang="he-IL" sz="1200" dirty="0" err="1" smtClean="0">
                <a:latin typeface="Calibri" pitchFamily="34" charset="0"/>
              </a:rPr>
              <a:t>הווקסל</a:t>
            </a:r>
            <a:r>
              <a:rPr lang="he-IL" sz="1200" dirty="0" smtClean="0">
                <a:latin typeface="Calibri" pitchFamily="34" charset="0"/>
              </a:rPr>
              <a:t> לכן יותר פרוטונים תורמים לסיגנל , להפחתת הרזולוציה . ולכן התמונה שלצד ימין יש יותר סיגנל אבל פחות חדות</a:t>
            </a:r>
          </a:p>
          <a:p>
            <a:endParaRPr lang="he-IL" sz="1200" dirty="0">
              <a:latin typeface="Calibri" pitchFamily="34" charset="0"/>
            </a:endParaRPr>
          </a:p>
        </p:txBody>
      </p:sp>
      <p:pic>
        <p:nvPicPr>
          <p:cNvPr id="10" name="Picture 3">
            <a:hlinkClick r:id="rId7"/>
          </p:cNvPr>
          <p:cNvPicPr>
            <a:picLocks noChangeAspect="1" noChangeArrowheads="1"/>
          </p:cNvPicPr>
          <p:nvPr/>
        </p:nvPicPr>
        <p:blipFill>
          <a:blip r:embed="rId8" cstate="print"/>
          <a:srcRect/>
          <a:stretch>
            <a:fillRect/>
          </a:stretch>
        </p:blipFill>
        <p:spPr bwMode="auto">
          <a:xfrm>
            <a:off x="5587875" y="476672"/>
            <a:ext cx="1648446" cy="2346201"/>
          </a:xfrm>
          <a:prstGeom prst="rect">
            <a:avLst/>
          </a:prstGeom>
          <a:noFill/>
          <a:ln w="9525">
            <a:noFill/>
            <a:miter lim="800000"/>
            <a:headEnd/>
            <a:tailEnd/>
          </a:ln>
        </p:spPr>
      </p:pic>
      <p:pic>
        <p:nvPicPr>
          <p:cNvPr id="11" name="Picture 4">
            <a:hlinkClick r:id="rId9"/>
          </p:cNvPr>
          <p:cNvPicPr>
            <a:picLocks noChangeAspect="1" noChangeArrowheads="1"/>
          </p:cNvPicPr>
          <p:nvPr/>
        </p:nvPicPr>
        <p:blipFill>
          <a:blip r:embed="rId10" cstate="print"/>
          <a:srcRect/>
          <a:stretch>
            <a:fillRect/>
          </a:stretch>
        </p:blipFill>
        <p:spPr bwMode="auto">
          <a:xfrm>
            <a:off x="7668344" y="548680"/>
            <a:ext cx="1295400" cy="1476375"/>
          </a:xfrm>
          <a:prstGeom prst="rect">
            <a:avLst/>
          </a:prstGeom>
          <a:noFill/>
          <a:ln w="9525">
            <a:noFill/>
            <a:miter lim="800000"/>
            <a:headEnd/>
            <a:tailEnd/>
          </a:ln>
        </p:spPr>
      </p:pic>
      <p:sp>
        <p:nvSpPr>
          <p:cNvPr id="12" name="TextBox 11"/>
          <p:cNvSpPr txBox="1"/>
          <p:nvPr/>
        </p:nvSpPr>
        <p:spPr>
          <a:xfrm>
            <a:off x="6982173" y="1916832"/>
            <a:ext cx="2160240" cy="461665"/>
          </a:xfrm>
          <a:prstGeom prst="rect">
            <a:avLst/>
          </a:prstGeom>
          <a:noFill/>
        </p:spPr>
        <p:txBody>
          <a:bodyPr wrap="square" rtlCol="1">
            <a:spAutoFit/>
          </a:bodyPr>
          <a:lstStyle/>
          <a:p>
            <a:r>
              <a:rPr lang="he-IL" sz="1200" dirty="0" smtClean="0"/>
              <a:t>עומק החתך נקרא עובי החתך </a:t>
            </a:r>
            <a:r>
              <a:rPr lang="en-US" sz="1200" dirty="0" smtClean="0"/>
              <a:t>Slice Thickness</a:t>
            </a:r>
            <a:endParaRPr lang="he-IL" sz="1200" dirty="0"/>
          </a:p>
        </p:txBody>
      </p:sp>
      <p:pic>
        <p:nvPicPr>
          <p:cNvPr id="6146" name="Picture 2">
            <a:hlinkClick r:id="rId11"/>
          </p:cNvPr>
          <p:cNvPicPr>
            <a:picLocks noChangeAspect="1" noChangeArrowheads="1"/>
          </p:cNvPicPr>
          <p:nvPr/>
        </p:nvPicPr>
        <p:blipFill>
          <a:blip r:embed="rId12" cstate="print"/>
          <a:srcRect/>
          <a:stretch>
            <a:fillRect/>
          </a:stretch>
        </p:blipFill>
        <p:spPr bwMode="auto">
          <a:xfrm>
            <a:off x="3491880" y="404664"/>
            <a:ext cx="1977374" cy="209782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hlinkClick r:id="rId2"/>
          </p:cNvPr>
          <p:cNvPicPr>
            <a:picLocks noChangeAspect="1" noChangeArrowheads="1"/>
          </p:cNvPicPr>
          <p:nvPr/>
        </p:nvPicPr>
        <p:blipFill>
          <a:blip r:embed="rId3" cstate="print"/>
          <a:srcRect/>
          <a:stretch>
            <a:fillRect/>
          </a:stretch>
        </p:blipFill>
        <p:spPr bwMode="auto">
          <a:xfrm>
            <a:off x="3779912" y="548680"/>
            <a:ext cx="4819650" cy="2000250"/>
          </a:xfrm>
          <a:prstGeom prst="rect">
            <a:avLst/>
          </a:prstGeom>
          <a:noFill/>
          <a:ln w="9525">
            <a:noFill/>
            <a:miter lim="800000"/>
            <a:headEnd/>
            <a:tailEnd/>
          </a:ln>
        </p:spPr>
      </p:pic>
      <p:sp>
        <p:nvSpPr>
          <p:cNvPr id="3" name="TextBox 2"/>
          <p:cNvSpPr txBox="1"/>
          <p:nvPr/>
        </p:nvSpPr>
        <p:spPr>
          <a:xfrm>
            <a:off x="1547664" y="2924944"/>
            <a:ext cx="6408712" cy="523220"/>
          </a:xfrm>
          <a:prstGeom prst="rect">
            <a:avLst/>
          </a:prstGeom>
          <a:noFill/>
        </p:spPr>
        <p:txBody>
          <a:bodyPr wrap="square" rtlCol="1">
            <a:spAutoFit/>
          </a:bodyPr>
          <a:lstStyle/>
          <a:p>
            <a:r>
              <a:rPr lang="he-IL" sz="1400" dirty="0" smtClean="0"/>
              <a:t>אם ערך קידוד הפאזה שווה לערך קידוד התדירות נקבל פיקסל ריבועי</a:t>
            </a:r>
            <a:r>
              <a:rPr lang="en-US" sz="1400" dirty="0" smtClean="0"/>
              <a:t> isotropic pixel </a:t>
            </a:r>
            <a:r>
              <a:rPr lang="he-IL" sz="1400" dirty="0" smtClean="0"/>
              <a:t> ואם לא , נקבל פיקסל מלבני </a:t>
            </a:r>
            <a:r>
              <a:rPr lang="en-US" sz="1400" dirty="0" smtClean="0"/>
              <a:t> Anisotropic pixel</a:t>
            </a:r>
            <a:r>
              <a:rPr lang="he-IL" sz="1400" dirty="0" smtClean="0"/>
              <a:t> </a:t>
            </a:r>
            <a:endParaRPr lang="he-IL" sz="1400" dirty="0"/>
          </a:p>
        </p:txBody>
      </p:sp>
      <p:sp>
        <p:nvSpPr>
          <p:cNvPr id="4" name="TextBox 3"/>
          <p:cNvSpPr txBox="1"/>
          <p:nvPr/>
        </p:nvSpPr>
        <p:spPr>
          <a:xfrm>
            <a:off x="971600" y="3933056"/>
            <a:ext cx="7056784" cy="1200329"/>
          </a:xfrm>
          <a:prstGeom prst="rect">
            <a:avLst/>
          </a:prstGeom>
          <a:noFill/>
        </p:spPr>
        <p:txBody>
          <a:bodyPr wrap="square" rtlCol="1">
            <a:spAutoFit/>
          </a:bodyPr>
          <a:lstStyle/>
          <a:p>
            <a:r>
              <a:rPr lang="he-IL" dirty="0" smtClean="0"/>
              <a:t>ניתן לחשב את גודל הפיקסל ע"י  </a:t>
            </a:r>
            <a:r>
              <a:rPr lang="en-US" b="1" dirty="0" smtClean="0"/>
              <a:t>Pixel size= FOV/frequency/phase value</a:t>
            </a:r>
            <a:r>
              <a:rPr lang="en-US" dirty="0" smtClean="0"/>
              <a:t/>
            </a:r>
            <a:br>
              <a:rPr lang="en-US" dirty="0" smtClean="0"/>
            </a:br>
            <a:r>
              <a:rPr lang="en-US" dirty="0" smtClean="0"/>
              <a:t/>
            </a:r>
            <a:br>
              <a:rPr lang="en-US" dirty="0" smtClean="0"/>
            </a:br>
            <a:r>
              <a:rPr lang="en-US" dirty="0" smtClean="0"/>
              <a:t/>
            </a:r>
            <a:br>
              <a:rPr lang="en-US" dirty="0" smtClean="0"/>
            </a:br>
            <a:endParaRPr lang="he-IL" dirty="0"/>
          </a:p>
        </p:txBody>
      </p:sp>
      <p:sp>
        <p:nvSpPr>
          <p:cNvPr id="6" name="TextBox 5"/>
          <p:cNvSpPr txBox="1"/>
          <p:nvPr/>
        </p:nvSpPr>
        <p:spPr>
          <a:xfrm>
            <a:off x="4067944" y="4437112"/>
            <a:ext cx="4752528" cy="2523768"/>
          </a:xfrm>
          <a:prstGeom prst="rect">
            <a:avLst/>
          </a:prstGeom>
          <a:noFill/>
        </p:spPr>
        <p:txBody>
          <a:bodyPr wrap="square" rtlCol="1">
            <a:spAutoFit/>
          </a:bodyPr>
          <a:lstStyle/>
          <a:p>
            <a:r>
              <a:rPr lang="he-IL" sz="1400" dirty="0" smtClean="0"/>
              <a:t>למשל :</a:t>
            </a:r>
            <a:r>
              <a:rPr lang="en-US" sz="1400" b="1" i="1" dirty="0" smtClean="0"/>
              <a:t> Frequency=256, Phase=192, FOV=200 </a:t>
            </a:r>
            <a:r>
              <a:rPr lang="he-IL" sz="1400" dirty="0" smtClean="0"/>
              <a:t> </a:t>
            </a:r>
          </a:p>
          <a:p>
            <a:endParaRPr lang="en-US" sz="1400" i="1" dirty="0" smtClean="0"/>
          </a:p>
          <a:p>
            <a:r>
              <a:rPr lang="en-US" sz="1400" i="1" dirty="0" smtClean="0"/>
              <a:t>200/256= Frequency direction      200/192=Phase direction</a:t>
            </a:r>
            <a:endParaRPr lang="he-IL" sz="1400" i="1" dirty="0" smtClean="0"/>
          </a:p>
          <a:p>
            <a:endParaRPr lang="he-IL" sz="1400" i="1" dirty="0" smtClean="0"/>
          </a:p>
          <a:p>
            <a:r>
              <a:rPr lang="he-IL" sz="1400" i="1" dirty="0" smtClean="0"/>
              <a:t>זה מייצר פיקסל מלבני </a:t>
            </a:r>
            <a:r>
              <a:rPr lang="en-US" sz="1400" dirty="0" smtClean="0"/>
              <a:t>78mm x 1.04mm</a:t>
            </a:r>
            <a:endParaRPr lang="he-IL" sz="1400" dirty="0" smtClean="0"/>
          </a:p>
          <a:p>
            <a:endParaRPr lang="he-IL" sz="1400" i="1" dirty="0" smtClean="0"/>
          </a:p>
          <a:p>
            <a:r>
              <a:rPr lang="he-IL" sz="1400" i="1" dirty="0" smtClean="0"/>
              <a:t>אבל אם נניח שיש לנו : </a:t>
            </a:r>
            <a:r>
              <a:rPr lang="en-US" sz="1400" b="1" i="1" dirty="0" smtClean="0"/>
              <a:t>Frequency=256, Phase=256, FOV=200 </a:t>
            </a:r>
            <a:endParaRPr lang="he-IL" sz="1400" b="1" i="1" dirty="0" smtClean="0"/>
          </a:p>
          <a:p>
            <a:endParaRPr lang="he-IL" sz="1400" b="1" i="1" dirty="0" smtClean="0"/>
          </a:p>
          <a:p>
            <a:r>
              <a:rPr lang="he-IL" sz="1400" b="1" i="1" dirty="0" smtClean="0"/>
              <a:t>זה מייצר לנו פיקסל ריבועי </a:t>
            </a:r>
            <a:r>
              <a:rPr lang="en-US" sz="1400" b="1" i="1" dirty="0" smtClean="0"/>
              <a:t>.</a:t>
            </a:r>
            <a:r>
              <a:rPr lang="en-US" sz="1400" dirty="0" smtClean="0"/>
              <a:t>78mm x .78mm</a:t>
            </a:r>
            <a:r>
              <a:rPr lang="he-IL" sz="1400" dirty="0" smtClean="0"/>
              <a:t> ואם נדאג שעובי החתך יהיה גם </a:t>
            </a:r>
            <a:r>
              <a:rPr lang="en-US" sz="1400" dirty="0" smtClean="0"/>
              <a:t>.78mm</a:t>
            </a:r>
            <a:r>
              <a:rPr lang="he-IL" sz="1400" dirty="0" smtClean="0"/>
              <a:t> נקבל </a:t>
            </a:r>
            <a:r>
              <a:rPr lang="he-IL" sz="1400" dirty="0" err="1" smtClean="0"/>
              <a:t>ווקסל</a:t>
            </a:r>
            <a:r>
              <a:rPr lang="he-IL" sz="1400" dirty="0" smtClean="0"/>
              <a:t> איזוטרופי </a:t>
            </a:r>
            <a:r>
              <a:rPr lang="en-US" sz="1400" dirty="0" smtClean="0"/>
              <a:t>isotropic </a:t>
            </a:r>
            <a:r>
              <a:rPr lang="en-US" sz="1400" dirty="0" err="1" smtClean="0"/>
              <a:t>voxel</a:t>
            </a:r>
            <a:r>
              <a:rPr lang="en-US" sz="1400" dirty="0" smtClean="0"/>
              <a:t> </a:t>
            </a:r>
            <a:endParaRPr lang="he-IL" sz="1400" i="1" dirty="0" smtClean="0"/>
          </a:p>
          <a:p>
            <a:endParaRPr lang="he-IL" sz="1400" dirty="0"/>
          </a:p>
        </p:txBody>
      </p:sp>
      <p:pic>
        <p:nvPicPr>
          <p:cNvPr id="2050" name="Picture 2">
            <a:hlinkClick r:id="rId4"/>
          </p:cNvPr>
          <p:cNvPicPr>
            <a:picLocks noChangeAspect="1" noChangeArrowheads="1"/>
          </p:cNvPicPr>
          <p:nvPr/>
        </p:nvPicPr>
        <p:blipFill>
          <a:blip r:embed="rId5" cstate="print"/>
          <a:srcRect/>
          <a:stretch>
            <a:fillRect/>
          </a:stretch>
        </p:blipFill>
        <p:spPr bwMode="auto">
          <a:xfrm>
            <a:off x="1403648" y="548680"/>
            <a:ext cx="1480879" cy="220486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hlinkClick r:id="rId2"/>
          </p:cNvPr>
          <p:cNvPicPr>
            <a:picLocks noChangeAspect="1" noChangeArrowheads="1"/>
          </p:cNvPicPr>
          <p:nvPr/>
        </p:nvPicPr>
        <p:blipFill>
          <a:blip r:embed="rId3" cstate="print"/>
          <a:srcRect/>
          <a:stretch>
            <a:fillRect/>
          </a:stretch>
        </p:blipFill>
        <p:spPr bwMode="auto">
          <a:xfrm>
            <a:off x="2843808" y="260648"/>
            <a:ext cx="3543300" cy="3762375"/>
          </a:xfrm>
          <a:prstGeom prst="rect">
            <a:avLst/>
          </a:prstGeom>
          <a:noFill/>
          <a:ln w="9525">
            <a:noFill/>
            <a:miter lim="800000"/>
            <a:headEnd/>
            <a:tailEnd/>
          </a:ln>
        </p:spPr>
      </p:pic>
      <p:sp>
        <p:nvSpPr>
          <p:cNvPr id="3" name="TextBox 1"/>
          <p:cNvSpPr txBox="1">
            <a:spLocks noChangeArrowheads="1"/>
          </p:cNvSpPr>
          <p:nvPr/>
        </p:nvSpPr>
        <p:spPr bwMode="auto">
          <a:xfrm>
            <a:off x="395536" y="4581128"/>
            <a:ext cx="7848848" cy="1815882"/>
          </a:xfrm>
          <a:prstGeom prst="rect">
            <a:avLst/>
          </a:prstGeom>
          <a:noFill/>
          <a:ln w="9525">
            <a:noFill/>
            <a:miter lim="800000"/>
            <a:headEnd/>
            <a:tailEnd/>
          </a:ln>
        </p:spPr>
        <p:txBody>
          <a:bodyPr wrap="square">
            <a:spAutoFit/>
          </a:bodyPr>
          <a:lstStyle/>
          <a:p>
            <a:r>
              <a:rPr lang="en-US" sz="1400" dirty="0">
                <a:latin typeface="Calibri" pitchFamily="34" charset="0"/>
              </a:rPr>
              <a:t>Slice gap </a:t>
            </a:r>
            <a:r>
              <a:rPr lang="he-IL" sz="1400" dirty="0">
                <a:latin typeface="Calibri" pitchFamily="34" charset="0"/>
              </a:rPr>
              <a:t>מתאר את כמות השטח בין החתכים . בעולם אידיאלי לפולס ה- </a:t>
            </a:r>
            <a:r>
              <a:rPr lang="en-US" sz="1400" dirty="0">
                <a:latin typeface="Calibri" pitchFamily="34" charset="0"/>
              </a:rPr>
              <a:t>RF</a:t>
            </a:r>
            <a:r>
              <a:rPr lang="he-IL" sz="1400" dirty="0">
                <a:latin typeface="Calibri" pitchFamily="34" charset="0"/>
              </a:rPr>
              <a:t> שמייצר את </a:t>
            </a:r>
            <a:r>
              <a:rPr lang="he-IL" sz="1400" dirty="0" smtClean="0">
                <a:latin typeface="Calibri" pitchFamily="34" charset="0"/>
              </a:rPr>
              <a:t>החתך, </a:t>
            </a:r>
            <a:r>
              <a:rPr lang="he-IL" sz="1400" dirty="0">
                <a:latin typeface="Calibri" pitchFamily="34" charset="0"/>
              </a:rPr>
              <a:t>ה- </a:t>
            </a:r>
            <a:r>
              <a:rPr lang="en-US" sz="1400" dirty="0">
                <a:latin typeface="Calibri" pitchFamily="34" charset="0"/>
              </a:rPr>
              <a:t>Slice Profile</a:t>
            </a:r>
            <a:r>
              <a:rPr lang="he-IL" sz="1400" dirty="0">
                <a:latin typeface="Calibri" pitchFamily="34" charset="0"/>
              </a:rPr>
              <a:t> , פרופיל החתך מושלם שמבטיח חתכים רציפים ללא פער ביניהם </a:t>
            </a:r>
            <a:r>
              <a:rPr lang="he-IL" sz="1400" dirty="0" smtClean="0">
                <a:latin typeface="Calibri" pitchFamily="34" charset="0"/>
              </a:rPr>
              <a:t>כמו ב- </a:t>
            </a:r>
            <a:r>
              <a:rPr lang="en-US" sz="1400" dirty="0" smtClean="0">
                <a:latin typeface="Calibri" pitchFamily="34" charset="0"/>
              </a:rPr>
              <a:t>A</a:t>
            </a:r>
            <a:r>
              <a:rPr lang="he-IL" sz="1400" dirty="0" smtClean="0">
                <a:latin typeface="Calibri" pitchFamily="34" charset="0"/>
              </a:rPr>
              <a:t>.</a:t>
            </a:r>
            <a:endParaRPr lang="he-IL" sz="1400" dirty="0">
              <a:latin typeface="Calibri" pitchFamily="34" charset="0"/>
            </a:endParaRPr>
          </a:p>
          <a:p>
            <a:r>
              <a:rPr lang="he-IL" sz="1400" dirty="0">
                <a:latin typeface="Calibri" pitchFamily="34" charset="0"/>
              </a:rPr>
              <a:t>בעולם האמיתי פרופיל החתך כמו שמוצג </a:t>
            </a:r>
            <a:r>
              <a:rPr lang="he-IL" sz="1400" dirty="0" smtClean="0">
                <a:latin typeface="Calibri" pitchFamily="34" charset="0"/>
              </a:rPr>
              <a:t>ב- </a:t>
            </a:r>
            <a:r>
              <a:rPr lang="en-US" sz="1400" dirty="0" smtClean="0">
                <a:latin typeface="Calibri" pitchFamily="34" charset="0"/>
              </a:rPr>
              <a:t>B</a:t>
            </a:r>
            <a:endParaRPr lang="he-IL" sz="1400" dirty="0">
              <a:latin typeface="Calibri" pitchFamily="34" charset="0"/>
            </a:endParaRPr>
          </a:p>
          <a:p>
            <a:r>
              <a:rPr lang="he-IL" sz="1400" dirty="0">
                <a:latin typeface="Calibri" pitchFamily="34" charset="0"/>
              </a:rPr>
              <a:t>ישנו פער </a:t>
            </a:r>
            <a:r>
              <a:rPr lang="he-IL" sz="1400" dirty="0" smtClean="0">
                <a:latin typeface="Calibri" pitchFamily="34" charset="0"/>
              </a:rPr>
              <a:t>בין </a:t>
            </a:r>
            <a:r>
              <a:rPr lang="he-IL" sz="1400" dirty="0">
                <a:latin typeface="Calibri" pitchFamily="34" charset="0"/>
              </a:rPr>
              <a:t>החתכים ועל מנת למזער את הפער הפרופילים של החתכים צריכים להתקרב זה לזה וזה אפשרי , הבעיה שזה יוצר שטח חופף הידוע כ- </a:t>
            </a:r>
            <a:r>
              <a:rPr lang="en-US" sz="1400" dirty="0">
                <a:latin typeface="Calibri" pitchFamily="34" charset="0"/>
              </a:rPr>
              <a:t>Cross Talk</a:t>
            </a:r>
            <a:r>
              <a:rPr lang="he-IL" sz="1400" dirty="0">
                <a:latin typeface="Calibri" pitchFamily="34" charset="0"/>
              </a:rPr>
              <a:t> </a:t>
            </a:r>
            <a:r>
              <a:rPr lang="he-IL" sz="1400" dirty="0" smtClean="0">
                <a:latin typeface="Calibri" pitchFamily="34" charset="0"/>
              </a:rPr>
              <a:t>כמו ב- </a:t>
            </a:r>
            <a:r>
              <a:rPr lang="en-US" sz="1400" dirty="0" smtClean="0">
                <a:latin typeface="Calibri" pitchFamily="34" charset="0"/>
              </a:rPr>
              <a:t>C</a:t>
            </a:r>
            <a:r>
              <a:rPr lang="he-IL" sz="1400" dirty="0" smtClean="0">
                <a:latin typeface="Calibri" pitchFamily="34" charset="0"/>
              </a:rPr>
              <a:t> ועל </a:t>
            </a:r>
            <a:r>
              <a:rPr lang="he-IL" sz="1400" dirty="0">
                <a:latin typeface="Calibri" pitchFamily="34" charset="0"/>
              </a:rPr>
              <a:t>מנת למזער את ה- </a:t>
            </a:r>
            <a:r>
              <a:rPr lang="en-US" sz="1400" dirty="0">
                <a:latin typeface="Calibri" pitchFamily="34" charset="0"/>
              </a:rPr>
              <a:t>Cross Talk</a:t>
            </a:r>
            <a:r>
              <a:rPr lang="he-IL" sz="1400" dirty="0">
                <a:latin typeface="Calibri" pitchFamily="34" charset="0"/>
              </a:rPr>
              <a:t> חייב להיות פער בין החתכים .</a:t>
            </a:r>
          </a:p>
          <a:p>
            <a:r>
              <a:rPr lang="he-IL" sz="1400" dirty="0">
                <a:latin typeface="Calibri" pitchFamily="34" charset="0"/>
              </a:rPr>
              <a:t>ישנן דרכים אחרות לסרוק ללא פער , דרך אחת לסרוק בשיטת </a:t>
            </a:r>
            <a:r>
              <a:rPr lang="en-US" sz="1400" dirty="0">
                <a:latin typeface="Calibri" pitchFamily="34" charset="0"/>
              </a:rPr>
              <a:t>Interleave</a:t>
            </a:r>
            <a:r>
              <a:rPr lang="he-IL" sz="1400" dirty="0">
                <a:latin typeface="Calibri" pitchFamily="34" charset="0"/>
              </a:rPr>
              <a:t> שבה נסרקים בהתחלה החתכים האי זוגיים ואחר כך החתכים הזוגיים , דרך אחרת לסרוק בתלת </a:t>
            </a:r>
            <a:r>
              <a:rPr lang="he-IL" sz="1400" dirty="0" smtClean="0">
                <a:latin typeface="Calibri" pitchFamily="34" charset="0"/>
              </a:rPr>
              <a:t>מימד.</a:t>
            </a:r>
            <a:endParaRPr lang="he-IL" sz="1400" dirty="0">
              <a:latin typeface="Calibri" pitchFamily="34" charset="0"/>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hlinkClick r:id="rId2"/>
          </p:cNvPr>
          <p:cNvPicPr>
            <a:picLocks noChangeAspect="1" noChangeArrowheads="1"/>
          </p:cNvPicPr>
          <p:nvPr/>
        </p:nvPicPr>
        <p:blipFill>
          <a:blip r:embed="rId3" cstate="print"/>
          <a:srcRect/>
          <a:stretch>
            <a:fillRect/>
          </a:stretch>
        </p:blipFill>
        <p:spPr bwMode="auto">
          <a:xfrm>
            <a:off x="2267744" y="0"/>
            <a:ext cx="4235831" cy="3413745"/>
          </a:xfrm>
          <a:prstGeom prst="rect">
            <a:avLst/>
          </a:prstGeom>
          <a:noFill/>
          <a:ln w="9525">
            <a:noFill/>
            <a:miter lim="800000"/>
            <a:headEnd/>
            <a:tailEnd/>
          </a:ln>
        </p:spPr>
      </p:pic>
      <p:sp>
        <p:nvSpPr>
          <p:cNvPr id="3" name="TextBox 2"/>
          <p:cNvSpPr txBox="1"/>
          <p:nvPr/>
        </p:nvSpPr>
        <p:spPr>
          <a:xfrm>
            <a:off x="755576" y="3645024"/>
            <a:ext cx="7560840" cy="1169551"/>
          </a:xfrm>
          <a:prstGeom prst="rect">
            <a:avLst/>
          </a:prstGeom>
          <a:noFill/>
        </p:spPr>
        <p:txBody>
          <a:bodyPr wrap="square" rtlCol="1">
            <a:spAutoFit/>
          </a:bodyPr>
          <a:lstStyle/>
          <a:p>
            <a:r>
              <a:rPr lang="he-IL" sz="1400" dirty="0" smtClean="0"/>
              <a:t>תמונה איכותית מושגת ע"י הגדלת </a:t>
            </a:r>
            <a:r>
              <a:rPr lang="en-US" sz="1400" dirty="0" smtClean="0"/>
              <a:t>SNR</a:t>
            </a:r>
            <a:r>
              <a:rPr lang="he-IL" sz="1400" dirty="0" smtClean="0"/>
              <a:t> ע"י הגדלת מספר המיצועים אבל משלמים על זה בזמן . דרך אחרת היא ע"י הגדלת </a:t>
            </a:r>
            <a:r>
              <a:rPr lang="he-IL" sz="1400" dirty="0" err="1" smtClean="0"/>
              <a:t>הווקסל</a:t>
            </a:r>
            <a:r>
              <a:rPr lang="he-IL" sz="1400" dirty="0" smtClean="0"/>
              <a:t> אבל משלמים ברזולוציה .</a:t>
            </a:r>
          </a:p>
          <a:p>
            <a:r>
              <a:rPr lang="he-IL" sz="1400" dirty="0" smtClean="0"/>
              <a:t>אין ארוחות חינם , שינוי פרמטר אחד משפיע על פרמטר אחר . אנחנו צריכים לאזן בין שלושת הפרמטרים ולקבל תמונה טובה עם רזולוציה מספקת וזמן סביר . יש לזכור שזמן סריקה ארוך מגביר את הפוטנציאל </a:t>
            </a:r>
            <a:r>
              <a:rPr lang="he-IL" sz="1400" dirty="0" err="1" smtClean="0"/>
              <a:t>לארטיפקט</a:t>
            </a:r>
            <a:r>
              <a:rPr lang="he-IL" sz="1400" dirty="0" smtClean="0"/>
              <a:t> תנועה </a:t>
            </a:r>
            <a:r>
              <a:rPr lang="en-US" sz="1400" dirty="0" smtClean="0"/>
              <a:t>Motion Artifact</a:t>
            </a:r>
            <a:r>
              <a:rPr lang="he-IL" sz="1400" dirty="0" smtClean="0"/>
              <a:t> .</a:t>
            </a:r>
            <a:endParaRPr lang="he-IL" sz="1400" dirty="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hlinkClick r:id="rId2"/>
          </p:cNvPr>
          <p:cNvPicPr>
            <a:picLocks noChangeAspect="1" noChangeArrowheads="1"/>
          </p:cNvPicPr>
          <p:nvPr/>
        </p:nvPicPr>
        <p:blipFill>
          <a:blip r:embed="rId3" cstate="print"/>
          <a:srcRect/>
          <a:stretch>
            <a:fillRect/>
          </a:stretch>
        </p:blipFill>
        <p:spPr bwMode="auto">
          <a:xfrm>
            <a:off x="4139952" y="116632"/>
            <a:ext cx="4705350" cy="3825875"/>
          </a:xfrm>
          <a:prstGeom prst="rect">
            <a:avLst/>
          </a:prstGeom>
          <a:noFill/>
          <a:ln w="9525">
            <a:noFill/>
            <a:miter lim="800000"/>
            <a:headEnd/>
            <a:tailEnd/>
          </a:ln>
        </p:spPr>
      </p:pic>
      <p:pic>
        <p:nvPicPr>
          <p:cNvPr id="3" name="Picture 2">
            <a:hlinkClick r:id="rId4"/>
          </p:cNvPr>
          <p:cNvPicPr>
            <a:picLocks noChangeAspect="1" noChangeArrowheads="1"/>
          </p:cNvPicPr>
          <p:nvPr/>
        </p:nvPicPr>
        <p:blipFill>
          <a:blip r:embed="rId5" cstate="print"/>
          <a:srcRect/>
          <a:stretch>
            <a:fillRect/>
          </a:stretch>
        </p:blipFill>
        <p:spPr bwMode="auto">
          <a:xfrm>
            <a:off x="251520" y="476672"/>
            <a:ext cx="3810000" cy="2990850"/>
          </a:xfrm>
          <a:prstGeom prst="rect">
            <a:avLst/>
          </a:prstGeom>
          <a:noFill/>
          <a:ln w="9525">
            <a:noFill/>
            <a:miter lim="800000"/>
            <a:headEnd/>
            <a:tailEnd/>
          </a:ln>
        </p:spPr>
      </p:pic>
      <p:sp>
        <p:nvSpPr>
          <p:cNvPr id="4" name="TextBox 2"/>
          <p:cNvSpPr txBox="1">
            <a:spLocks noChangeArrowheads="1"/>
          </p:cNvSpPr>
          <p:nvPr/>
        </p:nvSpPr>
        <p:spPr bwMode="auto">
          <a:xfrm>
            <a:off x="899592" y="4005064"/>
            <a:ext cx="7776864" cy="738664"/>
          </a:xfrm>
          <a:prstGeom prst="rect">
            <a:avLst/>
          </a:prstGeom>
          <a:noFill/>
          <a:ln w="9525">
            <a:noFill/>
            <a:miter lim="800000"/>
            <a:headEnd/>
            <a:tailEnd/>
          </a:ln>
        </p:spPr>
        <p:txBody>
          <a:bodyPr wrap="square">
            <a:spAutoFit/>
          </a:bodyPr>
          <a:lstStyle/>
          <a:p>
            <a:r>
              <a:rPr lang="he-IL" sz="1400" dirty="0">
                <a:latin typeface="Calibri" pitchFamily="34" charset="0"/>
              </a:rPr>
              <a:t>רעש הוא דבר לא רצוי בתמונה שגורם לתמונה רועשת שיכול להיווצר מכמה סיבות כמו מהנבדק עצמו ( פליטת </a:t>
            </a:r>
            <a:r>
              <a:rPr lang="en-US" sz="1400" dirty="0">
                <a:latin typeface="Calibri" pitchFamily="34" charset="0"/>
              </a:rPr>
              <a:t>RF</a:t>
            </a:r>
            <a:r>
              <a:rPr lang="he-IL" sz="1400" dirty="0">
                <a:latin typeface="Calibri" pitchFamily="34" charset="0"/>
              </a:rPr>
              <a:t> בגלל תנועה תרמית ) , בגלל האלקטרוניקה של המכשיר והסביבה . יחס אות לרעש נמדד ע"י חישוב ההפרש בעוצמת האות בין איזור העניין </a:t>
            </a:r>
            <a:r>
              <a:rPr lang="he-IL" sz="1400" dirty="0" smtClean="0">
                <a:latin typeface="Calibri" pitchFamily="34" charset="0"/>
              </a:rPr>
              <a:t>והרקע.</a:t>
            </a:r>
            <a:endParaRPr lang="he-IL" sz="1400" dirty="0">
              <a:latin typeface="Calibri" pitchFamily="34" charset="0"/>
            </a:endParaRPr>
          </a:p>
        </p:txBody>
      </p:sp>
      <p:pic>
        <p:nvPicPr>
          <p:cNvPr id="5" name="Picture 3">
            <a:hlinkClick r:id="rId4"/>
          </p:cNvPr>
          <p:cNvPicPr>
            <a:picLocks noChangeAspect="1" noChangeArrowheads="1"/>
          </p:cNvPicPr>
          <p:nvPr/>
        </p:nvPicPr>
        <p:blipFill>
          <a:blip r:embed="rId6" cstate="print"/>
          <a:srcRect/>
          <a:stretch>
            <a:fillRect/>
          </a:stretch>
        </p:blipFill>
        <p:spPr bwMode="auto">
          <a:xfrm>
            <a:off x="467544" y="5085184"/>
            <a:ext cx="4867275" cy="1562100"/>
          </a:xfrm>
          <a:prstGeom prst="rect">
            <a:avLst/>
          </a:prstGeom>
          <a:noFill/>
          <a:ln w="9525">
            <a:noFill/>
            <a:miter lim="800000"/>
            <a:headEnd/>
            <a:tailEnd/>
          </a:ln>
        </p:spPr>
      </p:pic>
      <p:sp>
        <p:nvSpPr>
          <p:cNvPr id="6" name="TextBox 5"/>
          <p:cNvSpPr txBox="1">
            <a:spLocks noChangeArrowheads="1"/>
          </p:cNvSpPr>
          <p:nvPr/>
        </p:nvSpPr>
        <p:spPr bwMode="auto">
          <a:xfrm>
            <a:off x="5364088" y="5949280"/>
            <a:ext cx="2808287" cy="738664"/>
          </a:xfrm>
          <a:prstGeom prst="rect">
            <a:avLst/>
          </a:prstGeom>
          <a:noFill/>
          <a:ln w="9525">
            <a:noFill/>
            <a:miter lim="800000"/>
            <a:headEnd/>
            <a:tailEnd/>
          </a:ln>
        </p:spPr>
        <p:txBody>
          <a:bodyPr>
            <a:spAutoFit/>
          </a:bodyPr>
          <a:lstStyle/>
          <a:p>
            <a:r>
              <a:rPr lang="he-IL" sz="1400" dirty="0">
                <a:latin typeface="Calibri" pitchFamily="34" charset="0"/>
              </a:rPr>
              <a:t>שתי התמונות משמאל נרכשו באותה הדרך ולאחר מכן הוחסרו אחת מהשנייה ומה שנותר זה רעש הרקע</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9" name="Picture 5"/>
          <p:cNvPicPr>
            <a:picLocks noChangeAspect="1" noChangeArrowheads="1"/>
          </p:cNvPicPr>
          <p:nvPr/>
        </p:nvPicPr>
        <p:blipFill>
          <a:blip r:embed="rId2" cstate="print"/>
          <a:srcRect/>
          <a:stretch>
            <a:fillRect/>
          </a:stretch>
        </p:blipFill>
        <p:spPr bwMode="auto">
          <a:xfrm>
            <a:off x="3563888" y="5229200"/>
            <a:ext cx="3114675" cy="676275"/>
          </a:xfrm>
          <a:prstGeom prst="rect">
            <a:avLst/>
          </a:prstGeom>
          <a:noFill/>
          <a:ln w="9525">
            <a:noFill/>
            <a:miter lim="800000"/>
            <a:headEnd/>
            <a:tailEnd/>
          </a:ln>
        </p:spPr>
      </p:pic>
      <p:pic>
        <p:nvPicPr>
          <p:cNvPr id="2" name="Picture 3">
            <a:hlinkClick r:id="rId3"/>
          </p:cNvPr>
          <p:cNvPicPr>
            <a:picLocks noChangeAspect="1" noChangeArrowheads="1"/>
          </p:cNvPicPr>
          <p:nvPr/>
        </p:nvPicPr>
        <p:blipFill>
          <a:blip r:embed="rId4" cstate="print"/>
          <a:srcRect/>
          <a:stretch>
            <a:fillRect/>
          </a:stretch>
        </p:blipFill>
        <p:spPr bwMode="auto">
          <a:xfrm>
            <a:off x="6444208" y="116632"/>
            <a:ext cx="2520776" cy="3103040"/>
          </a:xfrm>
          <a:prstGeom prst="rect">
            <a:avLst/>
          </a:prstGeom>
          <a:noFill/>
          <a:ln w="9525">
            <a:noFill/>
            <a:miter lim="800000"/>
            <a:headEnd/>
            <a:tailEnd/>
          </a:ln>
        </p:spPr>
      </p:pic>
      <p:pic>
        <p:nvPicPr>
          <p:cNvPr id="3" name="Picture 2">
            <a:hlinkClick r:id="rId3"/>
          </p:cNvPr>
          <p:cNvPicPr>
            <a:picLocks noChangeAspect="1" noChangeArrowheads="1"/>
          </p:cNvPicPr>
          <p:nvPr/>
        </p:nvPicPr>
        <p:blipFill>
          <a:blip r:embed="rId5" cstate="print"/>
          <a:srcRect/>
          <a:stretch>
            <a:fillRect/>
          </a:stretch>
        </p:blipFill>
        <p:spPr bwMode="auto">
          <a:xfrm>
            <a:off x="3779912" y="188640"/>
            <a:ext cx="2448272" cy="3230664"/>
          </a:xfrm>
          <a:prstGeom prst="rect">
            <a:avLst/>
          </a:prstGeom>
          <a:noFill/>
          <a:ln w="9525">
            <a:noFill/>
            <a:miter lim="800000"/>
            <a:headEnd/>
            <a:tailEnd/>
          </a:ln>
        </p:spPr>
      </p:pic>
      <p:pic>
        <p:nvPicPr>
          <p:cNvPr id="4" name="Picture 6"/>
          <p:cNvPicPr>
            <a:picLocks noChangeAspect="1" noChangeArrowheads="1"/>
          </p:cNvPicPr>
          <p:nvPr/>
        </p:nvPicPr>
        <p:blipFill>
          <a:blip r:embed="rId6" cstate="print"/>
          <a:srcRect/>
          <a:stretch>
            <a:fillRect/>
          </a:stretch>
        </p:blipFill>
        <p:spPr bwMode="auto">
          <a:xfrm>
            <a:off x="3779912" y="3429000"/>
            <a:ext cx="2448272" cy="1847752"/>
          </a:xfrm>
          <a:prstGeom prst="rect">
            <a:avLst/>
          </a:prstGeom>
          <a:noFill/>
          <a:ln w="9525">
            <a:noFill/>
            <a:miter lim="800000"/>
            <a:headEnd/>
            <a:tailEnd/>
          </a:ln>
        </p:spPr>
      </p:pic>
      <p:pic>
        <p:nvPicPr>
          <p:cNvPr id="5" name="Picture 4"/>
          <p:cNvPicPr>
            <a:picLocks noChangeAspect="1" noChangeArrowheads="1"/>
          </p:cNvPicPr>
          <p:nvPr/>
        </p:nvPicPr>
        <p:blipFill>
          <a:blip r:embed="rId7" cstate="print"/>
          <a:srcRect/>
          <a:stretch>
            <a:fillRect/>
          </a:stretch>
        </p:blipFill>
        <p:spPr bwMode="auto">
          <a:xfrm>
            <a:off x="6444208" y="3212976"/>
            <a:ext cx="2520280" cy="1857049"/>
          </a:xfrm>
          <a:prstGeom prst="rect">
            <a:avLst/>
          </a:prstGeom>
          <a:noFill/>
          <a:ln w="9525">
            <a:noFill/>
            <a:miter lim="800000"/>
            <a:headEnd/>
            <a:tailEnd/>
          </a:ln>
        </p:spPr>
      </p:pic>
      <p:sp>
        <p:nvSpPr>
          <p:cNvPr id="6" name="TextBox 5"/>
          <p:cNvSpPr txBox="1"/>
          <p:nvPr/>
        </p:nvSpPr>
        <p:spPr>
          <a:xfrm>
            <a:off x="1043608" y="6165304"/>
            <a:ext cx="7272808" cy="461665"/>
          </a:xfrm>
          <a:prstGeom prst="rect">
            <a:avLst/>
          </a:prstGeom>
          <a:noFill/>
        </p:spPr>
        <p:txBody>
          <a:bodyPr wrap="square" rtlCol="1">
            <a:spAutoFit/>
          </a:bodyPr>
          <a:lstStyle/>
          <a:p>
            <a:r>
              <a:rPr lang="en-US" sz="1200" dirty="0" smtClean="0"/>
              <a:t>SNR</a:t>
            </a:r>
            <a:r>
              <a:rPr lang="he-IL" sz="1200" dirty="0" smtClean="0"/>
              <a:t> קובע כמה מגורענת תהיה התמונה . ככל שה- </a:t>
            </a:r>
            <a:r>
              <a:rPr lang="en-US" sz="1200" dirty="0" smtClean="0"/>
              <a:t>SNR</a:t>
            </a:r>
            <a:r>
              <a:rPr lang="he-IL" sz="1200" dirty="0" smtClean="0"/>
              <a:t> נמוך ככל שהתמונה מגורענת יותר .</a:t>
            </a:r>
            <a:r>
              <a:rPr lang="en-US" sz="1200" dirty="0" smtClean="0"/>
              <a:t>SNR </a:t>
            </a:r>
            <a:r>
              <a:rPr lang="he-IL" sz="1200" dirty="0" smtClean="0"/>
              <a:t> מחושב ע"י חישוב היחס בין הסיגנל באזור העניין בתמונה לסיגנל שברקע . כל סיגנל ברקע אמור להיות רעש</a:t>
            </a:r>
            <a:endParaRPr lang="he-IL" sz="1200" dirty="0"/>
          </a:p>
        </p:txBody>
      </p:sp>
      <p:pic>
        <p:nvPicPr>
          <p:cNvPr id="1026" name="Picture 2">
            <a:hlinkClick r:id="rId8"/>
          </p:cNvPr>
          <p:cNvPicPr>
            <a:picLocks noChangeAspect="1" noChangeArrowheads="1"/>
          </p:cNvPicPr>
          <p:nvPr/>
        </p:nvPicPr>
        <p:blipFill>
          <a:blip r:embed="rId9" cstate="print"/>
          <a:srcRect/>
          <a:stretch>
            <a:fillRect/>
          </a:stretch>
        </p:blipFill>
        <p:spPr bwMode="auto">
          <a:xfrm>
            <a:off x="251520" y="2276872"/>
            <a:ext cx="3313550" cy="23699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hlinkClick r:id="rId2"/>
          </p:cNvPr>
          <p:cNvPicPr>
            <a:picLocks noChangeAspect="1" noChangeArrowheads="1"/>
          </p:cNvPicPr>
          <p:nvPr/>
        </p:nvPicPr>
        <p:blipFill>
          <a:blip r:embed="rId3" cstate="print"/>
          <a:srcRect/>
          <a:stretch>
            <a:fillRect/>
          </a:stretch>
        </p:blipFill>
        <p:spPr bwMode="auto">
          <a:xfrm>
            <a:off x="179512" y="548680"/>
            <a:ext cx="2476500" cy="1990725"/>
          </a:xfrm>
          <a:prstGeom prst="rect">
            <a:avLst/>
          </a:prstGeom>
          <a:noFill/>
          <a:ln w="9525">
            <a:noFill/>
            <a:miter lim="800000"/>
            <a:headEnd/>
            <a:tailEnd/>
          </a:ln>
        </p:spPr>
      </p:pic>
      <p:sp>
        <p:nvSpPr>
          <p:cNvPr id="3" name="TextBox 3"/>
          <p:cNvSpPr txBox="1">
            <a:spLocks noChangeArrowheads="1"/>
          </p:cNvSpPr>
          <p:nvPr/>
        </p:nvSpPr>
        <p:spPr bwMode="auto">
          <a:xfrm>
            <a:off x="0" y="2492896"/>
            <a:ext cx="3024585" cy="276999"/>
          </a:xfrm>
          <a:prstGeom prst="rect">
            <a:avLst/>
          </a:prstGeom>
          <a:noFill/>
          <a:ln w="9525">
            <a:noFill/>
            <a:miter lim="800000"/>
            <a:headEnd/>
            <a:tailEnd/>
          </a:ln>
        </p:spPr>
        <p:txBody>
          <a:bodyPr wrap="square">
            <a:spAutoFit/>
          </a:bodyPr>
          <a:lstStyle/>
          <a:p>
            <a:r>
              <a:rPr lang="he-IL" sz="1200" dirty="0">
                <a:latin typeface="Calibri" pitchFamily="34" charset="0"/>
              </a:rPr>
              <a:t>יחס האות לרעש עומד ביחס ישר לגודל </a:t>
            </a:r>
            <a:r>
              <a:rPr lang="he-IL" sz="1200" dirty="0" err="1">
                <a:latin typeface="Calibri" pitchFamily="34" charset="0"/>
              </a:rPr>
              <a:t>הווקסל</a:t>
            </a:r>
            <a:endParaRPr lang="he-IL" sz="1200" dirty="0">
              <a:latin typeface="Calibri" pitchFamily="34" charset="0"/>
            </a:endParaRPr>
          </a:p>
        </p:txBody>
      </p:sp>
      <p:pic>
        <p:nvPicPr>
          <p:cNvPr id="4" name="Picture 2">
            <a:hlinkClick r:id="rId2"/>
          </p:cNvPr>
          <p:cNvPicPr>
            <a:picLocks noChangeAspect="1" noChangeArrowheads="1"/>
          </p:cNvPicPr>
          <p:nvPr/>
        </p:nvPicPr>
        <p:blipFill>
          <a:blip r:embed="rId4" cstate="print"/>
          <a:srcRect/>
          <a:stretch>
            <a:fillRect/>
          </a:stretch>
        </p:blipFill>
        <p:spPr bwMode="auto">
          <a:xfrm>
            <a:off x="0" y="3068960"/>
            <a:ext cx="3524250" cy="1695450"/>
          </a:xfrm>
          <a:prstGeom prst="rect">
            <a:avLst/>
          </a:prstGeom>
          <a:noFill/>
          <a:ln w="9525">
            <a:noFill/>
            <a:miter lim="800000"/>
            <a:headEnd/>
            <a:tailEnd/>
          </a:ln>
        </p:spPr>
      </p:pic>
      <p:sp>
        <p:nvSpPr>
          <p:cNvPr id="5" name="TextBox 4"/>
          <p:cNvSpPr txBox="1">
            <a:spLocks noChangeArrowheads="1"/>
          </p:cNvSpPr>
          <p:nvPr/>
        </p:nvSpPr>
        <p:spPr bwMode="auto">
          <a:xfrm>
            <a:off x="0" y="4725144"/>
            <a:ext cx="3348359" cy="461963"/>
          </a:xfrm>
          <a:prstGeom prst="rect">
            <a:avLst/>
          </a:prstGeom>
          <a:noFill/>
          <a:ln w="9525">
            <a:noFill/>
            <a:miter lim="800000"/>
            <a:headEnd/>
            <a:tailEnd/>
          </a:ln>
        </p:spPr>
        <p:txBody>
          <a:bodyPr wrap="square">
            <a:spAutoFit/>
          </a:bodyPr>
          <a:lstStyle/>
          <a:p>
            <a:r>
              <a:rPr lang="he-IL" sz="1200" dirty="0">
                <a:latin typeface="Calibri" pitchFamily="34" charset="0"/>
              </a:rPr>
              <a:t>התמונה הימנית עבה פי שלוש מהשמאלית והתוצאה  פי שלוש פעמים ביחס אות לרעש</a:t>
            </a:r>
          </a:p>
        </p:txBody>
      </p:sp>
      <p:sp>
        <p:nvSpPr>
          <p:cNvPr id="10" name="TextBox 9"/>
          <p:cNvSpPr txBox="1"/>
          <p:nvPr/>
        </p:nvSpPr>
        <p:spPr>
          <a:xfrm>
            <a:off x="5148064" y="4221088"/>
            <a:ext cx="3600400" cy="1231687"/>
          </a:xfrm>
          <a:prstGeom prst="rect">
            <a:avLst/>
          </a:prstGeom>
          <a:noFill/>
        </p:spPr>
        <p:txBody>
          <a:bodyPr wrap="square" rtlCol="1">
            <a:spAutoFit/>
          </a:bodyPr>
          <a:lstStyle/>
          <a:p>
            <a:r>
              <a:rPr lang="he-IL" sz="1200" dirty="0" smtClean="0"/>
              <a:t>גודל המטריצה לא רק קובע את הרזולוציה אלא גם משפיע על יחס האות לרעש . ככל </a:t>
            </a:r>
            <a:r>
              <a:rPr lang="he-IL" sz="1200" dirty="0" err="1" smtClean="0"/>
              <a:t>שהווקסל</a:t>
            </a:r>
            <a:r>
              <a:rPr lang="he-IL" sz="1200" dirty="0" smtClean="0"/>
              <a:t> קטן יותר הרזולוציה גבוהה יותר אך יחס אות לרעש קטן יותר .</a:t>
            </a:r>
          </a:p>
          <a:p>
            <a:r>
              <a:rPr lang="he-IL" sz="1200" dirty="0" smtClean="0"/>
              <a:t>התמונה מצד שמאל עם מטריצה 128 ו- </a:t>
            </a:r>
            <a:r>
              <a:rPr lang="en-US" sz="1200" dirty="0" smtClean="0"/>
              <a:t>SNR</a:t>
            </a:r>
            <a:r>
              <a:rPr lang="he-IL" sz="1200" dirty="0" smtClean="0"/>
              <a:t> גבוה לעומת הימנית עם מטריצה 256 , רזולוציה גבוהה יותר אך </a:t>
            </a:r>
            <a:r>
              <a:rPr lang="en-US" sz="1200" dirty="0" smtClean="0"/>
              <a:t>SNR</a:t>
            </a:r>
            <a:r>
              <a:rPr lang="he-IL" sz="1200" dirty="0" smtClean="0"/>
              <a:t> נמוך יותר</a:t>
            </a:r>
            <a:endParaRPr lang="he-IL" sz="1200" dirty="0"/>
          </a:p>
        </p:txBody>
      </p:sp>
      <p:pic>
        <p:nvPicPr>
          <p:cNvPr id="4098" name="Picture 2">
            <a:hlinkClick r:id="rId2"/>
          </p:cNvPr>
          <p:cNvPicPr>
            <a:picLocks noChangeAspect="1" noChangeArrowheads="1"/>
          </p:cNvPicPr>
          <p:nvPr/>
        </p:nvPicPr>
        <p:blipFill>
          <a:blip r:embed="rId5" cstate="print"/>
          <a:srcRect/>
          <a:stretch>
            <a:fillRect/>
          </a:stretch>
        </p:blipFill>
        <p:spPr bwMode="auto">
          <a:xfrm>
            <a:off x="5148064" y="2132856"/>
            <a:ext cx="3456384" cy="2146202"/>
          </a:xfrm>
          <a:prstGeom prst="rect">
            <a:avLst/>
          </a:prstGeom>
          <a:noFill/>
          <a:ln w="9525">
            <a:noFill/>
            <a:miter lim="800000"/>
            <a:headEnd/>
            <a:tailEnd/>
          </a:ln>
        </p:spPr>
      </p:pic>
      <p:pic>
        <p:nvPicPr>
          <p:cNvPr id="4099" name="Picture 3">
            <a:hlinkClick r:id="rId2"/>
          </p:cNvPr>
          <p:cNvPicPr>
            <a:picLocks noChangeAspect="1" noChangeArrowheads="1"/>
          </p:cNvPicPr>
          <p:nvPr/>
        </p:nvPicPr>
        <p:blipFill>
          <a:blip r:embed="rId6" cstate="print"/>
          <a:srcRect/>
          <a:stretch>
            <a:fillRect/>
          </a:stretch>
        </p:blipFill>
        <p:spPr bwMode="auto">
          <a:xfrm>
            <a:off x="7164288" y="0"/>
            <a:ext cx="1749219" cy="2220640"/>
          </a:xfrm>
          <a:prstGeom prst="rect">
            <a:avLst/>
          </a:prstGeom>
          <a:noFill/>
          <a:ln w="9525">
            <a:noFill/>
            <a:miter lim="800000"/>
            <a:headEnd/>
            <a:tailEnd/>
          </a:ln>
        </p:spPr>
      </p:pic>
      <p:pic>
        <p:nvPicPr>
          <p:cNvPr id="4100" name="Picture 4">
            <a:hlinkClick r:id="rId2"/>
          </p:cNvPr>
          <p:cNvPicPr>
            <a:picLocks noChangeAspect="1" noChangeArrowheads="1"/>
          </p:cNvPicPr>
          <p:nvPr/>
        </p:nvPicPr>
        <p:blipFill>
          <a:blip r:embed="rId7" cstate="print"/>
          <a:srcRect/>
          <a:stretch>
            <a:fillRect/>
          </a:stretch>
        </p:blipFill>
        <p:spPr bwMode="auto">
          <a:xfrm>
            <a:off x="5364088" y="0"/>
            <a:ext cx="1934716" cy="2089082"/>
          </a:xfrm>
          <a:prstGeom prst="rect">
            <a:avLst/>
          </a:prstGeom>
          <a:noFill/>
          <a:ln w="9525">
            <a:noFill/>
            <a:miter lim="800000"/>
            <a:headEnd/>
            <a:tailEnd/>
          </a:ln>
        </p:spPr>
      </p:pic>
      <p:pic>
        <p:nvPicPr>
          <p:cNvPr id="1026" name="Picture 2">
            <a:hlinkClick r:id="rId8"/>
          </p:cNvPr>
          <p:cNvPicPr>
            <a:picLocks noChangeAspect="1" noChangeArrowheads="1"/>
          </p:cNvPicPr>
          <p:nvPr/>
        </p:nvPicPr>
        <p:blipFill>
          <a:blip r:embed="rId9" cstate="print"/>
          <a:srcRect/>
          <a:stretch>
            <a:fillRect/>
          </a:stretch>
        </p:blipFill>
        <p:spPr bwMode="auto">
          <a:xfrm>
            <a:off x="3491880" y="620688"/>
            <a:ext cx="1638300" cy="1162050"/>
          </a:xfrm>
          <a:prstGeom prst="rect">
            <a:avLst/>
          </a:prstGeom>
          <a:noFill/>
          <a:ln w="9525">
            <a:noFill/>
            <a:miter lim="800000"/>
            <a:headEnd/>
            <a:tailEnd/>
          </a:ln>
        </p:spPr>
      </p:pic>
      <p:pic>
        <p:nvPicPr>
          <p:cNvPr id="1027" name="Picture 3">
            <a:hlinkClick r:id="rId8"/>
          </p:cNvPr>
          <p:cNvPicPr>
            <a:picLocks noChangeAspect="1" noChangeArrowheads="1"/>
          </p:cNvPicPr>
          <p:nvPr/>
        </p:nvPicPr>
        <p:blipFill>
          <a:blip r:embed="rId10" cstate="print"/>
          <a:srcRect/>
          <a:stretch>
            <a:fillRect/>
          </a:stretch>
        </p:blipFill>
        <p:spPr bwMode="auto">
          <a:xfrm>
            <a:off x="3491880" y="2564904"/>
            <a:ext cx="1562100" cy="2181225"/>
          </a:xfrm>
          <a:prstGeom prst="rect">
            <a:avLst/>
          </a:prstGeom>
          <a:noFill/>
          <a:ln w="9525">
            <a:noFill/>
            <a:miter lim="800000"/>
            <a:headEnd/>
            <a:tailEnd/>
          </a:ln>
        </p:spPr>
      </p:pic>
      <p:sp>
        <p:nvSpPr>
          <p:cNvPr id="13" name="TextBox 12"/>
          <p:cNvSpPr txBox="1"/>
          <p:nvPr/>
        </p:nvSpPr>
        <p:spPr>
          <a:xfrm>
            <a:off x="3491880" y="1772816"/>
            <a:ext cx="1512168" cy="461665"/>
          </a:xfrm>
          <a:prstGeom prst="rect">
            <a:avLst/>
          </a:prstGeom>
          <a:noFill/>
        </p:spPr>
        <p:txBody>
          <a:bodyPr wrap="square" rtlCol="1">
            <a:spAutoFit/>
          </a:bodyPr>
          <a:lstStyle/>
          <a:p>
            <a:r>
              <a:rPr lang="he-IL" sz="1200" dirty="0" err="1" smtClean="0"/>
              <a:t>ןןקסל</a:t>
            </a:r>
            <a:r>
              <a:rPr lang="he-IL" sz="1200" dirty="0" smtClean="0"/>
              <a:t> קטן מעט ספינים , סיגנל חלש</a:t>
            </a:r>
            <a:endParaRPr lang="he-IL" sz="1200" dirty="0"/>
          </a:p>
        </p:txBody>
      </p:sp>
      <p:sp>
        <p:nvSpPr>
          <p:cNvPr id="14" name="TextBox 13"/>
          <p:cNvSpPr txBox="1"/>
          <p:nvPr/>
        </p:nvSpPr>
        <p:spPr>
          <a:xfrm>
            <a:off x="3491880" y="4725144"/>
            <a:ext cx="1440160" cy="461665"/>
          </a:xfrm>
          <a:prstGeom prst="rect">
            <a:avLst/>
          </a:prstGeom>
          <a:noFill/>
        </p:spPr>
        <p:txBody>
          <a:bodyPr wrap="square" rtlCol="1">
            <a:spAutoFit/>
          </a:bodyPr>
          <a:lstStyle/>
          <a:p>
            <a:r>
              <a:rPr lang="he-IL" sz="1200" dirty="0" err="1" smtClean="0"/>
              <a:t>ווקסל</a:t>
            </a:r>
            <a:r>
              <a:rPr lang="he-IL" sz="1200" dirty="0" smtClean="0"/>
              <a:t> גדול , הרבה ספינים , סיגנל חזק</a:t>
            </a:r>
            <a:endParaRPr lang="he-IL" sz="1200" dirty="0"/>
          </a:p>
        </p:txBody>
      </p:sp>
      <p:sp>
        <p:nvSpPr>
          <p:cNvPr id="15" name="מלבן 14"/>
          <p:cNvSpPr/>
          <p:nvPr/>
        </p:nvSpPr>
        <p:spPr>
          <a:xfrm>
            <a:off x="2247872" y="5805264"/>
            <a:ext cx="3902030" cy="369332"/>
          </a:xfrm>
          <a:prstGeom prst="rect">
            <a:avLst/>
          </a:prstGeom>
        </p:spPr>
        <p:txBody>
          <a:bodyPr wrap="none">
            <a:spAutoFit/>
          </a:bodyPr>
          <a:lstStyle/>
          <a:p>
            <a:r>
              <a:rPr lang="he-IL" dirty="0" smtClean="0">
                <a:latin typeface="Calibri" pitchFamily="34" charset="0"/>
              </a:rPr>
              <a:t>כל פרמטר שמשנה את </a:t>
            </a:r>
            <a:r>
              <a:rPr lang="he-IL" dirty="0" err="1" smtClean="0">
                <a:latin typeface="Calibri" pitchFamily="34" charset="0"/>
              </a:rPr>
              <a:t>הווקסל</a:t>
            </a:r>
            <a:r>
              <a:rPr lang="he-IL" dirty="0" smtClean="0">
                <a:latin typeface="Calibri" pitchFamily="34" charset="0"/>
              </a:rPr>
              <a:t> משנה </a:t>
            </a:r>
            <a:r>
              <a:rPr lang="en-US" dirty="0" smtClean="0">
                <a:latin typeface="Calibri" pitchFamily="34" charset="0"/>
              </a:rPr>
              <a:t>SNR</a:t>
            </a:r>
            <a:endParaRPr lang="he-IL" dirty="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hlinkClick r:id="rId2"/>
          </p:cNvPr>
          <p:cNvPicPr>
            <a:picLocks noChangeAspect="1" noChangeArrowheads="1"/>
          </p:cNvPicPr>
          <p:nvPr/>
        </p:nvPicPr>
        <p:blipFill>
          <a:blip r:embed="rId3" cstate="print"/>
          <a:srcRect/>
          <a:stretch>
            <a:fillRect/>
          </a:stretch>
        </p:blipFill>
        <p:spPr bwMode="auto">
          <a:xfrm>
            <a:off x="899592" y="4077072"/>
            <a:ext cx="2736714" cy="1682949"/>
          </a:xfrm>
          <a:prstGeom prst="rect">
            <a:avLst/>
          </a:prstGeom>
          <a:noFill/>
          <a:ln w="9525">
            <a:noFill/>
            <a:miter lim="800000"/>
            <a:headEnd/>
            <a:tailEnd/>
          </a:ln>
        </p:spPr>
      </p:pic>
      <p:grpSp>
        <p:nvGrpSpPr>
          <p:cNvPr id="3" name="קבוצה 3"/>
          <p:cNvGrpSpPr>
            <a:grpSpLocks/>
          </p:cNvGrpSpPr>
          <p:nvPr/>
        </p:nvGrpSpPr>
        <p:grpSpPr bwMode="auto">
          <a:xfrm>
            <a:off x="1043608" y="2420888"/>
            <a:ext cx="2592288" cy="1510804"/>
            <a:chOff x="2627784" y="2062163"/>
            <a:chExt cx="3873029" cy="2733675"/>
          </a:xfrm>
        </p:grpSpPr>
        <p:pic>
          <p:nvPicPr>
            <p:cNvPr id="4" name="Picture 2"/>
            <p:cNvPicPr>
              <a:picLocks noChangeAspect="1" noChangeArrowheads="1"/>
            </p:cNvPicPr>
            <p:nvPr/>
          </p:nvPicPr>
          <p:blipFill>
            <a:blip r:embed="rId4" cstate="print"/>
            <a:srcRect/>
            <a:stretch>
              <a:fillRect/>
            </a:stretch>
          </p:blipFill>
          <p:spPr bwMode="auto">
            <a:xfrm>
              <a:off x="2643188" y="2062163"/>
              <a:ext cx="3857625" cy="2733675"/>
            </a:xfrm>
            <a:prstGeom prst="rect">
              <a:avLst/>
            </a:prstGeom>
            <a:noFill/>
            <a:ln w="9525">
              <a:noFill/>
              <a:miter lim="800000"/>
              <a:headEnd/>
              <a:tailEnd/>
            </a:ln>
          </p:spPr>
        </p:pic>
        <p:pic>
          <p:nvPicPr>
            <p:cNvPr id="5" name="Picture 3"/>
            <p:cNvPicPr>
              <a:picLocks noChangeAspect="1" noChangeArrowheads="1"/>
            </p:cNvPicPr>
            <p:nvPr/>
          </p:nvPicPr>
          <p:blipFill>
            <a:blip r:embed="rId5" cstate="print"/>
            <a:srcRect/>
            <a:stretch>
              <a:fillRect/>
            </a:stretch>
          </p:blipFill>
          <p:spPr bwMode="auto">
            <a:xfrm>
              <a:off x="2627784" y="2132856"/>
              <a:ext cx="1543050" cy="295275"/>
            </a:xfrm>
            <a:prstGeom prst="rect">
              <a:avLst/>
            </a:prstGeom>
            <a:noFill/>
            <a:ln w="9525">
              <a:noFill/>
              <a:miter lim="800000"/>
              <a:headEnd/>
              <a:tailEnd/>
            </a:ln>
          </p:spPr>
        </p:pic>
      </p:grpSp>
      <p:sp>
        <p:nvSpPr>
          <p:cNvPr id="7" name="TextBox 7"/>
          <p:cNvSpPr txBox="1">
            <a:spLocks noChangeArrowheads="1"/>
          </p:cNvSpPr>
          <p:nvPr/>
        </p:nvSpPr>
        <p:spPr bwMode="auto">
          <a:xfrm>
            <a:off x="4499992" y="2564904"/>
            <a:ext cx="4067546" cy="461665"/>
          </a:xfrm>
          <a:prstGeom prst="rect">
            <a:avLst/>
          </a:prstGeom>
          <a:noFill/>
          <a:ln w="9525">
            <a:noFill/>
            <a:miter lim="800000"/>
            <a:headEnd/>
            <a:tailEnd/>
          </a:ln>
        </p:spPr>
        <p:txBody>
          <a:bodyPr wrap="square">
            <a:spAutoFit/>
          </a:bodyPr>
          <a:lstStyle/>
          <a:p>
            <a:r>
              <a:rPr lang="he-IL" sz="1200" dirty="0">
                <a:latin typeface="Calibri" pitchFamily="34" charset="0"/>
              </a:rPr>
              <a:t>יחס האות לרעש </a:t>
            </a:r>
            <a:r>
              <a:rPr lang="he-IL" sz="1200" dirty="0" err="1">
                <a:latin typeface="Calibri" pitchFamily="34" charset="0"/>
              </a:rPr>
              <a:t>פרופורציאנלי</a:t>
            </a:r>
            <a:r>
              <a:rPr lang="he-IL" sz="1200" dirty="0">
                <a:latin typeface="Calibri" pitchFamily="34" charset="0"/>
              </a:rPr>
              <a:t> לשורש המיצועים </a:t>
            </a:r>
            <a:r>
              <a:rPr lang="en-US" sz="1200" dirty="0">
                <a:latin typeface="Calibri" pitchFamily="34" charset="0"/>
              </a:rPr>
              <a:t>Averages</a:t>
            </a:r>
            <a:r>
              <a:rPr lang="he-IL" sz="1200" dirty="0">
                <a:latin typeface="Calibri" pitchFamily="34" charset="0"/>
              </a:rPr>
              <a:t> , </a:t>
            </a:r>
            <a:r>
              <a:rPr lang="he-IL" sz="1200" dirty="0" err="1">
                <a:latin typeface="Calibri" pitchFamily="34" charset="0"/>
              </a:rPr>
              <a:t>החסרון</a:t>
            </a:r>
            <a:r>
              <a:rPr lang="he-IL" sz="1200" dirty="0">
                <a:latin typeface="Calibri" pitchFamily="34" charset="0"/>
              </a:rPr>
              <a:t> שהזמן עולה פרופורציונאלית למיצועים</a:t>
            </a:r>
          </a:p>
        </p:txBody>
      </p:sp>
      <p:pic>
        <p:nvPicPr>
          <p:cNvPr id="8" name="Picture 4">
            <a:hlinkClick r:id="rId6"/>
          </p:cNvPr>
          <p:cNvPicPr>
            <a:picLocks noChangeAspect="1" noChangeArrowheads="1"/>
          </p:cNvPicPr>
          <p:nvPr/>
        </p:nvPicPr>
        <p:blipFill>
          <a:blip r:embed="rId7" cstate="print"/>
          <a:srcRect/>
          <a:stretch>
            <a:fillRect/>
          </a:stretch>
        </p:blipFill>
        <p:spPr bwMode="auto">
          <a:xfrm>
            <a:off x="4932040" y="3356992"/>
            <a:ext cx="3371850" cy="1647825"/>
          </a:xfrm>
          <a:prstGeom prst="rect">
            <a:avLst/>
          </a:prstGeom>
          <a:noFill/>
          <a:ln w="9525">
            <a:noFill/>
            <a:miter lim="800000"/>
            <a:headEnd/>
            <a:tailEnd/>
          </a:ln>
        </p:spPr>
      </p:pic>
      <p:sp>
        <p:nvSpPr>
          <p:cNvPr id="9" name="TextBox 8"/>
          <p:cNvSpPr txBox="1">
            <a:spLocks noChangeArrowheads="1"/>
          </p:cNvSpPr>
          <p:nvPr/>
        </p:nvSpPr>
        <p:spPr bwMode="auto">
          <a:xfrm>
            <a:off x="5148064" y="4869160"/>
            <a:ext cx="3059832" cy="738664"/>
          </a:xfrm>
          <a:prstGeom prst="rect">
            <a:avLst/>
          </a:prstGeom>
          <a:noFill/>
          <a:ln w="9525">
            <a:noFill/>
            <a:miter lim="800000"/>
            <a:headEnd/>
            <a:tailEnd/>
          </a:ln>
        </p:spPr>
        <p:txBody>
          <a:bodyPr wrap="square">
            <a:spAutoFit/>
          </a:bodyPr>
          <a:lstStyle/>
          <a:p>
            <a:r>
              <a:rPr lang="he-IL" sz="1400" dirty="0">
                <a:latin typeface="Calibri" pitchFamily="34" charset="0"/>
              </a:rPr>
              <a:t>התמונה הימנית עם 4 מיצועים לעומת השמאלית שעם מיצוע 1 ולכן הסיגנל פי 2 .</a:t>
            </a:r>
          </a:p>
        </p:txBody>
      </p:sp>
      <p:pic>
        <p:nvPicPr>
          <p:cNvPr id="10" name="Picture 5">
            <a:hlinkClick r:id="rId6"/>
          </p:cNvPr>
          <p:cNvPicPr>
            <a:picLocks noChangeAspect="1" noChangeArrowheads="1"/>
          </p:cNvPicPr>
          <p:nvPr/>
        </p:nvPicPr>
        <p:blipFill>
          <a:blip r:embed="rId8" cstate="print"/>
          <a:srcRect/>
          <a:stretch>
            <a:fillRect/>
          </a:stretch>
        </p:blipFill>
        <p:spPr bwMode="auto">
          <a:xfrm>
            <a:off x="6444208" y="548680"/>
            <a:ext cx="2457450" cy="1847850"/>
          </a:xfrm>
          <a:prstGeom prst="rect">
            <a:avLst/>
          </a:prstGeom>
          <a:noFill/>
          <a:ln w="9525">
            <a:noFill/>
            <a:miter lim="800000"/>
            <a:headEnd/>
            <a:tailEnd/>
          </a:ln>
        </p:spPr>
      </p:pic>
      <p:pic>
        <p:nvPicPr>
          <p:cNvPr id="11" name="Picture 3">
            <a:hlinkClick r:id="rId9"/>
          </p:cNvPr>
          <p:cNvPicPr>
            <a:picLocks noChangeAspect="1" noChangeArrowheads="1"/>
          </p:cNvPicPr>
          <p:nvPr/>
        </p:nvPicPr>
        <p:blipFill>
          <a:blip r:embed="rId10" cstate="print"/>
          <a:srcRect/>
          <a:stretch>
            <a:fillRect/>
          </a:stretch>
        </p:blipFill>
        <p:spPr bwMode="auto">
          <a:xfrm>
            <a:off x="4211960" y="476672"/>
            <a:ext cx="2088232" cy="1887213"/>
          </a:xfrm>
          <a:prstGeom prst="rect">
            <a:avLst/>
          </a:prstGeom>
          <a:noFill/>
          <a:ln w="9525">
            <a:noFill/>
            <a:miter lim="800000"/>
            <a:headEnd/>
            <a:tailEnd/>
          </a:ln>
        </p:spPr>
      </p:pic>
      <p:pic>
        <p:nvPicPr>
          <p:cNvPr id="1026" name="Picture 2">
            <a:hlinkClick r:id="rId11"/>
          </p:cNvPr>
          <p:cNvPicPr>
            <a:picLocks noChangeAspect="1" noChangeArrowheads="1"/>
          </p:cNvPicPr>
          <p:nvPr/>
        </p:nvPicPr>
        <p:blipFill>
          <a:blip r:embed="rId12" cstate="print"/>
          <a:srcRect/>
          <a:stretch>
            <a:fillRect/>
          </a:stretch>
        </p:blipFill>
        <p:spPr bwMode="auto">
          <a:xfrm>
            <a:off x="179512" y="260648"/>
            <a:ext cx="1728192" cy="2024281"/>
          </a:xfrm>
          <a:prstGeom prst="rect">
            <a:avLst/>
          </a:prstGeom>
          <a:noFill/>
          <a:ln w="9525">
            <a:noFill/>
            <a:miter lim="800000"/>
            <a:headEnd/>
            <a:tailEnd/>
          </a:ln>
        </p:spPr>
      </p:pic>
      <p:pic>
        <p:nvPicPr>
          <p:cNvPr id="1027" name="Picture 3">
            <a:hlinkClick r:id="rId11"/>
          </p:cNvPr>
          <p:cNvPicPr>
            <a:picLocks noChangeAspect="1" noChangeArrowheads="1"/>
          </p:cNvPicPr>
          <p:nvPr/>
        </p:nvPicPr>
        <p:blipFill>
          <a:blip r:embed="rId13" cstate="print"/>
          <a:srcRect/>
          <a:stretch>
            <a:fillRect/>
          </a:stretch>
        </p:blipFill>
        <p:spPr bwMode="auto">
          <a:xfrm>
            <a:off x="1907704" y="332656"/>
            <a:ext cx="1825902" cy="2016224"/>
          </a:xfrm>
          <a:prstGeom prst="rect">
            <a:avLst/>
          </a:prstGeom>
          <a:noFill/>
          <a:ln w="9525">
            <a:noFill/>
            <a:miter lim="800000"/>
            <a:headEnd/>
            <a:tailEnd/>
          </a:ln>
        </p:spPr>
      </p:pic>
      <p:sp>
        <p:nvSpPr>
          <p:cNvPr id="13" name="TextBox 12"/>
          <p:cNvSpPr txBox="1"/>
          <p:nvPr/>
        </p:nvSpPr>
        <p:spPr>
          <a:xfrm>
            <a:off x="251520" y="6093296"/>
            <a:ext cx="3600400" cy="461665"/>
          </a:xfrm>
          <a:prstGeom prst="rect">
            <a:avLst/>
          </a:prstGeom>
          <a:noFill/>
        </p:spPr>
        <p:txBody>
          <a:bodyPr wrap="square" rtlCol="1">
            <a:spAutoFit/>
          </a:bodyPr>
          <a:lstStyle/>
          <a:p>
            <a:r>
              <a:rPr lang="he-IL" sz="1200" dirty="0" smtClean="0"/>
              <a:t>ב- </a:t>
            </a:r>
            <a:r>
              <a:rPr lang="en-US" sz="1200" dirty="0" smtClean="0"/>
              <a:t>3D</a:t>
            </a:r>
            <a:r>
              <a:rPr lang="he-IL" sz="1200" dirty="0" smtClean="0"/>
              <a:t> בכל </a:t>
            </a:r>
            <a:r>
              <a:rPr lang="en-US" sz="1200" dirty="0" smtClean="0"/>
              <a:t>TR</a:t>
            </a:r>
            <a:r>
              <a:rPr lang="he-IL" sz="1200" dirty="0" smtClean="0"/>
              <a:t> הסיגנל מגיע מכל הנפח ולא מחתך בודד ולכן יותר סיגנל נמדד ופחות רעש </a:t>
            </a:r>
            <a:endParaRPr lang="he-IL" sz="1200"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hlinkClick r:id="rId2"/>
          </p:cNvPr>
          <p:cNvPicPr>
            <a:picLocks noChangeAspect="1" noChangeArrowheads="1"/>
          </p:cNvPicPr>
          <p:nvPr/>
        </p:nvPicPr>
        <p:blipFill>
          <a:blip r:embed="rId3" cstate="print"/>
          <a:srcRect/>
          <a:stretch>
            <a:fillRect/>
          </a:stretch>
        </p:blipFill>
        <p:spPr bwMode="auto">
          <a:xfrm>
            <a:off x="3849415" y="692696"/>
            <a:ext cx="5081240" cy="4093468"/>
          </a:xfrm>
          <a:prstGeom prst="rect">
            <a:avLst/>
          </a:prstGeom>
          <a:noFill/>
          <a:ln w="9525">
            <a:noFill/>
            <a:miter lim="800000"/>
            <a:headEnd/>
            <a:tailEnd/>
          </a:ln>
        </p:spPr>
      </p:pic>
      <p:sp>
        <p:nvSpPr>
          <p:cNvPr id="3" name="TextBox 2"/>
          <p:cNvSpPr txBox="1"/>
          <p:nvPr/>
        </p:nvSpPr>
        <p:spPr>
          <a:xfrm>
            <a:off x="4067944" y="5013176"/>
            <a:ext cx="4608512" cy="646331"/>
          </a:xfrm>
          <a:prstGeom prst="rect">
            <a:avLst/>
          </a:prstGeom>
          <a:noFill/>
        </p:spPr>
        <p:txBody>
          <a:bodyPr wrap="square" rtlCol="1">
            <a:spAutoFit/>
          </a:bodyPr>
          <a:lstStyle/>
          <a:p>
            <a:r>
              <a:rPr lang="he-IL" sz="1200" dirty="0" smtClean="0"/>
              <a:t>בספין אקו יש פולס 90 ( </a:t>
            </a:r>
            <a:r>
              <a:rPr lang="he-IL" sz="1200" dirty="0" err="1" smtClean="0"/>
              <a:t>בגרדיאנט</a:t>
            </a:r>
            <a:r>
              <a:rPr lang="he-IL" sz="1200" dirty="0" smtClean="0"/>
              <a:t> אקו פחות מ- 90 ) ובספין אקו יש פולס 180 שמכניס את הספינים לפאזה מחדש לעומת זאת </a:t>
            </a:r>
            <a:r>
              <a:rPr lang="he-IL" sz="1200" dirty="0" err="1" smtClean="0"/>
              <a:t>בגרדיאנט</a:t>
            </a:r>
            <a:r>
              <a:rPr lang="he-IL" sz="1200" dirty="0" smtClean="0"/>
              <a:t> אקו אין פולס 180 ולכן הסיגנל בספין אקו חזק יותר</a:t>
            </a:r>
            <a:endParaRPr lang="he-IL" sz="1200" dirty="0"/>
          </a:p>
        </p:txBody>
      </p:sp>
      <p:pic>
        <p:nvPicPr>
          <p:cNvPr id="2051" name="Picture 3">
            <a:hlinkClick r:id="rId4"/>
          </p:cNvPr>
          <p:cNvPicPr>
            <a:picLocks noChangeAspect="1" noChangeArrowheads="1"/>
          </p:cNvPicPr>
          <p:nvPr/>
        </p:nvPicPr>
        <p:blipFill>
          <a:blip r:embed="rId5" cstate="print"/>
          <a:srcRect/>
          <a:stretch>
            <a:fillRect/>
          </a:stretch>
        </p:blipFill>
        <p:spPr bwMode="auto">
          <a:xfrm>
            <a:off x="395536" y="332656"/>
            <a:ext cx="3146383" cy="3178101"/>
          </a:xfrm>
          <a:prstGeom prst="rect">
            <a:avLst/>
          </a:prstGeom>
          <a:noFill/>
          <a:ln w="9525">
            <a:noFill/>
            <a:miter lim="800000"/>
            <a:headEnd/>
            <a:tailEnd/>
          </a:ln>
        </p:spPr>
      </p:pic>
      <p:sp>
        <p:nvSpPr>
          <p:cNvPr id="5" name="TextBox 4"/>
          <p:cNvSpPr txBox="1"/>
          <p:nvPr/>
        </p:nvSpPr>
        <p:spPr>
          <a:xfrm>
            <a:off x="395536" y="3573016"/>
            <a:ext cx="3096344" cy="307777"/>
          </a:xfrm>
          <a:prstGeom prst="rect">
            <a:avLst/>
          </a:prstGeom>
          <a:noFill/>
        </p:spPr>
        <p:txBody>
          <a:bodyPr wrap="square" rtlCol="1">
            <a:spAutoFit/>
          </a:bodyPr>
          <a:lstStyle/>
          <a:p>
            <a:r>
              <a:rPr lang="he-IL" sz="1400" dirty="0" err="1" smtClean="0"/>
              <a:t>זוית</a:t>
            </a:r>
            <a:r>
              <a:rPr lang="he-IL" sz="1400" dirty="0" smtClean="0"/>
              <a:t> 90 מייצרת יותר סיגנל מאשר </a:t>
            </a:r>
            <a:r>
              <a:rPr lang="he-IL" sz="1400" dirty="0" err="1" smtClean="0"/>
              <a:t>זוית</a:t>
            </a:r>
            <a:r>
              <a:rPr lang="he-IL" sz="1400" dirty="0" smtClean="0"/>
              <a:t> 30</a:t>
            </a:r>
            <a:endParaRPr lang="he-IL" sz="1400" dirty="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a:hlinkClick r:id="rId2"/>
          </p:cNvPr>
          <p:cNvPicPr>
            <a:picLocks noChangeAspect="1" noChangeArrowheads="1"/>
          </p:cNvPicPr>
          <p:nvPr/>
        </p:nvPicPr>
        <p:blipFill>
          <a:blip r:embed="rId3" cstate="print"/>
          <a:srcRect/>
          <a:stretch>
            <a:fillRect/>
          </a:stretch>
        </p:blipFill>
        <p:spPr bwMode="auto">
          <a:xfrm>
            <a:off x="179512" y="260648"/>
            <a:ext cx="3821112" cy="2805113"/>
          </a:xfrm>
          <a:prstGeom prst="rect">
            <a:avLst/>
          </a:prstGeom>
          <a:noFill/>
          <a:ln w="9525">
            <a:noFill/>
            <a:miter lim="800000"/>
            <a:headEnd/>
            <a:tailEnd/>
          </a:ln>
        </p:spPr>
      </p:pic>
      <p:pic>
        <p:nvPicPr>
          <p:cNvPr id="3" name="Picture 6">
            <a:hlinkClick r:id="rId2"/>
          </p:cNvPr>
          <p:cNvPicPr>
            <a:picLocks noChangeAspect="1" noChangeArrowheads="1"/>
          </p:cNvPicPr>
          <p:nvPr/>
        </p:nvPicPr>
        <p:blipFill>
          <a:blip r:embed="rId4" cstate="print"/>
          <a:srcRect/>
          <a:stretch>
            <a:fillRect/>
          </a:stretch>
        </p:blipFill>
        <p:spPr bwMode="auto">
          <a:xfrm>
            <a:off x="107504" y="3284984"/>
            <a:ext cx="4319042" cy="2377659"/>
          </a:xfrm>
          <a:prstGeom prst="rect">
            <a:avLst/>
          </a:prstGeom>
          <a:noFill/>
          <a:ln w="9525">
            <a:noFill/>
            <a:miter lim="800000"/>
            <a:headEnd/>
            <a:tailEnd/>
          </a:ln>
        </p:spPr>
      </p:pic>
      <p:pic>
        <p:nvPicPr>
          <p:cNvPr id="8" name="Picture 2">
            <a:hlinkClick r:id="rId5"/>
          </p:cNvPr>
          <p:cNvPicPr>
            <a:picLocks noChangeAspect="1" noChangeArrowheads="1"/>
          </p:cNvPicPr>
          <p:nvPr/>
        </p:nvPicPr>
        <p:blipFill>
          <a:blip r:embed="rId6" cstate="print"/>
          <a:srcRect/>
          <a:stretch>
            <a:fillRect/>
          </a:stretch>
        </p:blipFill>
        <p:spPr bwMode="auto">
          <a:xfrm>
            <a:off x="4932040" y="188640"/>
            <a:ext cx="3384376" cy="2959547"/>
          </a:xfrm>
          <a:prstGeom prst="rect">
            <a:avLst/>
          </a:prstGeom>
          <a:noFill/>
          <a:ln w="9525">
            <a:noFill/>
            <a:miter lim="800000"/>
            <a:headEnd/>
            <a:tailEnd/>
          </a:ln>
        </p:spPr>
      </p:pic>
      <p:sp>
        <p:nvSpPr>
          <p:cNvPr id="9" name="TextBox 6"/>
          <p:cNvSpPr txBox="1">
            <a:spLocks noChangeArrowheads="1"/>
          </p:cNvSpPr>
          <p:nvPr/>
        </p:nvSpPr>
        <p:spPr bwMode="auto">
          <a:xfrm>
            <a:off x="2123728" y="5949280"/>
            <a:ext cx="4392612" cy="646331"/>
          </a:xfrm>
          <a:prstGeom prst="rect">
            <a:avLst/>
          </a:prstGeom>
          <a:noFill/>
          <a:ln w="9525">
            <a:noFill/>
            <a:miter lim="800000"/>
            <a:headEnd/>
            <a:tailEnd/>
          </a:ln>
        </p:spPr>
        <p:txBody>
          <a:bodyPr>
            <a:spAutoFit/>
          </a:bodyPr>
          <a:lstStyle/>
          <a:p>
            <a:r>
              <a:rPr lang="he-IL" sz="1200" dirty="0">
                <a:latin typeface="Calibri" pitchFamily="34" charset="0"/>
              </a:rPr>
              <a:t>זה טווח התדרים שנדגם במהלך קריאת הסיגנל , צמצום רוחב הפס מוריד את הרעש ביחס לסיגנל אך מעלה </a:t>
            </a:r>
            <a:r>
              <a:rPr lang="en-US" sz="1200" dirty="0">
                <a:latin typeface="Calibri" pitchFamily="34" charset="0"/>
              </a:rPr>
              <a:t>TE</a:t>
            </a:r>
            <a:r>
              <a:rPr lang="he-IL" sz="1200" dirty="0">
                <a:latin typeface="Calibri" pitchFamily="34" charset="0"/>
              </a:rPr>
              <a:t> ואת ההיסט הכימי </a:t>
            </a:r>
            <a:r>
              <a:rPr lang="en-US" sz="1200" dirty="0">
                <a:latin typeface="Calibri" pitchFamily="34" charset="0"/>
              </a:rPr>
              <a:t> Chemical Shift</a:t>
            </a:r>
            <a:endParaRPr lang="he-IL" sz="1200" dirty="0">
              <a:latin typeface="Calibri" pitchFamily="34" charset="0"/>
            </a:endParaRPr>
          </a:p>
        </p:txBody>
      </p:sp>
      <p:pic>
        <p:nvPicPr>
          <p:cNvPr id="6" name="Picture 3">
            <a:hlinkClick r:id="rId7"/>
          </p:cNvPr>
          <p:cNvPicPr>
            <a:picLocks noChangeAspect="1" noChangeArrowheads="1"/>
          </p:cNvPicPr>
          <p:nvPr/>
        </p:nvPicPr>
        <p:blipFill>
          <a:blip r:embed="rId8" cstate="print"/>
          <a:srcRect/>
          <a:stretch>
            <a:fillRect/>
          </a:stretch>
        </p:blipFill>
        <p:spPr bwMode="auto">
          <a:xfrm>
            <a:off x="3995936" y="3140968"/>
            <a:ext cx="4896544" cy="27609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9592" y="2564904"/>
            <a:ext cx="7128792" cy="923330"/>
          </a:xfrm>
          <a:prstGeom prst="rect">
            <a:avLst/>
          </a:prstGeom>
          <a:noFill/>
        </p:spPr>
        <p:txBody>
          <a:bodyPr wrap="square" rtlCol="1">
            <a:spAutoFit/>
          </a:bodyPr>
          <a:lstStyle/>
          <a:p>
            <a:r>
              <a:rPr lang="he-IL" dirty="0" smtClean="0"/>
              <a:t>הספינים לא רק מתיישרים עם או נגד כיוון השדה , הם גם מבצעים תנועה חדשה כמו תנועת הסביבון , </a:t>
            </a:r>
            <a:r>
              <a:rPr lang="he-IL" dirty="0" err="1" smtClean="0"/>
              <a:t>שפרופורציונלית</a:t>
            </a:r>
            <a:r>
              <a:rPr lang="he-IL" dirty="0" smtClean="0"/>
              <a:t> לעוצמת המגנט , לתנועה הזו קוראים פרצסיה ( נקיפה ) . תדר הפרצסיה נקרא תדר </a:t>
            </a:r>
            <a:r>
              <a:rPr lang="he-IL" dirty="0" err="1" smtClean="0"/>
              <a:t>לרמור</a:t>
            </a:r>
            <a:r>
              <a:rPr lang="he-IL" dirty="0" smtClean="0"/>
              <a:t> .</a:t>
            </a:r>
            <a:endParaRPr lang="he-IL" dirty="0"/>
          </a:p>
        </p:txBody>
      </p:sp>
      <p:pic>
        <p:nvPicPr>
          <p:cNvPr id="3" name="Picture 2">
            <a:hlinkClick r:id="rId2"/>
          </p:cNvPr>
          <p:cNvPicPr>
            <a:picLocks noChangeAspect="1" noChangeArrowheads="1"/>
          </p:cNvPicPr>
          <p:nvPr/>
        </p:nvPicPr>
        <p:blipFill>
          <a:blip r:embed="rId3" cstate="print"/>
          <a:srcRect/>
          <a:stretch>
            <a:fillRect/>
          </a:stretch>
        </p:blipFill>
        <p:spPr bwMode="auto">
          <a:xfrm>
            <a:off x="2627784" y="3501008"/>
            <a:ext cx="3924300" cy="2381250"/>
          </a:xfrm>
          <a:prstGeom prst="rect">
            <a:avLst/>
          </a:prstGeom>
          <a:noFill/>
          <a:ln w="9525">
            <a:noFill/>
            <a:miter lim="800000"/>
            <a:headEnd/>
            <a:tailEnd/>
          </a:ln>
        </p:spPr>
      </p:pic>
      <p:pic>
        <p:nvPicPr>
          <p:cNvPr id="4" name="Picture 6"/>
          <p:cNvPicPr>
            <a:picLocks noChangeAspect="1" noChangeArrowheads="1"/>
          </p:cNvPicPr>
          <p:nvPr/>
        </p:nvPicPr>
        <p:blipFill>
          <a:blip r:embed="rId4" cstate="print"/>
          <a:srcRect/>
          <a:stretch>
            <a:fillRect/>
          </a:stretch>
        </p:blipFill>
        <p:spPr bwMode="auto">
          <a:xfrm>
            <a:off x="3203848" y="0"/>
            <a:ext cx="3476851" cy="2527945"/>
          </a:xfrm>
          <a:prstGeom prst="rect">
            <a:avLst/>
          </a:prstGeom>
          <a:noFill/>
          <a:ln w="9525">
            <a:noFill/>
            <a:miter lim="800000"/>
            <a:headEnd/>
            <a:tailEnd/>
          </a:ln>
        </p:spPr>
      </p:pic>
      <p:sp>
        <p:nvSpPr>
          <p:cNvPr id="6" name="מלבן 5"/>
          <p:cNvSpPr/>
          <p:nvPr/>
        </p:nvSpPr>
        <p:spPr>
          <a:xfrm>
            <a:off x="1547664" y="5877272"/>
            <a:ext cx="5580112" cy="1200329"/>
          </a:xfrm>
          <a:prstGeom prst="rect">
            <a:avLst/>
          </a:prstGeom>
        </p:spPr>
        <p:txBody>
          <a:bodyPr wrap="square">
            <a:spAutoFit/>
          </a:bodyPr>
          <a:lstStyle/>
          <a:p>
            <a:r>
              <a:rPr lang="he-IL" dirty="0" smtClean="0"/>
              <a:t>התדר בו הספין יסתובב סביב השדה תלוי בשדה המגנטי </a:t>
            </a:r>
            <a:r>
              <a:rPr lang="he-IL" sz="1000" dirty="0" smtClean="0"/>
              <a:t>0</a:t>
            </a:r>
            <a:r>
              <a:rPr lang="en-US" dirty="0" smtClean="0"/>
              <a:t>B</a:t>
            </a:r>
            <a:r>
              <a:rPr lang="he-IL" dirty="0" smtClean="0"/>
              <a:t> </a:t>
            </a:r>
            <a:r>
              <a:rPr lang="en-US" dirty="0" smtClean="0"/>
              <a:t> </a:t>
            </a:r>
            <a:r>
              <a:rPr lang="he-IL" dirty="0" smtClean="0"/>
              <a:t>שמשרים עליו כפול הקבוע </a:t>
            </a:r>
            <a:r>
              <a:rPr lang="he-IL" dirty="0" err="1" smtClean="0"/>
              <a:t>הגירומגנט</a:t>
            </a:r>
            <a:r>
              <a:rPr lang="he-IL" dirty="0" smtClean="0"/>
              <a:t> י</a:t>
            </a:r>
            <a:r>
              <a:rPr lang="el-GR" i="1" dirty="0" smtClean="0"/>
              <a:t> γ</a:t>
            </a:r>
            <a:r>
              <a:rPr lang="he-IL" dirty="0" smtClean="0"/>
              <a:t> שמצביע על כמה סיבובים לשנייה ליחידת שדה מגנטי מבצעים הספינים</a:t>
            </a:r>
          </a:p>
          <a:p>
            <a:endParaRPr lang="he-IL" dirty="0"/>
          </a:p>
        </p:txBody>
      </p:sp>
      <p:sp>
        <p:nvSpPr>
          <p:cNvPr id="7" name="TextBox 6"/>
          <p:cNvSpPr txBox="1"/>
          <p:nvPr/>
        </p:nvSpPr>
        <p:spPr>
          <a:xfrm>
            <a:off x="3059832" y="980728"/>
            <a:ext cx="504056" cy="276999"/>
          </a:xfrm>
          <a:prstGeom prst="rect">
            <a:avLst/>
          </a:prstGeom>
          <a:noFill/>
        </p:spPr>
        <p:txBody>
          <a:bodyPr wrap="square" rtlCol="1">
            <a:spAutoFit/>
          </a:bodyPr>
          <a:lstStyle/>
          <a:p>
            <a:r>
              <a:rPr lang="en-US" sz="1200" b="1" dirty="0" smtClean="0"/>
              <a:t>Spin</a:t>
            </a:r>
            <a:endParaRPr lang="he-IL" sz="1200" b="1" dirty="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251520" y="2708920"/>
            <a:ext cx="4248150" cy="461665"/>
          </a:xfrm>
          <a:prstGeom prst="rect">
            <a:avLst/>
          </a:prstGeom>
          <a:noFill/>
          <a:ln w="9525">
            <a:noFill/>
            <a:miter lim="800000"/>
            <a:headEnd/>
            <a:tailEnd/>
          </a:ln>
        </p:spPr>
        <p:txBody>
          <a:bodyPr>
            <a:spAutoFit/>
          </a:bodyPr>
          <a:lstStyle/>
          <a:p>
            <a:r>
              <a:rPr lang="he-IL" sz="1200" dirty="0">
                <a:latin typeface="Calibri" pitchFamily="34" charset="0"/>
              </a:rPr>
              <a:t>ככל שעוצמת המגנט חזקה יותר ככל שיש יותר פרוטונים בכיוון השדה המגנטי מה שמייצר יותר סיגנל</a:t>
            </a:r>
          </a:p>
        </p:txBody>
      </p:sp>
      <p:sp>
        <p:nvSpPr>
          <p:cNvPr id="4" name="TextBox 3"/>
          <p:cNvSpPr txBox="1">
            <a:spLocks noChangeArrowheads="1"/>
          </p:cNvSpPr>
          <p:nvPr/>
        </p:nvSpPr>
        <p:spPr bwMode="auto">
          <a:xfrm>
            <a:off x="1331640" y="6381328"/>
            <a:ext cx="7666757" cy="276999"/>
          </a:xfrm>
          <a:prstGeom prst="rect">
            <a:avLst/>
          </a:prstGeom>
          <a:noFill/>
          <a:ln w="9525">
            <a:noFill/>
            <a:miter lim="800000"/>
            <a:headEnd/>
            <a:tailEnd/>
          </a:ln>
        </p:spPr>
        <p:txBody>
          <a:bodyPr wrap="square">
            <a:spAutoFit/>
          </a:bodyPr>
          <a:lstStyle/>
          <a:p>
            <a:r>
              <a:rPr lang="en-US" sz="1200" dirty="0">
                <a:latin typeface="Calibri" pitchFamily="34" charset="0"/>
              </a:rPr>
              <a:t>SNR</a:t>
            </a:r>
            <a:r>
              <a:rPr lang="he-IL" sz="1200" dirty="0">
                <a:latin typeface="Calibri" pitchFamily="34" charset="0"/>
              </a:rPr>
              <a:t> עומד ביחס הפוך ל- </a:t>
            </a:r>
            <a:r>
              <a:rPr lang="en-US" sz="1200" dirty="0">
                <a:latin typeface="Calibri" pitchFamily="34" charset="0"/>
              </a:rPr>
              <a:t>TE</a:t>
            </a:r>
            <a:r>
              <a:rPr lang="he-IL" sz="1200" dirty="0">
                <a:latin typeface="Calibri" pitchFamily="34" charset="0"/>
              </a:rPr>
              <a:t> </a:t>
            </a:r>
            <a:r>
              <a:rPr lang="he-IL" sz="1200" dirty="0" smtClean="0">
                <a:latin typeface="Calibri" pitchFamily="34" charset="0"/>
              </a:rPr>
              <a:t>כי ככל שעובר זמן יש יותר </a:t>
            </a:r>
            <a:r>
              <a:rPr lang="en-US" sz="1200" dirty="0" err="1" smtClean="0">
                <a:latin typeface="Calibri" pitchFamily="34" charset="0"/>
              </a:rPr>
              <a:t>Dephasing</a:t>
            </a:r>
            <a:r>
              <a:rPr lang="he-IL" sz="1200" dirty="0" smtClean="0">
                <a:latin typeface="Calibri" pitchFamily="34" charset="0"/>
              </a:rPr>
              <a:t> . </a:t>
            </a:r>
            <a:r>
              <a:rPr lang="he-IL" sz="1200" dirty="0" err="1" smtClean="0">
                <a:latin typeface="Calibri" pitchFamily="34" charset="0"/>
              </a:rPr>
              <a:t>החסרון</a:t>
            </a:r>
            <a:r>
              <a:rPr lang="he-IL" sz="1200" dirty="0" smtClean="0">
                <a:latin typeface="Calibri" pitchFamily="34" charset="0"/>
              </a:rPr>
              <a:t> </a:t>
            </a:r>
            <a:r>
              <a:rPr lang="he-IL" sz="1200" dirty="0">
                <a:latin typeface="Calibri" pitchFamily="34" charset="0"/>
              </a:rPr>
              <a:t>ב- </a:t>
            </a:r>
            <a:r>
              <a:rPr lang="en-US" sz="1200" dirty="0">
                <a:latin typeface="Calibri" pitchFamily="34" charset="0"/>
              </a:rPr>
              <a:t>TE</a:t>
            </a:r>
            <a:r>
              <a:rPr lang="he-IL" sz="1200" dirty="0">
                <a:latin typeface="Calibri" pitchFamily="34" charset="0"/>
              </a:rPr>
              <a:t> קצר פחות </a:t>
            </a:r>
            <a:r>
              <a:rPr lang="en-US" sz="1200" dirty="0">
                <a:latin typeface="Calibri" pitchFamily="34" charset="0"/>
              </a:rPr>
              <a:t>T2</a:t>
            </a:r>
            <a:endParaRPr lang="he-IL" sz="1200" dirty="0">
              <a:latin typeface="Calibri" pitchFamily="34" charset="0"/>
            </a:endParaRPr>
          </a:p>
        </p:txBody>
      </p:sp>
      <p:pic>
        <p:nvPicPr>
          <p:cNvPr id="6" name="Picture 4">
            <a:hlinkClick r:id="rId2"/>
          </p:cNvPr>
          <p:cNvPicPr>
            <a:picLocks noChangeAspect="1" noChangeArrowheads="1"/>
          </p:cNvPicPr>
          <p:nvPr/>
        </p:nvPicPr>
        <p:blipFill>
          <a:blip r:embed="rId3" cstate="print"/>
          <a:srcRect/>
          <a:stretch>
            <a:fillRect/>
          </a:stretch>
        </p:blipFill>
        <p:spPr bwMode="auto">
          <a:xfrm>
            <a:off x="5292080" y="260648"/>
            <a:ext cx="3528392" cy="2422829"/>
          </a:xfrm>
          <a:prstGeom prst="rect">
            <a:avLst/>
          </a:prstGeom>
          <a:noFill/>
          <a:ln w="9525">
            <a:noFill/>
            <a:miter lim="800000"/>
            <a:headEnd/>
            <a:tailEnd/>
          </a:ln>
        </p:spPr>
      </p:pic>
      <p:sp>
        <p:nvSpPr>
          <p:cNvPr id="7" name="TextBox 4"/>
          <p:cNvSpPr txBox="1">
            <a:spLocks noChangeArrowheads="1"/>
          </p:cNvSpPr>
          <p:nvPr/>
        </p:nvSpPr>
        <p:spPr bwMode="auto">
          <a:xfrm>
            <a:off x="5220072" y="2852936"/>
            <a:ext cx="3600648" cy="646113"/>
          </a:xfrm>
          <a:prstGeom prst="rect">
            <a:avLst/>
          </a:prstGeom>
          <a:noFill/>
          <a:ln w="9525">
            <a:noFill/>
            <a:miter lim="800000"/>
            <a:headEnd/>
            <a:tailEnd/>
          </a:ln>
        </p:spPr>
        <p:txBody>
          <a:bodyPr wrap="square">
            <a:spAutoFit/>
          </a:bodyPr>
          <a:lstStyle/>
          <a:p>
            <a:r>
              <a:rPr lang="he-IL" sz="1200" dirty="0">
                <a:latin typeface="Calibri" pitchFamily="34" charset="0"/>
              </a:rPr>
              <a:t>ככל שה- </a:t>
            </a:r>
            <a:r>
              <a:rPr lang="en-US" sz="1200" dirty="0">
                <a:latin typeface="Calibri" pitchFamily="34" charset="0"/>
              </a:rPr>
              <a:t>TR</a:t>
            </a:r>
            <a:r>
              <a:rPr lang="he-IL" sz="1200" dirty="0">
                <a:latin typeface="Calibri" pitchFamily="34" charset="0"/>
              </a:rPr>
              <a:t> ארוך יותר , המגנטיזציה האורכית מתאוששת יותר ולכן יותר פרוטונים יוטו למישור הרוחבי עם הפולס הבא והמשמעות סיגנל חזק יותר </a:t>
            </a:r>
          </a:p>
        </p:txBody>
      </p:sp>
      <p:pic>
        <p:nvPicPr>
          <p:cNvPr id="8" name="Picture 1">
            <a:hlinkClick r:id="rId4"/>
          </p:cNvPr>
          <p:cNvPicPr>
            <a:picLocks noChangeAspect="1" noChangeArrowheads="1"/>
          </p:cNvPicPr>
          <p:nvPr/>
        </p:nvPicPr>
        <p:blipFill>
          <a:blip r:embed="rId5" cstate="print"/>
          <a:srcRect/>
          <a:stretch>
            <a:fillRect/>
          </a:stretch>
        </p:blipFill>
        <p:spPr bwMode="auto">
          <a:xfrm>
            <a:off x="755576" y="692696"/>
            <a:ext cx="3838575" cy="2000250"/>
          </a:xfrm>
          <a:prstGeom prst="rect">
            <a:avLst/>
          </a:prstGeom>
          <a:noFill/>
          <a:ln w="9525">
            <a:noFill/>
            <a:miter lim="800000"/>
            <a:headEnd/>
            <a:tailEnd/>
          </a:ln>
        </p:spPr>
      </p:pic>
      <p:pic>
        <p:nvPicPr>
          <p:cNvPr id="2051" name="Picture 3">
            <a:hlinkClick r:id="rId6"/>
          </p:cNvPr>
          <p:cNvPicPr>
            <a:picLocks noChangeAspect="1" noChangeArrowheads="1"/>
          </p:cNvPicPr>
          <p:nvPr/>
        </p:nvPicPr>
        <p:blipFill>
          <a:blip r:embed="rId7" cstate="print"/>
          <a:srcRect/>
          <a:stretch>
            <a:fillRect/>
          </a:stretch>
        </p:blipFill>
        <p:spPr bwMode="auto">
          <a:xfrm>
            <a:off x="5292080" y="3961189"/>
            <a:ext cx="3663702" cy="2070418"/>
          </a:xfrm>
          <a:prstGeom prst="rect">
            <a:avLst/>
          </a:prstGeom>
          <a:noFill/>
          <a:ln w="9525">
            <a:noFill/>
            <a:miter lim="800000"/>
            <a:headEnd/>
            <a:tailEnd/>
          </a:ln>
        </p:spPr>
      </p:pic>
      <p:pic>
        <p:nvPicPr>
          <p:cNvPr id="11" name="Picture 2">
            <a:hlinkClick r:id="rId8"/>
          </p:cNvPr>
          <p:cNvPicPr>
            <a:picLocks noChangeAspect="1" noChangeArrowheads="1"/>
          </p:cNvPicPr>
          <p:nvPr/>
        </p:nvPicPr>
        <p:blipFill>
          <a:blip r:embed="rId9" cstate="print"/>
          <a:srcRect/>
          <a:stretch>
            <a:fillRect/>
          </a:stretch>
        </p:blipFill>
        <p:spPr bwMode="auto">
          <a:xfrm>
            <a:off x="755576" y="3861048"/>
            <a:ext cx="4219575" cy="2419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a:hlinkClick r:id="rId2"/>
          </p:cNvPr>
          <p:cNvPicPr>
            <a:picLocks noChangeAspect="1" noChangeArrowheads="1"/>
          </p:cNvPicPr>
          <p:nvPr/>
        </p:nvPicPr>
        <p:blipFill>
          <a:blip r:embed="rId3" cstate="print"/>
          <a:srcRect/>
          <a:stretch>
            <a:fillRect/>
          </a:stretch>
        </p:blipFill>
        <p:spPr bwMode="auto">
          <a:xfrm>
            <a:off x="6046069" y="0"/>
            <a:ext cx="3096344" cy="2744002"/>
          </a:xfrm>
          <a:prstGeom prst="rect">
            <a:avLst/>
          </a:prstGeom>
          <a:noFill/>
          <a:ln w="9525">
            <a:noFill/>
            <a:miter lim="800000"/>
            <a:headEnd/>
            <a:tailEnd/>
          </a:ln>
        </p:spPr>
      </p:pic>
      <p:pic>
        <p:nvPicPr>
          <p:cNvPr id="6" name="Picture 2">
            <a:hlinkClick r:id="rId4"/>
          </p:cNvPr>
          <p:cNvPicPr>
            <a:picLocks noChangeAspect="1" noChangeArrowheads="1"/>
          </p:cNvPicPr>
          <p:nvPr/>
        </p:nvPicPr>
        <p:blipFill>
          <a:blip r:embed="rId5" cstate="print"/>
          <a:srcRect/>
          <a:stretch>
            <a:fillRect/>
          </a:stretch>
        </p:blipFill>
        <p:spPr bwMode="auto">
          <a:xfrm>
            <a:off x="107504" y="548680"/>
            <a:ext cx="3563887" cy="2049112"/>
          </a:xfrm>
          <a:prstGeom prst="rect">
            <a:avLst/>
          </a:prstGeom>
          <a:noFill/>
          <a:ln w="9525">
            <a:noFill/>
            <a:miter lim="800000"/>
            <a:headEnd/>
            <a:tailEnd/>
          </a:ln>
        </p:spPr>
      </p:pic>
      <p:sp>
        <p:nvSpPr>
          <p:cNvPr id="7" name="TextBox 6"/>
          <p:cNvSpPr txBox="1">
            <a:spLocks noChangeArrowheads="1"/>
          </p:cNvSpPr>
          <p:nvPr/>
        </p:nvSpPr>
        <p:spPr bwMode="auto">
          <a:xfrm>
            <a:off x="611560" y="2780928"/>
            <a:ext cx="7847731" cy="830997"/>
          </a:xfrm>
          <a:prstGeom prst="rect">
            <a:avLst/>
          </a:prstGeom>
          <a:noFill/>
          <a:ln w="9525">
            <a:noFill/>
            <a:miter lim="800000"/>
            <a:headEnd/>
            <a:tailEnd/>
          </a:ln>
        </p:spPr>
        <p:txBody>
          <a:bodyPr wrap="square">
            <a:spAutoFit/>
          </a:bodyPr>
          <a:lstStyle/>
          <a:p>
            <a:r>
              <a:rPr lang="he-IL" sz="1200" dirty="0" smtClean="0"/>
              <a:t>יחס אות לרעש לסלילים בגדלים שונים.</a:t>
            </a:r>
            <a:r>
              <a:rPr lang="en-US" sz="1200" dirty="0" smtClean="0"/>
              <a:t>SNR</a:t>
            </a:r>
            <a:r>
              <a:rPr lang="he-IL" sz="1200" dirty="0" smtClean="0"/>
              <a:t> של סלילי משטח גבוהה יותר משל סלילים אחרים אך הרגישות שלהם נופלת באופן משמעותי עם עלייה בעומק מפני השטח.</a:t>
            </a:r>
            <a:r>
              <a:rPr lang="he-IL" sz="1200" dirty="0" smtClean="0">
                <a:latin typeface="Calibri" pitchFamily="34" charset="0"/>
              </a:rPr>
              <a:t> באופן כללי ככל שהסליל מקיף וקרוב יותר לאנטומיה המצולמת ה- </a:t>
            </a:r>
            <a:r>
              <a:rPr lang="en-US" sz="1200" dirty="0" smtClean="0">
                <a:latin typeface="Calibri" pitchFamily="34" charset="0"/>
              </a:rPr>
              <a:t>SNR</a:t>
            </a:r>
            <a:r>
              <a:rPr lang="he-IL" sz="1200" dirty="0" smtClean="0">
                <a:latin typeface="Calibri" pitchFamily="34" charset="0"/>
              </a:rPr>
              <a:t> עולה .</a:t>
            </a:r>
          </a:p>
          <a:p>
            <a:r>
              <a:rPr lang="he-IL" sz="1200" dirty="0" smtClean="0">
                <a:latin typeface="Calibri" pitchFamily="34" charset="0"/>
              </a:rPr>
              <a:t>כמו כן ככל שיש יותר ערוצים </a:t>
            </a:r>
            <a:r>
              <a:rPr lang="en-US" sz="1200" dirty="0" smtClean="0">
                <a:latin typeface="Calibri" pitchFamily="34" charset="0"/>
              </a:rPr>
              <a:t>SNR</a:t>
            </a:r>
            <a:r>
              <a:rPr lang="he-IL" sz="1200" dirty="0" smtClean="0">
                <a:latin typeface="Calibri" pitchFamily="34" charset="0"/>
              </a:rPr>
              <a:t> עולה .</a:t>
            </a:r>
          </a:p>
          <a:p>
            <a:endParaRPr lang="he-IL" sz="1200" dirty="0" smtClean="0"/>
          </a:p>
        </p:txBody>
      </p:sp>
      <p:pic>
        <p:nvPicPr>
          <p:cNvPr id="1026" name="Picture 2">
            <a:hlinkClick r:id="rId6"/>
          </p:cNvPr>
          <p:cNvPicPr>
            <a:picLocks noChangeAspect="1" noChangeArrowheads="1"/>
          </p:cNvPicPr>
          <p:nvPr/>
        </p:nvPicPr>
        <p:blipFill>
          <a:blip r:embed="rId7" cstate="print"/>
          <a:srcRect/>
          <a:stretch>
            <a:fillRect/>
          </a:stretch>
        </p:blipFill>
        <p:spPr bwMode="auto">
          <a:xfrm>
            <a:off x="5796136" y="3717032"/>
            <a:ext cx="2420888" cy="2420888"/>
          </a:xfrm>
          <a:prstGeom prst="rect">
            <a:avLst/>
          </a:prstGeom>
          <a:noFill/>
          <a:ln w="9525">
            <a:noFill/>
            <a:miter lim="800000"/>
            <a:headEnd/>
            <a:tailEnd/>
          </a:ln>
        </p:spPr>
      </p:pic>
      <p:pic>
        <p:nvPicPr>
          <p:cNvPr id="1028" name="Picture 4" descr="http://www.healthcare.siemens.com/siemens_hwem-hwem_ssxa_websites-context-root/wcm/idc/groups/public/@global/@imaging/@mri/documents/image/mdaw/mtc3/~edisp/mri-magnetom-spectra-pelvis-00130490/~renditions/mri-magnetom-spectra-pelvis-00130490~8.jpg">
            <a:hlinkClick r:id="rId6"/>
          </p:cNvPr>
          <p:cNvPicPr>
            <a:picLocks noChangeAspect="1" noChangeArrowheads="1"/>
          </p:cNvPicPr>
          <p:nvPr/>
        </p:nvPicPr>
        <p:blipFill>
          <a:blip r:embed="rId8" cstate="print"/>
          <a:srcRect/>
          <a:stretch>
            <a:fillRect/>
          </a:stretch>
        </p:blipFill>
        <p:spPr bwMode="auto">
          <a:xfrm>
            <a:off x="3275856" y="3645024"/>
            <a:ext cx="2448272" cy="2448272"/>
          </a:xfrm>
          <a:prstGeom prst="rect">
            <a:avLst/>
          </a:prstGeom>
          <a:noFill/>
        </p:spPr>
      </p:pic>
      <p:sp>
        <p:nvSpPr>
          <p:cNvPr id="10" name="TextBox 9"/>
          <p:cNvSpPr txBox="1"/>
          <p:nvPr/>
        </p:nvSpPr>
        <p:spPr>
          <a:xfrm>
            <a:off x="3707904" y="6333193"/>
            <a:ext cx="4104456" cy="523220"/>
          </a:xfrm>
          <a:prstGeom prst="rect">
            <a:avLst/>
          </a:prstGeom>
          <a:noFill/>
        </p:spPr>
        <p:txBody>
          <a:bodyPr wrap="square" rtlCol="1">
            <a:spAutoFit/>
          </a:bodyPr>
          <a:lstStyle/>
          <a:p>
            <a:r>
              <a:rPr lang="he-IL" sz="1400" dirty="0" smtClean="0"/>
              <a:t>אזורים עם צפיפות פרוטונים נמוכה מייצרים סיגנל חלש לעומת אזורים עם צפיפות פרוטונים גבוהה</a:t>
            </a:r>
            <a:endParaRPr lang="he-IL" sz="1400" dirty="0"/>
          </a:p>
        </p:txBody>
      </p:sp>
      <p:pic>
        <p:nvPicPr>
          <p:cNvPr id="11" name="Picture 3">
            <a:hlinkClick r:id="rId9"/>
          </p:cNvPr>
          <p:cNvPicPr>
            <a:picLocks noChangeAspect="1" noChangeArrowheads="1"/>
          </p:cNvPicPr>
          <p:nvPr/>
        </p:nvPicPr>
        <p:blipFill>
          <a:blip r:embed="rId10" cstate="print"/>
          <a:srcRect/>
          <a:stretch>
            <a:fillRect/>
          </a:stretch>
        </p:blipFill>
        <p:spPr bwMode="auto">
          <a:xfrm>
            <a:off x="179512" y="3573016"/>
            <a:ext cx="3015208" cy="2251355"/>
          </a:xfrm>
          <a:prstGeom prst="rect">
            <a:avLst/>
          </a:prstGeom>
          <a:noFill/>
          <a:ln w="9525">
            <a:noFill/>
            <a:miter lim="800000"/>
            <a:headEnd/>
            <a:tailEnd/>
          </a:ln>
        </p:spPr>
      </p:pic>
      <p:sp>
        <p:nvSpPr>
          <p:cNvPr id="12" name="TextBox 11"/>
          <p:cNvSpPr txBox="1"/>
          <p:nvPr/>
        </p:nvSpPr>
        <p:spPr>
          <a:xfrm>
            <a:off x="107504" y="6093296"/>
            <a:ext cx="3024336" cy="307777"/>
          </a:xfrm>
          <a:prstGeom prst="rect">
            <a:avLst/>
          </a:prstGeom>
          <a:noFill/>
        </p:spPr>
        <p:txBody>
          <a:bodyPr wrap="square" rtlCol="1">
            <a:spAutoFit/>
          </a:bodyPr>
          <a:lstStyle/>
          <a:p>
            <a:r>
              <a:rPr lang="he-IL" sz="1400" dirty="0" smtClean="0"/>
              <a:t>לתמונה בלי החסרת שומן יש יותר </a:t>
            </a:r>
            <a:r>
              <a:rPr lang="en-US" sz="1400" dirty="0" smtClean="0"/>
              <a:t>SNR</a:t>
            </a:r>
            <a:endParaRPr lang="he-IL" sz="1400" dirty="0"/>
          </a:p>
        </p:txBody>
      </p:sp>
      <p:pic>
        <p:nvPicPr>
          <p:cNvPr id="13" name="Picture 2">
            <a:hlinkClick r:id="rId11"/>
          </p:cNvPr>
          <p:cNvPicPr>
            <a:picLocks noChangeAspect="1" noChangeArrowheads="1"/>
          </p:cNvPicPr>
          <p:nvPr/>
        </p:nvPicPr>
        <p:blipFill>
          <a:blip r:embed="rId12" cstate="print"/>
          <a:srcRect/>
          <a:stretch>
            <a:fillRect/>
          </a:stretch>
        </p:blipFill>
        <p:spPr bwMode="auto">
          <a:xfrm>
            <a:off x="3851920" y="692696"/>
            <a:ext cx="2128416" cy="14729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לבן 1"/>
          <p:cNvSpPr/>
          <p:nvPr/>
        </p:nvSpPr>
        <p:spPr>
          <a:xfrm>
            <a:off x="0" y="2276872"/>
            <a:ext cx="2880320" cy="1384995"/>
          </a:xfrm>
          <a:prstGeom prst="rect">
            <a:avLst/>
          </a:prstGeom>
        </p:spPr>
        <p:txBody>
          <a:bodyPr wrap="square">
            <a:spAutoFit/>
          </a:bodyPr>
          <a:lstStyle/>
          <a:p>
            <a:r>
              <a:rPr lang="he-IL" sz="1200" dirty="0" smtClean="0"/>
              <a:t>בעוד ה </a:t>
            </a:r>
            <a:r>
              <a:rPr lang="en-US" sz="1200" dirty="0" smtClean="0"/>
              <a:t>SNR</a:t>
            </a:r>
            <a:r>
              <a:rPr lang="he-IL" sz="1200" dirty="0" smtClean="0"/>
              <a:t> הוא פרמטר חשוב במיוחד , הוא לא החשוב ביותר ,( </a:t>
            </a:r>
            <a:r>
              <a:rPr lang="en-US" sz="1200" dirty="0" smtClean="0"/>
              <a:t>(CNR</a:t>
            </a:r>
            <a:r>
              <a:rPr lang="he-IL" sz="1200" dirty="0" smtClean="0"/>
              <a:t> </a:t>
            </a:r>
            <a:r>
              <a:rPr lang="en-US" sz="1200" dirty="0" smtClean="0"/>
              <a:t>Contrast To Noise</a:t>
            </a:r>
            <a:r>
              <a:rPr lang="he-IL" sz="1200" dirty="0" smtClean="0"/>
              <a:t> הוא הפרמטר החשוב ביותר .</a:t>
            </a:r>
            <a:r>
              <a:rPr lang="en-US" sz="1200" dirty="0" smtClean="0"/>
              <a:t>CNR </a:t>
            </a:r>
            <a:r>
              <a:rPr lang="he-IL" sz="1200" dirty="0" smtClean="0"/>
              <a:t> הוא הפרש </a:t>
            </a:r>
            <a:r>
              <a:rPr lang="en-US" sz="1200" dirty="0" smtClean="0"/>
              <a:t>SNR</a:t>
            </a:r>
            <a:r>
              <a:rPr lang="he-IL" sz="1200" dirty="0" smtClean="0"/>
              <a:t> בין שתי רקמות .</a:t>
            </a:r>
          </a:p>
          <a:p>
            <a:r>
              <a:rPr lang="en-US" sz="1200" dirty="0" smtClean="0"/>
              <a:t>CNR</a:t>
            </a:r>
            <a:r>
              <a:rPr lang="he-IL" sz="1200" dirty="0" smtClean="0"/>
              <a:t> חשוב מאד כי הוא שמאפשר להבחין בין הרקמות השונות ובין רקמה </a:t>
            </a:r>
            <a:r>
              <a:rPr lang="he-IL" sz="1200" dirty="0" err="1" smtClean="0"/>
              <a:t>נורמלית</a:t>
            </a:r>
            <a:r>
              <a:rPr lang="he-IL" sz="1200" dirty="0" smtClean="0"/>
              <a:t> לפתולוגית .</a:t>
            </a:r>
            <a:endParaRPr lang="he-IL" sz="1200" dirty="0"/>
          </a:p>
        </p:txBody>
      </p:sp>
      <p:pic>
        <p:nvPicPr>
          <p:cNvPr id="3" name="Picture 5">
            <a:hlinkClick r:id="rId2"/>
          </p:cNvPr>
          <p:cNvPicPr>
            <a:picLocks noChangeAspect="1" noChangeArrowheads="1"/>
          </p:cNvPicPr>
          <p:nvPr/>
        </p:nvPicPr>
        <p:blipFill>
          <a:blip r:embed="rId3" cstate="print"/>
          <a:srcRect/>
          <a:stretch>
            <a:fillRect/>
          </a:stretch>
        </p:blipFill>
        <p:spPr bwMode="auto">
          <a:xfrm>
            <a:off x="0" y="476672"/>
            <a:ext cx="2858352" cy="1832049"/>
          </a:xfrm>
          <a:prstGeom prst="rect">
            <a:avLst/>
          </a:prstGeom>
          <a:noFill/>
          <a:ln w="9525">
            <a:noFill/>
            <a:miter lim="800000"/>
            <a:headEnd/>
            <a:tailEnd/>
          </a:ln>
        </p:spPr>
      </p:pic>
      <p:pic>
        <p:nvPicPr>
          <p:cNvPr id="4" name="Picture 3">
            <a:hlinkClick r:id="rId4"/>
          </p:cNvPr>
          <p:cNvPicPr>
            <a:picLocks noChangeAspect="1" noChangeArrowheads="1"/>
          </p:cNvPicPr>
          <p:nvPr/>
        </p:nvPicPr>
        <p:blipFill>
          <a:blip r:embed="rId5" cstate="print"/>
          <a:srcRect/>
          <a:stretch>
            <a:fillRect/>
          </a:stretch>
        </p:blipFill>
        <p:spPr bwMode="auto">
          <a:xfrm>
            <a:off x="6084167" y="476672"/>
            <a:ext cx="2809707" cy="4233292"/>
          </a:xfrm>
          <a:prstGeom prst="rect">
            <a:avLst/>
          </a:prstGeom>
          <a:noFill/>
          <a:ln w="9525">
            <a:noFill/>
            <a:miter lim="800000"/>
            <a:headEnd/>
            <a:tailEnd/>
          </a:ln>
        </p:spPr>
      </p:pic>
      <p:pic>
        <p:nvPicPr>
          <p:cNvPr id="5" name="Picture 2">
            <a:hlinkClick r:id="rId6"/>
          </p:cNvPr>
          <p:cNvPicPr>
            <a:picLocks noChangeAspect="1" noChangeArrowheads="1"/>
          </p:cNvPicPr>
          <p:nvPr/>
        </p:nvPicPr>
        <p:blipFill>
          <a:blip r:embed="rId7" cstate="print"/>
          <a:srcRect/>
          <a:stretch>
            <a:fillRect/>
          </a:stretch>
        </p:blipFill>
        <p:spPr bwMode="auto">
          <a:xfrm>
            <a:off x="2987824" y="476672"/>
            <a:ext cx="2980341" cy="4176464"/>
          </a:xfrm>
          <a:prstGeom prst="rect">
            <a:avLst/>
          </a:prstGeom>
          <a:noFill/>
          <a:ln w="9525">
            <a:noFill/>
            <a:miter lim="800000"/>
            <a:headEnd/>
            <a:tailEnd/>
          </a:ln>
        </p:spPr>
      </p:pic>
      <p:sp>
        <p:nvSpPr>
          <p:cNvPr id="6" name="TextBox 5"/>
          <p:cNvSpPr txBox="1">
            <a:spLocks noChangeArrowheads="1"/>
          </p:cNvSpPr>
          <p:nvPr/>
        </p:nvSpPr>
        <p:spPr bwMode="auto">
          <a:xfrm>
            <a:off x="6156176" y="4725144"/>
            <a:ext cx="2844130" cy="1384995"/>
          </a:xfrm>
          <a:prstGeom prst="rect">
            <a:avLst/>
          </a:prstGeom>
          <a:noFill/>
          <a:ln w="9525">
            <a:noFill/>
            <a:miter lim="800000"/>
            <a:headEnd/>
            <a:tailEnd/>
          </a:ln>
        </p:spPr>
        <p:txBody>
          <a:bodyPr wrap="square">
            <a:spAutoFit/>
          </a:bodyPr>
          <a:lstStyle/>
          <a:p>
            <a:pPr algn="just"/>
            <a:r>
              <a:rPr lang="he-IL" sz="1200" dirty="0">
                <a:latin typeface="Calibri" pitchFamily="34" charset="0"/>
              </a:rPr>
              <a:t>בלי רעש ניתן להבחין בקלות בין שתי רקמות שכנות עם עוצמת סיגנל שונה כמו בתמונה העליונה , אם רמת הרעש נמוכה , קונטרסט לרעש מספק כמו התמונה האמצעית עדיין ניתן להבחין ביניהן אך במקרה ורמת הרעש גבוהה </a:t>
            </a:r>
            <a:r>
              <a:rPr lang="he-IL" sz="1200" dirty="0" err="1">
                <a:latin typeface="Calibri" pitchFamily="34" charset="0"/>
              </a:rPr>
              <a:t>וה</a:t>
            </a:r>
            <a:r>
              <a:rPr lang="he-IL" sz="1200" dirty="0">
                <a:latin typeface="Calibri" pitchFamily="34" charset="0"/>
              </a:rPr>
              <a:t>- </a:t>
            </a:r>
            <a:r>
              <a:rPr lang="en-US" sz="1200" dirty="0">
                <a:latin typeface="Calibri" pitchFamily="34" charset="0"/>
              </a:rPr>
              <a:t>SNR</a:t>
            </a:r>
            <a:r>
              <a:rPr lang="he-IL" sz="1200" dirty="0">
                <a:latin typeface="Calibri" pitchFamily="34" charset="0"/>
              </a:rPr>
              <a:t> נמוך כמו בתמונה התחתונה , קשה עד בלתי אפשרי להבחין בין הרקמות</a:t>
            </a:r>
          </a:p>
        </p:txBody>
      </p:sp>
      <p:sp>
        <p:nvSpPr>
          <p:cNvPr id="7" name="TextBox 2"/>
          <p:cNvSpPr txBox="1">
            <a:spLocks noChangeArrowheads="1"/>
          </p:cNvSpPr>
          <p:nvPr/>
        </p:nvSpPr>
        <p:spPr bwMode="auto">
          <a:xfrm>
            <a:off x="2915816" y="4653136"/>
            <a:ext cx="3024832" cy="1569660"/>
          </a:xfrm>
          <a:prstGeom prst="rect">
            <a:avLst/>
          </a:prstGeom>
          <a:noFill/>
          <a:ln w="9525">
            <a:noFill/>
            <a:miter lim="800000"/>
            <a:headEnd/>
            <a:tailEnd/>
          </a:ln>
        </p:spPr>
        <p:txBody>
          <a:bodyPr wrap="square">
            <a:spAutoFit/>
          </a:bodyPr>
          <a:lstStyle/>
          <a:p>
            <a:pPr algn="just"/>
            <a:r>
              <a:rPr lang="he-IL" sz="1200" dirty="0">
                <a:latin typeface="Calibri" pitchFamily="34" charset="0"/>
              </a:rPr>
              <a:t>אם אין הבדלי סיגנל בין שני פיקסלים שכנים לא ניתן להבחין ביניהם ולא קיים קונטרסט ביניהם , ככל שיש הבדל בעוצמת הסיגנל בין שני הפיקסלים , הקונטרסט טוב יותר .</a:t>
            </a:r>
          </a:p>
          <a:p>
            <a:pPr algn="just"/>
            <a:r>
              <a:rPr lang="he-IL" sz="1200" dirty="0">
                <a:latin typeface="Calibri" pitchFamily="34" charset="0"/>
              </a:rPr>
              <a:t>במקרה הראשון יש ארבעה </a:t>
            </a:r>
            <a:r>
              <a:rPr lang="he-IL" sz="1200" dirty="0" err="1">
                <a:latin typeface="Calibri" pitchFamily="34" charset="0"/>
              </a:rPr>
              <a:t>ווקסלים</a:t>
            </a:r>
            <a:r>
              <a:rPr lang="he-IL" sz="1200" dirty="0">
                <a:latin typeface="Calibri" pitchFamily="34" charset="0"/>
              </a:rPr>
              <a:t> עם אותה עוצמת סיגנל וכתוצאה מכך לא ניתן להבחין ביניהם ובמקרה השני יש להם עוצמות סיגנל שונות ולכן ניתן להבחין ביניהם</a:t>
            </a:r>
          </a:p>
        </p:txBody>
      </p:sp>
      <p:pic>
        <p:nvPicPr>
          <p:cNvPr id="105474" name="Picture 2">
            <a:hlinkClick r:id="rId8"/>
          </p:cNvPr>
          <p:cNvPicPr>
            <a:picLocks noChangeAspect="1" noChangeArrowheads="1"/>
          </p:cNvPicPr>
          <p:nvPr/>
        </p:nvPicPr>
        <p:blipFill>
          <a:blip r:embed="rId9" cstate="print"/>
          <a:srcRect/>
          <a:stretch>
            <a:fillRect/>
          </a:stretch>
        </p:blipFill>
        <p:spPr bwMode="auto">
          <a:xfrm>
            <a:off x="251520" y="3717032"/>
            <a:ext cx="2613843" cy="1988409"/>
          </a:xfrm>
          <a:prstGeom prst="rect">
            <a:avLst/>
          </a:prstGeom>
          <a:noFill/>
          <a:ln w="9525">
            <a:noFill/>
            <a:miter lim="800000"/>
            <a:headEnd/>
            <a:tailEnd/>
          </a:ln>
        </p:spPr>
      </p:pic>
      <p:sp>
        <p:nvSpPr>
          <p:cNvPr id="9" name="TextBox 8"/>
          <p:cNvSpPr txBox="1"/>
          <p:nvPr/>
        </p:nvSpPr>
        <p:spPr>
          <a:xfrm>
            <a:off x="0" y="5661248"/>
            <a:ext cx="2952328" cy="1200329"/>
          </a:xfrm>
          <a:prstGeom prst="rect">
            <a:avLst/>
          </a:prstGeom>
          <a:noFill/>
        </p:spPr>
        <p:txBody>
          <a:bodyPr wrap="square" rtlCol="1">
            <a:spAutoFit/>
          </a:bodyPr>
          <a:lstStyle/>
          <a:p>
            <a:r>
              <a:rPr lang="he-IL" sz="1200" dirty="0" smtClean="0"/>
              <a:t>מצד אחד רוצים </a:t>
            </a:r>
            <a:r>
              <a:rPr lang="en-US" sz="1200" dirty="0" smtClean="0"/>
              <a:t>SNR</a:t>
            </a:r>
            <a:r>
              <a:rPr lang="he-IL" sz="1200" dirty="0" smtClean="0"/>
              <a:t> גבוה אבל לא מעוניינים בסיגל גבוה מכל הרקמות כמו התמונה העליונה משמאל ולא רוצים סיגנל חלש כמו תמונה עליונה מימין . אנחנו צריכים תמונה עם קונטרסט בין הרקמות כמו התמונה התחתונה .הגורמים שמשפיעים ע </a:t>
            </a:r>
            <a:r>
              <a:rPr lang="en-US" sz="1200" dirty="0" smtClean="0"/>
              <a:t>SNR</a:t>
            </a:r>
            <a:r>
              <a:rPr lang="he-IL" sz="1200" dirty="0" smtClean="0"/>
              <a:t> משפיעים על </a:t>
            </a:r>
            <a:r>
              <a:rPr lang="en-US" sz="1200" dirty="0" smtClean="0"/>
              <a:t>CNR</a:t>
            </a:r>
            <a:r>
              <a:rPr lang="he-IL" sz="1200" dirty="0" smtClean="0"/>
              <a:t> </a:t>
            </a:r>
            <a:endParaRPr lang="he-IL" sz="1200" dirty="0"/>
          </a:p>
        </p:txBody>
      </p:sp>
      <p:sp>
        <p:nvSpPr>
          <p:cNvPr id="10" name="TextBox 9"/>
          <p:cNvSpPr txBox="1"/>
          <p:nvPr/>
        </p:nvSpPr>
        <p:spPr>
          <a:xfrm>
            <a:off x="4211960" y="0"/>
            <a:ext cx="2016224" cy="400110"/>
          </a:xfrm>
          <a:prstGeom prst="rect">
            <a:avLst/>
          </a:prstGeom>
          <a:noFill/>
        </p:spPr>
        <p:txBody>
          <a:bodyPr wrap="square" rtlCol="1">
            <a:spAutoFit/>
          </a:bodyPr>
          <a:lstStyle/>
          <a:p>
            <a:r>
              <a:rPr lang="en-US" sz="2000" dirty="0" smtClean="0"/>
              <a:t>Contrast To Noise</a:t>
            </a:r>
            <a:endParaRPr lang="he-IL" sz="2000" dirty="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116632"/>
            <a:ext cx="7992888" cy="646331"/>
          </a:xfrm>
          <a:prstGeom prst="rect">
            <a:avLst/>
          </a:prstGeom>
          <a:noFill/>
        </p:spPr>
        <p:txBody>
          <a:bodyPr wrap="square" rtlCol="1">
            <a:spAutoFit/>
          </a:bodyPr>
          <a:lstStyle/>
          <a:p>
            <a:r>
              <a:rPr lang="he-IL" dirty="0" smtClean="0"/>
              <a:t>קונטרסט התמונה ב- </a:t>
            </a:r>
            <a:r>
              <a:rPr lang="en-US" dirty="0" smtClean="0"/>
              <a:t>MRI </a:t>
            </a:r>
            <a:r>
              <a:rPr lang="he-IL" dirty="0" smtClean="0"/>
              <a:t> תלוי במספר רב של גורמים , גורמים פנימיים שתלויים ברקמה וחיצוניים שיכולים להשפיע על הגורמים הפנימיים .</a:t>
            </a:r>
            <a:endParaRPr lang="he-IL" dirty="0"/>
          </a:p>
        </p:txBody>
      </p:sp>
      <p:sp>
        <p:nvSpPr>
          <p:cNvPr id="3" name="מלבן 2"/>
          <p:cNvSpPr/>
          <p:nvPr/>
        </p:nvSpPr>
        <p:spPr>
          <a:xfrm>
            <a:off x="7020272" y="1700808"/>
            <a:ext cx="2430016" cy="2462213"/>
          </a:xfrm>
          <a:prstGeom prst="rect">
            <a:avLst/>
          </a:prstGeom>
        </p:spPr>
        <p:txBody>
          <a:bodyPr wrap="square">
            <a:spAutoFit/>
          </a:bodyPr>
          <a:lstStyle/>
          <a:p>
            <a:pPr algn="l">
              <a:lnSpc>
                <a:spcPct val="90000"/>
              </a:lnSpc>
              <a:buFontTx/>
              <a:buNone/>
            </a:pPr>
            <a:r>
              <a:rPr lang="en-US" sz="1400" dirty="0" smtClean="0">
                <a:solidFill>
                  <a:srgbClr val="FF0000"/>
                </a:solidFill>
              </a:rPr>
              <a:t>Proton density</a:t>
            </a:r>
          </a:p>
          <a:p>
            <a:pPr algn="l">
              <a:lnSpc>
                <a:spcPct val="90000"/>
              </a:lnSpc>
              <a:buFontTx/>
              <a:buChar char=" "/>
            </a:pPr>
            <a:r>
              <a:rPr lang="en-US" sz="1400" dirty="0" smtClean="0">
                <a:solidFill>
                  <a:srgbClr val="FF0000"/>
                </a:solidFill>
              </a:rPr>
              <a:t>T</a:t>
            </a:r>
            <a:r>
              <a:rPr lang="en-US" sz="1400" baseline="-25000" dirty="0" smtClean="0">
                <a:solidFill>
                  <a:srgbClr val="FF0000"/>
                </a:solidFill>
              </a:rPr>
              <a:t>1 </a:t>
            </a:r>
            <a:r>
              <a:rPr lang="en-US" sz="1400" dirty="0" smtClean="0">
                <a:solidFill>
                  <a:srgbClr val="FF0000"/>
                </a:solidFill>
              </a:rPr>
              <a:t>relaxation</a:t>
            </a:r>
          </a:p>
          <a:p>
            <a:pPr algn="l">
              <a:lnSpc>
                <a:spcPct val="90000"/>
              </a:lnSpc>
              <a:buFontTx/>
              <a:buChar char=" "/>
            </a:pPr>
            <a:r>
              <a:rPr lang="en-US" sz="1400" dirty="0" smtClean="0">
                <a:solidFill>
                  <a:srgbClr val="FF0000"/>
                </a:solidFill>
              </a:rPr>
              <a:t>T</a:t>
            </a:r>
            <a:r>
              <a:rPr lang="en-US" sz="1400" baseline="-25000" dirty="0" smtClean="0">
                <a:solidFill>
                  <a:srgbClr val="FF0000"/>
                </a:solidFill>
              </a:rPr>
              <a:t>2 </a:t>
            </a:r>
            <a:r>
              <a:rPr lang="en-US" sz="1400" dirty="0" smtClean="0">
                <a:solidFill>
                  <a:srgbClr val="FF0000"/>
                </a:solidFill>
              </a:rPr>
              <a:t>relaxation</a:t>
            </a:r>
          </a:p>
          <a:p>
            <a:pPr algn="l">
              <a:lnSpc>
                <a:spcPct val="90000"/>
              </a:lnSpc>
              <a:buFontTx/>
              <a:buChar char=" "/>
            </a:pPr>
            <a:r>
              <a:rPr lang="en-US" sz="1400" dirty="0" smtClean="0">
                <a:solidFill>
                  <a:srgbClr val="FF0000"/>
                </a:solidFill>
              </a:rPr>
              <a:t>T</a:t>
            </a:r>
            <a:r>
              <a:rPr lang="en-US" sz="1400" baseline="-25000" dirty="0" smtClean="0">
                <a:solidFill>
                  <a:srgbClr val="FF0000"/>
                </a:solidFill>
              </a:rPr>
              <a:t>2</a:t>
            </a:r>
            <a:r>
              <a:rPr lang="en-US" sz="1400" dirty="0" smtClean="0">
                <a:solidFill>
                  <a:srgbClr val="FF0000"/>
                </a:solidFill>
              </a:rPr>
              <a:t>* relaxation</a:t>
            </a:r>
          </a:p>
          <a:p>
            <a:pPr algn="l">
              <a:lnSpc>
                <a:spcPct val="90000"/>
              </a:lnSpc>
              <a:buFontTx/>
              <a:buChar char=" "/>
            </a:pPr>
            <a:r>
              <a:rPr lang="en-US" sz="1400" dirty="0" smtClean="0">
                <a:solidFill>
                  <a:srgbClr val="FF0000"/>
                </a:solidFill>
              </a:rPr>
              <a:t>Diffusion</a:t>
            </a:r>
          </a:p>
          <a:p>
            <a:pPr algn="l">
              <a:lnSpc>
                <a:spcPct val="90000"/>
              </a:lnSpc>
              <a:buFontTx/>
              <a:buChar char=" "/>
            </a:pPr>
            <a:r>
              <a:rPr lang="en-US" sz="1400" dirty="0" smtClean="0">
                <a:solidFill>
                  <a:srgbClr val="FF0000"/>
                </a:solidFill>
              </a:rPr>
              <a:t>Perfusion</a:t>
            </a:r>
          </a:p>
          <a:p>
            <a:pPr algn="l">
              <a:lnSpc>
                <a:spcPct val="90000"/>
              </a:lnSpc>
              <a:buFontTx/>
              <a:buChar char=" "/>
            </a:pPr>
            <a:r>
              <a:rPr lang="en-US" sz="1400" dirty="0" smtClean="0">
                <a:solidFill>
                  <a:srgbClr val="FF0000"/>
                </a:solidFill>
              </a:rPr>
              <a:t>Magnetization transfer</a:t>
            </a:r>
          </a:p>
          <a:p>
            <a:pPr algn="l">
              <a:lnSpc>
                <a:spcPct val="90000"/>
              </a:lnSpc>
              <a:buFontTx/>
              <a:buChar char=" "/>
            </a:pPr>
            <a:r>
              <a:rPr lang="en-US" sz="1400" dirty="0" smtClean="0">
                <a:solidFill>
                  <a:srgbClr val="FF0000"/>
                </a:solidFill>
              </a:rPr>
              <a:t>Chemical Shift</a:t>
            </a:r>
          </a:p>
          <a:p>
            <a:pPr lvl="1" algn="l">
              <a:buFontTx/>
              <a:buChar char=" "/>
            </a:pPr>
            <a:r>
              <a:rPr lang="he-IL" sz="1400" dirty="0" smtClean="0">
                <a:solidFill>
                  <a:srgbClr val="FF0000"/>
                </a:solidFill>
              </a:rPr>
              <a:t>(</a:t>
            </a:r>
            <a:r>
              <a:rPr lang="en-US" sz="1400" dirty="0" smtClean="0">
                <a:solidFill>
                  <a:srgbClr val="FF0000"/>
                </a:solidFill>
              </a:rPr>
              <a:t>Flow (Blood, CSF</a:t>
            </a:r>
          </a:p>
          <a:p>
            <a:pPr lvl="1">
              <a:buFontTx/>
              <a:buChar char=" "/>
            </a:pPr>
            <a:r>
              <a:rPr lang="en-US" sz="1400" dirty="0" smtClean="0">
                <a:solidFill>
                  <a:srgbClr val="FF0000"/>
                </a:solidFill>
              </a:rPr>
              <a:t> </a:t>
            </a:r>
          </a:p>
          <a:p>
            <a:pPr>
              <a:lnSpc>
                <a:spcPct val="90000"/>
              </a:lnSpc>
              <a:buFontTx/>
              <a:buChar char=" "/>
            </a:pPr>
            <a:endParaRPr lang="en-US" sz="1400" dirty="0" smtClean="0">
              <a:solidFill>
                <a:srgbClr val="FF0000"/>
              </a:solidFill>
            </a:endParaRPr>
          </a:p>
          <a:p>
            <a:pPr>
              <a:lnSpc>
                <a:spcPct val="90000"/>
              </a:lnSpc>
              <a:buFontTx/>
              <a:buChar char=" "/>
            </a:pPr>
            <a:endParaRPr lang="en-US" sz="1400" dirty="0">
              <a:solidFill>
                <a:srgbClr val="FF0000"/>
              </a:solidFill>
            </a:endParaRPr>
          </a:p>
        </p:txBody>
      </p:sp>
      <p:sp>
        <p:nvSpPr>
          <p:cNvPr id="5" name="מלבן 4"/>
          <p:cNvSpPr/>
          <p:nvPr/>
        </p:nvSpPr>
        <p:spPr>
          <a:xfrm>
            <a:off x="251520" y="1052736"/>
            <a:ext cx="4572000" cy="4544834"/>
          </a:xfrm>
          <a:prstGeom prst="rect">
            <a:avLst/>
          </a:prstGeom>
        </p:spPr>
        <p:txBody>
          <a:bodyPr>
            <a:spAutoFit/>
          </a:bodyPr>
          <a:lstStyle/>
          <a:p>
            <a:pPr algn="l" rtl="0"/>
            <a:r>
              <a:rPr lang="en-US" sz="1400" dirty="0" smtClean="0">
                <a:solidFill>
                  <a:schemeClr val="tx2"/>
                </a:solidFill>
              </a:rPr>
              <a:t>Magnetic field strength</a:t>
            </a:r>
          </a:p>
          <a:p>
            <a:pPr lvl="1" algn="l" rtl="0">
              <a:buFontTx/>
              <a:buChar char=" "/>
            </a:pPr>
            <a:r>
              <a:rPr lang="en-US" sz="1400" dirty="0" smtClean="0">
                <a:solidFill>
                  <a:schemeClr val="tx2"/>
                </a:solidFill>
              </a:rPr>
              <a:t>-static field</a:t>
            </a:r>
          </a:p>
          <a:p>
            <a:pPr lvl="1" algn="l" rtl="0">
              <a:buFontTx/>
              <a:buChar char=" "/>
            </a:pPr>
            <a:r>
              <a:rPr lang="en-US" sz="1400" dirty="0" smtClean="0">
                <a:solidFill>
                  <a:schemeClr val="tx2"/>
                </a:solidFill>
              </a:rPr>
              <a:t>-gradient field</a:t>
            </a:r>
          </a:p>
          <a:p>
            <a:pPr algn="l" rtl="0">
              <a:buFontTx/>
              <a:buChar char=" "/>
            </a:pPr>
            <a:r>
              <a:rPr lang="en-US" sz="1400" dirty="0" smtClean="0">
                <a:solidFill>
                  <a:schemeClr val="tx2"/>
                </a:solidFill>
              </a:rPr>
              <a:t>Magnetic field homogeneity</a:t>
            </a:r>
          </a:p>
          <a:p>
            <a:pPr algn="l" rtl="0">
              <a:buFontTx/>
              <a:buChar char=" "/>
            </a:pPr>
            <a:r>
              <a:rPr lang="en-US" sz="1400" dirty="0" smtClean="0">
                <a:solidFill>
                  <a:schemeClr val="tx2"/>
                </a:solidFill>
              </a:rPr>
              <a:t>Hardware and software parameters</a:t>
            </a:r>
          </a:p>
          <a:p>
            <a:pPr lvl="1" algn="l" rtl="0">
              <a:buFontTx/>
              <a:buChar char=" "/>
            </a:pPr>
            <a:r>
              <a:rPr lang="en-US" sz="1400" dirty="0" smtClean="0">
                <a:solidFill>
                  <a:schemeClr val="tx2"/>
                </a:solidFill>
              </a:rPr>
              <a:t> -coil selection</a:t>
            </a:r>
          </a:p>
          <a:p>
            <a:pPr lvl="1" algn="l" rtl="0">
              <a:buFontTx/>
              <a:buChar char=" "/>
            </a:pPr>
            <a:r>
              <a:rPr lang="en-US" sz="1400" dirty="0" smtClean="0">
                <a:solidFill>
                  <a:schemeClr val="tx2"/>
                </a:solidFill>
              </a:rPr>
              <a:t> -number of slices acquired</a:t>
            </a:r>
          </a:p>
          <a:p>
            <a:pPr lvl="1" algn="l" rtl="0">
              <a:buFontTx/>
              <a:buChar char=" "/>
            </a:pPr>
            <a:r>
              <a:rPr lang="en-US" sz="1400" dirty="0" smtClean="0">
                <a:solidFill>
                  <a:schemeClr val="tx2"/>
                </a:solidFill>
              </a:rPr>
              <a:t> -slice thickness and gap</a:t>
            </a:r>
          </a:p>
          <a:p>
            <a:pPr algn="l" rtl="0">
              <a:lnSpc>
                <a:spcPct val="90000"/>
              </a:lnSpc>
              <a:buFontTx/>
              <a:buChar char=" "/>
            </a:pPr>
            <a:r>
              <a:rPr lang="en-US" sz="1400" dirty="0" smtClean="0">
                <a:solidFill>
                  <a:schemeClr val="tx2"/>
                </a:solidFill>
              </a:rPr>
              <a:t>           -slice location</a:t>
            </a:r>
          </a:p>
          <a:p>
            <a:pPr algn="l" rtl="0">
              <a:lnSpc>
                <a:spcPct val="90000"/>
              </a:lnSpc>
              <a:buFontTx/>
              <a:buChar char=" "/>
            </a:pPr>
            <a:r>
              <a:rPr lang="en-US" sz="1400" dirty="0" smtClean="0">
                <a:solidFill>
                  <a:schemeClr val="tx2"/>
                </a:solidFill>
              </a:rPr>
              <a:t>           -slice orientation</a:t>
            </a:r>
          </a:p>
          <a:p>
            <a:pPr algn="l" rtl="0">
              <a:lnSpc>
                <a:spcPct val="90000"/>
              </a:lnSpc>
              <a:buFontTx/>
              <a:buChar char=" "/>
            </a:pPr>
            <a:r>
              <a:rPr lang="en-US" sz="1400" dirty="0" smtClean="0">
                <a:solidFill>
                  <a:schemeClr val="tx2"/>
                </a:solidFill>
              </a:rPr>
              <a:t>           -number of averages or excitations</a:t>
            </a:r>
          </a:p>
          <a:p>
            <a:pPr algn="l" rtl="0">
              <a:lnSpc>
                <a:spcPct val="90000"/>
              </a:lnSpc>
              <a:buFontTx/>
              <a:buChar char=" "/>
            </a:pPr>
            <a:r>
              <a:rPr lang="en-US" sz="1400" dirty="0" smtClean="0">
                <a:solidFill>
                  <a:schemeClr val="tx2"/>
                </a:solidFill>
              </a:rPr>
              <a:t>           -RF pulse shape (#</a:t>
            </a:r>
            <a:r>
              <a:rPr lang="en-US" sz="1400" dirty="0" err="1" smtClean="0">
                <a:solidFill>
                  <a:schemeClr val="tx2"/>
                </a:solidFill>
              </a:rPr>
              <a:t>sinc</a:t>
            </a:r>
            <a:r>
              <a:rPr lang="en-US" sz="1400" dirty="0" smtClean="0">
                <a:solidFill>
                  <a:schemeClr val="tx2"/>
                </a:solidFill>
              </a:rPr>
              <a:t> lobes)</a:t>
            </a:r>
          </a:p>
          <a:p>
            <a:pPr algn="l" rtl="0">
              <a:lnSpc>
                <a:spcPct val="90000"/>
              </a:lnSpc>
              <a:buFontTx/>
              <a:buChar char=" "/>
            </a:pPr>
            <a:r>
              <a:rPr lang="en-US" sz="1400" dirty="0" smtClean="0">
                <a:solidFill>
                  <a:schemeClr val="tx2"/>
                </a:solidFill>
              </a:rPr>
              <a:t>           -RF transmitter bandwidth</a:t>
            </a:r>
          </a:p>
          <a:p>
            <a:pPr algn="l" rtl="0">
              <a:lnSpc>
                <a:spcPct val="90000"/>
              </a:lnSpc>
              <a:buFontTx/>
              <a:buChar char=" "/>
            </a:pPr>
            <a:r>
              <a:rPr lang="en-US" sz="1400" dirty="0" smtClean="0">
                <a:solidFill>
                  <a:schemeClr val="tx2"/>
                </a:solidFill>
              </a:rPr>
              <a:t>           -RF receive bandwidth</a:t>
            </a:r>
          </a:p>
          <a:p>
            <a:pPr algn="l" rtl="0">
              <a:lnSpc>
                <a:spcPct val="90000"/>
              </a:lnSpc>
              <a:buFontTx/>
              <a:buChar char=" "/>
            </a:pPr>
            <a:r>
              <a:rPr lang="en-US" sz="1400" dirty="0" smtClean="0">
                <a:solidFill>
                  <a:schemeClr val="tx2"/>
                </a:solidFill>
              </a:rPr>
              <a:t>           -pixel size</a:t>
            </a:r>
          </a:p>
          <a:p>
            <a:pPr algn="l" rtl="0">
              <a:lnSpc>
                <a:spcPct val="90000"/>
              </a:lnSpc>
              <a:buFontTx/>
              <a:buChar char=" "/>
            </a:pPr>
            <a:r>
              <a:rPr lang="en-US" sz="1400" dirty="0" smtClean="0">
                <a:solidFill>
                  <a:schemeClr val="tx2"/>
                </a:solidFill>
              </a:rPr>
              <a:t>           -matrix size</a:t>
            </a:r>
          </a:p>
          <a:p>
            <a:pPr algn="l" rtl="0">
              <a:lnSpc>
                <a:spcPct val="90000"/>
              </a:lnSpc>
              <a:buFontTx/>
              <a:buChar char=" "/>
            </a:pPr>
            <a:r>
              <a:rPr lang="en-US" sz="1400" dirty="0" smtClean="0">
                <a:solidFill>
                  <a:schemeClr val="tx2"/>
                </a:solidFill>
              </a:rPr>
              <a:t>           -field of view</a:t>
            </a:r>
          </a:p>
          <a:p>
            <a:pPr algn="l" rtl="0">
              <a:lnSpc>
                <a:spcPct val="90000"/>
              </a:lnSpc>
              <a:buFontTx/>
              <a:buChar char=" "/>
            </a:pPr>
            <a:endParaRPr lang="en-US" sz="1400" dirty="0" smtClean="0">
              <a:solidFill>
                <a:schemeClr val="tx2"/>
              </a:solidFill>
            </a:endParaRPr>
          </a:p>
          <a:p>
            <a:pPr lvl="1" algn="l" rtl="0">
              <a:buFontTx/>
              <a:buChar char=" "/>
            </a:pPr>
            <a:endParaRPr lang="en-US" sz="1400" dirty="0" smtClean="0">
              <a:solidFill>
                <a:schemeClr val="tx2"/>
              </a:solidFill>
            </a:endParaRPr>
          </a:p>
          <a:p>
            <a:pPr lvl="1" rtl="0">
              <a:buFontTx/>
              <a:buChar char=" "/>
            </a:pPr>
            <a:endParaRPr lang="en-US" sz="1400" dirty="0" smtClean="0">
              <a:solidFill>
                <a:schemeClr val="tx2"/>
              </a:solidFill>
            </a:endParaRPr>
          </a:p>
          <a:p>
            <a:pPr lvl="1" rtl="0">
              <a:buFontTx/>
              <a:buChar char=" "/>
            </a:pPr>
            <a:endParaRPr lang="en-US" sz="1400" dirty="0" smtClean="0">
              <a:solidFill>
                <a:schemeClr val="tx2"/>
              </a:solidFill>
            </a:endParaRPr>
          </a:p>
          <a:p>
            <a:pPr rtl="0">
              <a:buFontTx/>
              <a:buChar char=" "/>
            </a:pPr>
            <a:r>
              <a:rPr lang="en-US" sz="1400" baseline="-25000" dirty="0" smtClean="0">
                <a:solidFill>
                  <a:schemeClr val="tx2"/>
                </a:solidFill>
              </a:rPr>
              <a:t>                        </a:t>
            </a:r>
            <a:endParaRPr lang="en-US" sz="1400" baseline="-25000" dirty="0">
              <a:solidFill>
                <a:schemeClr val="tx2"/>
              </a:solidFill>
            </a:endParaRPr>
          </a:p>
        </p:txBody>
      </p:sp>
      <p:sp>
        <p:nvSpPr>
          <p:cNvPr id="7" name="מלבן 6"/>
          <p:cNvSpPr/>
          <p:nvPr/>
        </p:nvSpPr>
        <p:spPr>
          <a:xfrm>
            <a:off x="5652120" y="4826675"/>
            <a:ext cx="3366120" cy="276999"/>
          </a:xfrm>
          <a:prstGeom prst="rect">
            <a:avLst/>
          </a:prstGeom>
        </p:spPr>
        <p:txBody>
          <a:bodyPr wrap="square">
            <a:spAutoFit/>
          </a:bodyPr>
          <a:lstStyle/>
          <a:p>
            <a:pPr>
              <a:buFontTx/>
              <a:buChar char=" "/>
            </a:pPr>
            <a:endParaRPr lang="en-US" b="1" baseline="-25000" dirty="0">
              <a:solidFill>
                <a:srgbClr val="FFFF00"/>
              </a:solidFill>
              <a:effectLst>
                <a:outerShdw blurRad="38100" dist="38100" dir="2700000" algn="tl">
                  <a:srgbClr val="000000"/>
                </a:outerShdw>
              </a:effectLst>
            </a:endParaRPr>
          </a:p>
        </p:txBody>
      </p:sp>
      <p:sp>
        <p:nvSpPr>
          <p:cNvPr id="8" name="מלבן 7"/>
          <p:cNvSpPr/>
          <p:nvPr/>
        </p:nvSpPr>
        <p:spPr>
          <a:xfrm>
            <a:off x="3491880" y="1268760"/>
            <a:ext cx="3528392" cy="3323987"/>
          </a:xfrm>
          <a:prstGeom prst="rect">
            <a:avLst/>
          </a:prstGeom>
        </p:spPr>
        <p:txBody>
          <a:bodyPr wrap="square">
            <a:spAutoFit/>
          </a:bodyPr>
          <a:lstStyle/>
          <a:p>
            <a:pPr algn="l">
              <a:buFontTx/>
              <a:buChar char=" "/>
            </a:pPr>
            <a:r>
              <a:rPr lang="en-US" sz="1400" dirty="0" smtClean="0">
                <a:solidFill>
                  <a:schemeClr val="tx2"/>
                </a:solidFill>
              </a:rPr>
              <a:t>RF pulse sequences</a:t>
            </a:r>
          </a:p>
          <a:p>
            <a:pPr algn="l">
              <a:buFontTx/>
              <a:buChar char=" "/>
            </a:pPr>
            <a:r>
              <a:rPr lang="en-US" sz="1400" dirty="0" smtClean="0">
                <a:solidFill>
                  <a:schemeClr val="tx2"/>
                </a:solidFill>
              </a:rPr>
              <a:t>              -inversion recovery</a:t>
            </a:r>
          </a:p>
          <a:p>
            <a:pPr algn="l">
              <a:buFontTx/>
              <a:buChar char=" "/>
            </a:pPr>
            <a:r>
              <a:rPr lang="en-US" sz="1400" dirty="0" smtClean="0">
                <a:solidFill>
                  <a:schemeClr val="tx2"/>
                </a:solidFill>
              </a:rPr>
              <a:t>              -spin echo</a:t>
            </a:r>
          </a:p>
          <a:p>
            <a:pPr algn="l">
              <a:buFontTx/>
              <a:buChar char=" "/>
            </a:pPr>
            <a:r>
              <a:rPr lang="en-US" sz="1400" dirty="0" smtClean="0">
                <a:solidFill>
                  <a:schemeClr val="tx2"/>
                </a:solidFill>
              </a:rPr>
              <a:t>              -gradient recalled echo</a:t>
            </a:r>
          </a:p>
          <a:p>
            <a:pPr algn="l">
              <a:buFontTx/>
              <a:buChar char=" "/>
            </a:pPr>
            <a:r>
              <a:rPr lang="en-US" sz="1400" dirty="0" smtClean="0">
                <a:solidFill>
                  <a:schemeClr val="tx2"/>
                </a:solidFill>
              </a:rPr>
              <a:t>              -fast scan sequences </a:t>
            </a:r>
          </a:p>
          <a:p>
            <a:pPr algn="l">
              <a:buFontTx/>
              <a:buChar char=" "/>
            </a:pPr>
            <a:r>
              <a:rPr lang="en-US" sz="1400" dirty="0" smtClean="0">
                <a:solidFill>
                  <a:schemeClr val="tx2"/>
                </a:solidFill>
              </a:rPr>
              <a:t>              -echoplanar (single shot techniques)</a:t>
            </a:r>
          </a:p>
          <a:p>
            <a:pPr algn="l"/>
            <a:r>
              <a:rPr lang="en-US" sz="1400" dirty="0" smtClean="0">
                <a:solidFill>
                  <a:schemeClr val="tx2"/>
                </a:solidFill>
              </a:rPr>
              <a:t>Pulse sequence parameters</a:t>
            </a:r>
          </a:p>
          <a:p>
            <a:pPr algn="l">
              <a:buFontTx/>
              <a:buChar char=" "/>
            </a:pPr>
            <a:r>
              <a:rPr lang="en-US" sz="1400" dirty="0" smtClean="0">
                <a:solidFill>
                  <a:schemeClr val="tx2"/>
                </a:solidFill>
              </a:rPr>
              <a:t>               -repetition time (TR)</a:t>
            </a:r>
          </a:p>
          <a:p>
            <a:pPr algn="l">
              <a:buFontTx/>
              <a:buChar char=" "/>
            </a:pPr>
            <a:r>
              <a:rPr lang="en-US" sz="1400" dirty="0" smtClean="0">
                <a:solidFill>
                  <a:schemeClr val="tx2"/>
                </a:solidFill>
              </a:rPr>
              <a:t>               -echo time (TE)</a:t>
            </a:r>
          </a:p>
          <a:p>
            <a:pPr algn="l">
              <a:buFontTx/>
              <a:buChar char=" "/>
            </a:pPr>
            <a:r>
              <a:rPr lang="en-US" sz="1400" dirty="0" smtClean="0">
                <a:solidFill>
                  <a:schemeClr val="tx2"/>
                </a:solidFill>
              </a:rPr>
              <a:t>               -inversion time (TI)</a:t>
            </a:r>
          </a:p>
          <a:p>
            <a:pPr algn="l">
              <a:buFontTx/>
              <a:buChar char=" "/>
            </a:pPr>
            <a:r>
              <a:rPr lang="en-US" sz="1400" dirty="0" smtClean="0">
                <a:solidFill>
                  <a:schemeClr val="tx2"/>
                </a:solidFill>
              </a:rPr>
              <a:t>               -flip angle (</a:t>
            </a:r>
            <a:r>
              <a:rPr lang="en-US" sz="1400" dirty="0" smtClean="0">
                <a:solidFill>
                  <a:schemeClr val="tx2"/>
                </a:solidFill>
                <a:sym typeface="Symbol" pitchFamily="18" charset="2"/>
              </a:rPr>
              <a:t>)</a:t>
            </a:r>
          </a:p>
          <a:p>
            <a:pPr algn="l">
              <a:buFontTx/>
              <a:buChar char=" "/>
            </a:pPr>
            <a:r>
              <a:rPr lang="en-US" sz="1400" dirty="0" smtClean="0">
                <a:solidFill>
                  <a:schemeClr val="tx2"/>
                </a:solidFill>
                <a:sym typeface="Symbol" pitchFamily="18" charset="2"/>
              </a:rPr>
              <a:t>               -echo train length</a:t>
            </a:r>
          </a:p>
          <a:p>
            <a:pPr algn="l">
              <a:buFontTx/>
              <a:buChar char=" "/>
            </a:pPr>
            <a:r>
              <a:rPr lang="en-US" sz="1400" dirty="0" smtClean="0">
                <a:solidFill>
                  <a:schemeClr val="tx2"/>
                </a:solidFill>
                <a:sym typeface="Symbol" pitchFamily="18" charset="2"/>
              </a:rPr>
              <a:t>Contrast enhancing agents</a:t>
            </a:r>
            <a:endParaRPr lang="en-US" sz="1400" b="1" baseline="-25000" dirty="0" smtClean="0">
              <a:solidFill>
                <a:schemeClr val="tx2"/>
              </a:solidFill>
            </a:endParaRPr>
          </a:p>
          <a:p>
            <a:pPr algn="l">
              <a:buFontTx/>
              <a:buChar char=" "/>
            </a:pPr>
            <a:endParaRPr lang="en-US" sz="1400" dirty="0" smtClean="0">
              <a:solidFill>
                <a:schemeClr val="tx2"/>
              </a:solidFill>
            </a:endParaRPr>
          </a:p>
          <a:p>
            <a:pPr algn="l">
              <a:buFontTx/>
              <a:buChar char=" "/>
            </a:pPr>
            <a:endParaRPr lang="en-US" sz="1400" b="1" dirty="0" smtClean="0">
              <a:solidFill>
                <a:schemeClr val="tx2"/>
              </a:solidFill>
            </a:endParaRPr>
          </a:p>
        </p:txBody>
      </p:sp>
      <p:sp>
        <p:nvSpPr>
          <p:cNvPr id="9" name="TextBox 8"/>
          <p:cNvSpPr txBox="1"/>
          <p:nvPr/>
        </p:nvSpPr>
        <p:spPr>
          <a:xfrm>
            <a:off x="6876256" y="1196752"/>
            <a:ext cx="1618085" cy="369332"/>
          </a:xfrm>
          <a:prstGeom prst="rect">
            <a:avLst/>
          </a:prstGeom>
          <a:noFill/>
        </p:spPr>
        <p:txBody>
          <a:bodyPr wrap="square" rtlCol="1">
            <a:spAutoFit/>
          </a:bodyPr>
          <a:lstStyle/>
          <a:p>
            <a:r>
              <a:rPr lang="he-IL" dirty="0" smtClean="0"/>
              <a:t>גורמים פנימיים</a:t>
            </a:r>
            <a:endParaRPr lang="he-IL" dirty="0"/>
          </a:p>
        </p:txBody>
      </p:sp>
      <p:sp>
        <p:nvSpPr>
          <p:cNvPr id="10" name="TextBox 9"/>
          <p:cNvSpPr txBox="1"/>
          <p:nvPr/>
        </p:nvSpPr>
        <p:spPr>
          <a:xfrm>
            <a:off x="467544" y="692696"/>
            <a:ext cx="1618085" cy="369332"/>
          </a:xfrm>
          <a:prstGeom prst="rect">
            <a:avLst/>
          </a:prstGeom>
          <a:noFill/>
        </p:spPr>
        <p:txBody>
          <a:bodyPr wrap="square" rtlCol="1">
            <a:spAutoFit/>
          </a:bodyPr>
          <a:lstStyle/>
          <a:p>
            <a:r>
              <a:rPr lang="he-IL" dirty="0" smtClean="0"/>
              <a:t>גורמים חיצוניים</a:t>
            </a:r>
            <a:endParaRPr lang="he-IL" dirty="0"/>
          </a:p>
        </p:txBody>
      </p:sp>
      <p:sp>
        <p:nvSpPr>
          <p:cNvPr id="11" name="TextBox 10"/>
          <p:cNvSpPr txBox="1"/>
          <p:nvPr/>
        </p:nvSpPr>
        <p:spPr>
          <a:xfrm>
            <a:off x="1403648" y="5517232"/>
            <a:ext cx="7344816" cy="923330"/>
          </a:xfrm>
          <a:prstGeom prst="rect">
            <a:avLst/>
          </a:prstGeom>
          <a:noFill/>
        </p:spPr>
        <p:txBody>
          <a:bodyPr wrap="square" rtlCol="1">
            <a:spAutoFit/>
          </a:bodyPr>
          <a:lstStyle/>
          <a:p>
            <a:r>
              <a:rPr lang="he-IL" dirty="0" smtClean="0"/>
              <a:t>זו רשימה חלקית של הגורמים ועל הרנטגנאי להיות מודע לכל הגורמים כי שינוי בפרמטר אחד או יותר עלול לשנות לגמרי את הקונטרסט ואפילו אם נריץ אותם פרמטרים בשני מכשירים שונים על אותו נבדק יתכן ולא נקבל אותו קונטרסט בדיוק</a:t>
            </a:r>
            <a:endParaRPr lang="he-IL" dirty="0"/>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hlinkClick r:id="rId2"/>
          </p:cNvPr>
          <p:cNvPicPr>
            <a:picLocks noChangeAspect="1" noChangeArrowheads="1"/>
          </p:cNvPicPr>
          <p:nvPr/>
        </p:nvPicPr>
        <p:blipFill>
          <a:blip r:embed="rId3" cstate="print"/>
          <a:srcRect/>
          <a:stretch>
            <a:fillRect/>
          </a:stretch>
        </p:blipFill>
        <p:spPr bwMode="auto">
          <a:xfrm>
            <a:off x="0" y="116632"/>
            <a:ext cx="5928146" cy="4388282"/>
          </a:xfrm>
          <a:prstGeom prst="rect">
            <a:avLst/>
          </a:prstGeom>
          <a:noFill/>
          <a:ln w="9525">
            <a:noFill/>
            <a:miter lim="800000"/>
            <a:headEnd/>
            <a:tailEnd/>
          </a:ln>
        </p:spPr>
      </p:pic>
      <p:pic>
        <p:nvPicPr>
          <p:cNvPr id="1027" name="Picture 3">
            <a:hlinkClick r:id="rId2"/>
          </p:cNvPr>
          <p:cNvPicPr>
            <a:picLocks noChangeAspect="1" noChangeArrowheads="1"/>
          </p:cNvPicPr>
          <p:nvPr/>
        </p:nvPicPr>
        <p:blipFill>
          <a:blip r:embed="rId4" cstate="print"/>
          <a:srcRect/>
          <a:stretch>
            <a:fillRect/>
          </a:stretch>
        </p:blipFill>
        <p:spPr bwMode="auto">
          <a:xfrm>
            <a:off x="6012160" y="908720"/>
            <a:ext cx="2816349" cy="2718344"/>
          </a:xfrm>
          <a:prstGeom prst="rect">
            <a:avLst/>
          </a:prstGeom>
          <a:noFill/>
          <a:ln w="9525">
            <a:noFill/>
            <a:miter lim="800000"/>
            <a:headEnd/>
            <a:tailEnd/>
          </a:ln>
        </p:spPr>
      </p:pic>
      <p:sp>
        <p:nvSpPr>
          <p:cNvPr id="4" name="TextBox 3"/>
          <p:cNvSpPr txBox="1"/>
          <p:nvPr/>
        </p:nvSpPr>
        <p:spPr>
          <a:xfrm>
            <a:off x="6156176" y="1412776"/>
            <a:ext cx="2592288" cy="461665"/>
          </a:xfrm>
          <a:prstGeom prst="rect">
            <a:avLst/>
          </a:prstGeom>
          <a:noFill/>
        </p:spPr>
        <p:txBody>
          <a:bodyPr wrap="square" rtlCol="1">
            <a:spAutoFit/>
          </a:bodyPr>
          <a:lstStyle/>
          <a:p>
            <a:r>
              <a:rPr lang="he-IL" sz="1200" dirty="0" smtClean="0"/>
              <a:t>התאוששות המגנטיזציה האורכית (</a:t>
            </a:r>
            <a:r>
              <a:rPr lang="en-US" sz="1200" dirty="0" smtClean="0"/>
              <a:t>MZ </a:t>
            </a:r>
            <a:r>
              <a:rPr lang="he-IL" sz="1200" dirty="0" smtClean="0"/>
              <a:t> ) לרקמות עם זמני </a:t>
            </a:r>
            <a:r>
              <a:rPr lang="he-IL" sz="1200" dirty="0" err="1" smtClean="0"/>
              <a:t>רלקסצית</a:t>
            </a:r>
            <a:r>
              <a:rPr lang="he-IL" sz="1200" dirty="0" smtClean="0"/>
              <a:t> </a:t>
            </a:r>
            <a:r>
              <a:rPr lang="en-US" sz="1200" dirty="0" smtClean="0"/>
              <a:t>T1</a:t>
            </a:r>
            <a:r>
              <a:rPr lang="he-IL" sz="1200" dirty="0" smtClean="0"/>
              <a:t> שונים</a:t>
            </a:r>
            <a:endParaRPr lang="he-IL" sz="1200" dirty="0"/>
          </a:p>
        </p:txBody>
      </p:sp>
      <p:sp>
        <p:nvSpPr>
          <p:cNvPr id="5" name="TextBox 4"/>
          <p:cNvSpPr txBox="1"/>
          <p:nvPr/>
        </p:nvSpPr>
        <p:spPr>
          <a:xfrm>
            <a:off x="6084168" y="3717032"/>
            <a:ext cx="2880320" cy="461665"/>
          </a:xfrm>
          <a:prstGeom prst="rect">
            <a:avLst/>
          </a:prstGeom>
          <a:noFill/>
        </p:spPr>
        <p:txBody>
          <a:bodyPr wrap="square" rtlCol="1">
            <a:spAutoFit/>
          </a:bodyPr>
          <a:lstStyle/>
          <a:p>
            <a:r>
              <a:rPr lang="he-IL" sz="1200" dirty="0" smtClean="0"/>
              <a:t>הקונטרסט בין רקמות עם זמני </a:t>
            </a:r>
            <a:r>
              <a:rPr lang="en-US" sz="1200" dirty="0" smtClean="0"/>
              <a:t>T1</a:t>
            </a:r>
            <a:r>
              <a:rPr lang="he-IL" sz="1200" dirty="0" smtClean="0"/>
              <a:t> שונים מקסימאלי עם </a:t>
            </a:r>
            <a:r>
              <a:rPr lang="en-US" sz="1200" dirty="0" smtClean="0"/>
              <a:t>TR</a:t>
            </a:r>
            <a:r>
              <a:rPr lang="he-IL" sz="1200" dirty="0" smtClean="0"/>
              <a:t> קצר ומינימאלי עם </a:t>
            </a:r>
            <a:r>
              <a:rPr lang="en-US" sz="1200" dirty="0" smtClean="0"/>
              <a:t>TR</a:t>
            </a:r>
            <a:r>
              <a:rPr lang="he-IL" sz="1200" dirty="0" smtClean="0"/>
              <a:t> ארוך</a:t>
            </a:r>
            <a:endParaRPr lang="he-IL" sz="1200" dirty="0"/>
          </a:p>
        </p:txBody>
      </p:sp>
      <p:pic>
        <p:nvPicPr>
          <p:cNvPr id="6" name="Picture 4">
            <a:hlinkClick r:id="rId5"/>
          </p:cNvPr>
          <p:cNvPicPr>
            <a:picLocks noChangeAspect="1" noChangeArrowheads="1"/>
          </p:cNvPicPr>
          <p:nvPr/>
        </p:nvPicPr>
        <p:blipFill>
          <a:blip r:embed="rId6" cstate="print"/>
          <a:srcRect/>
          <a:stretch>
            <a:fillRect/>
          </a:stretch>
        </p:blipFill>
        <p:spPr bwMode="auto">
          <a:xfrm>
            <a:off x="5724128" y="4653136"/>
            <a:ext cx="3213174" cy="1845378"/>
          </a:xfrm>
          <a:prstGeom prst="rect">
            <a:avLst/>
          </a:prstGeom>
          <a:noFill/>
          <a:ln w="9525">
            <a:noFill/>
            <a:miter lim="800000"/>
            <a:headEnd/>
            <a:tailEnd/>
          </a:ln>
        </p:spPr>
      </p:pic>
      <p:pic>
        <p:nvPicPr>
          <p:cNvPr id="7" name="Picture 6">
            <a:hlinkClick r:id="rId7"/>
          </p:cNvPr>
          <p:cNvPicPr>
            <a:picLocks noChangeAspect="1" noChangeArrowheads="1"/>
          </p:cNvPicPr>
          <p:nvPr/>
        </p:nvPicPr>
        <p:blipFill>
          <a:blip r:embed="rId8" cstate="print"/>
          <a:srcRect/>
          <a:stretch>
            <a:fillRect/>
          </a:stretch>
        </p:blipFill>
        <p:spPr bwMode="auto">
          <a:xfrm>
            <a:off x="2051720" y="4707878"/>
            <a:ext cx="3052564" cy="214853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hlinkClick r:id="rId2"/>
          </p:cNvPr>
          <p:cNvPicPr>
            <a:picLocks noChangeAspect="1" noChangeArrowheads="1"/>
          </p:cNvPicPr>
          <p:nvPr/>
        </p:nvPicPr>
        <p:blipFill>
          <a:blip r:embed="rId3" cstate="print"/>
          <a:srcRect/>
          <a:stretch>
            <a:fillRect/>
          </a:stretch>
        </p:blipFill>
        <p:spPr bwMode="auto">
          <a:xfrm>
            <a:off x="1" y="628777"/>
            <a:ext cx="5364087" cy="3912339"/>
          </a:xfrm>
          <a:prstGeom prst="rect">
            <a:avLst/>
          </a:prstGeom>
          <a:noFill/>
          <a:ln w="9525">
            <a:noFill/>
            <a:miter lim="800000"/>
            <a:headEnd/>
            <a:tailEnd/>
          </a:ln>
        </p:spPr>
      </p:pic>
      <p:pic>
        <p:nvPicPr>
          <p:cNvPr id="2051" name="Picture 3">
            <a:hlinkClick r:id="rId2"/>
          </p:cNvPr>
          <p:cNvPicPr>
            <a:picLocks noChangeAspect="1" noChangeArrowheads="1"/>
          </p:cNvPicPr>
          <p:nvPr/>
        </p:nvPicPr>
        <p:blipFill>
          <a:blip r:embed="rId4" cstate="print"/>
          <a:srcRect/>
          <a:stretch>
            <a:fillRect/>
          </a:stretch>
        </p:blipFill>
        <p:spPr bwMode="auto">
          <a:xfrm>
            <a:off x="5724128" y="262606"/>
            <a:ext cx="3253656" cy="3209431"/>
          </a:xfrm>
          <a:prstGeom prst="rect">
            <a:avLst/>
          </a:prstGeom>
          <a:noFill/>
          <a:ln w="9525">
            <a:noFill/>
            <a:miter lim="800000"/>
            <a:headEnd/>
            <a:tailEnd/>
          </a:ln>
        </p:spPr>
      </p:pic>
      <p:sp>
        <p:nvSpPr>
          <p:cNvPr id="4" name="TextBox 3"/>
          <p:cNvSpPr txBox="1"/>
          <p:nvPr/>
        </p:nvSpPr>
        <p:spPr>
          <a:xfrm>
            <a:off x="6084168" y="836712"/>
            <a:ext cx="2376264" cy="461665"/>
          </a:xfrm>
          <a:prstGeom prst="rect">
            <a:avLst/>
          </a:prstGeom>
          <a:noFill/>
        </p:spPr>
        <p:txBody>
          <a:bodyPr wrap="square" rtlCol="1">
            <a:spAutoFit/>
          </a:bodyPr>
          <a:lstStyle/>
          <a:p>
            <a:r>
              <a:rPr lang="he-IL" sz="1200" dirty="0" smtClean="0"/>
              <a:t>דעיכת המגנטיזציה הרוחבית לרקמות עם זמני </a:t>
            </a:r>
            <a:r>
              <a:rPr lang="he-IL" sz="1200" dirty="0" err="1" smtClean="0"/>
              <a:t>רלקסציה</a:t>
            </a:r>
            <a:r>
              <a:rPr lang="he-IL" sz="1200" dirty="0" smtClean="0"/>
              <a:t> </a:t>
            </a:r>
            <a:r>
              <a:rPr lang="en-US" sz="1200" dirty="0" smtClean="0"/>
              <a:t>T2</a:t>
            </a:r>
            <a:r>
              <a:rPr lang="he-IL" sz="1200" dirty="0" smtClean="0"/>
              <a:t> שונים</a:t>
            </a:r>
            <a:endParaRPr lang="he-IL" sz="1200" dirty="0"/>
          </a:p>
        </p:txBody>
      </p:sp>
      <p:sp>
        <p:nvSpPr>
          <p:cNvPr id="5" name="TextBox 4"/>
          <p:cNvSpPr txBox="1"/>
          <p:nvPr/>
        </p:nvSpPr>
        <p:spPr>
          <a:xfrm>
            <a:off x="6084168" y="3573016"/>
            <a:ext cx="2880320" cy="461665"/>
          </a:xfrm>
          <a:prstGeom prst="rect">
            <a:avLst/>
          </a:prstGeom>
          <a:noFill/>
        </p:spPr>
        <p:txBody>
          <a:bodyPr wrap="square" rtlCol="1">
            <a:spAutoFit/>
          </a:bodyPr>
          <a:lstStyle/>
          <a:p>
            <a:r>
              <a:rPr lang="he-IL" sz="1200" dirty="0" smtClean="0"/>
              <a:t>הקונטרסט בין רקמות עם זמני </a:t>
            </a:r>
            <a:r>
              <a:rPr lang="en-US" sz="1200" dirty="0" smtClean="0"/>
              <a:t>T2</a:t>
            </a:r>
            <a:r>
              <a:rPr lang="he-IL" sz="1200" dirty="0" smtClean="0"/>
              <a:t> שונים מכסימאלי עם </a:t>
            </a:r>
            <a:r>
              <a:rPr lang="en-US" sz="1200" dirty="0" smtClean="0"/>
              <a:t>TE</a:t>
            </a:r>
            <a:r>
              <a:rPr lang="he-IL" sz="1200" dirty="0" smtClean="0"/>
              <a:t> ארוך ומינימאלי עם </a:t>
            </a:r>
            <a:r>
              <a:rPr lang="en-US" sz="1200" dirty="0" smtClean="0"/>
              <a:t>TE</a:t>
            </a:r>
            <a:r>
              <a:rPr lang="he-IL" sz="1200" dirty="0" smtClean="0"/>
              <a:t> קצר</a:t>
            </a:r>
            <a:endParaRPr lang="he-IL" sz="1200" dirty="0"/>
          </a:p>
        </p:txBody>
      </p:sp>
      <p:pic>
        <p:nvPicPr>
          <p:cNvPr id="2053" name="Picture 5">
            <a:hlinkClick r:id="rId5"/>
          </p:cNvPr>
          <p:cNvPicPr>
            <a:picLocks noChangeAspect="1" noChangeArrowheads="1"/>
          </p:cNvPicPr>
          <p:nvPr/>
        </p:nvPicPr>
        <p:blipFill>
          <a:blip r:embed="rId6" cstate="print"/>
          <a:srcRect/>
          <a:stretch>
            <a:fillRect/>
          </a:stretch>
        </p:blipFill>
        <p:spPr bwMode="auto">
          <a:xfrm>
            <a:off x="5508104" y="4269398"/>
            <a:ext cx="3485009" cy="2588602"/>
          </a:xfrm>
          <a:prstGeom prst="rect">
            <a:avLst/>
          </a:prstGeom>
          <a:noFill/>
          <a:ln w="9525">
            <a:noFill/>
            <a:miter lim="800000"/>
            <a:headEnd/>
            <a:tailEnd/>
          </a:ln>
        </p:spPr>
      </p:pic>
      <p:pic>
        <p:nvPicPr>
          <p:cNvPr id="2055" name="Picture 7">
            <a:hlinkClick r:id="rId7"/>
          </p:cNvPr>
          <p:cNvPicPr>
            <a:picLocks noChangeAspect="1" noChangeArrowheads="1"/>
          </p:cNvPicPr>
          <p:nvPr/>
        </p:nvPicPr>
        <p:blipFill>
          <a:blip r:embed="rId8" cstate="print"/>
          <a:srcRect/>
          <a:stretch>
            <a:fillRect/>
          </a:stretch>
        </p:blipFill>
        <p:spPr bwMode="auto">
          <a:xfrm>
            <a:off x="1115616" y="4509120"/>
            <a:ext cx="4176464" cy="221106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39752" y="5085184"/>
            <a:ext cx="5688632" cy="1477328"/>
          </a:xfrm>
          <a:prstGeom prst="rect">
            <a:avLst/>
          </a:prstGeom>
          <a:noFill/>
        </p:spPr>
        <p:txBody>
          <a:bodyPr wrap="square" rtlCol="1">
            <a:spAutoFit/>
          </a:bodyPr>
          <a:lstStyle/>
          <a:p>
            <a:r>
              <a:rPr lang="he-IL" dirty="0" smtClean="0"/>
              <a:t>שקלול צפיפות הפרוטונים מושג ע"י בחירת פרמטרים שמפחיתים את הסיגנל כתוצאה מזמני </a:t>
            </a:r>
            <a:r>
              <a:rPr lang="he-IL" dirty="0" err="1" smtClean="0"/>
              <a:t>רלקסציה</a:t>
            </a:r>
            <a:r>
              <a:rPr lang="he-IL" dirty="0" smtClean="0"/>
              <a:t> .</a:t>
            </a:r>
          </a:p>
          <a:p>
            <a:r>
              <a:rPr lang="en-US" dirty="0" smtClean="0"/>
              <a:t>TR</a:t>
            </a:r>
            <a:r>
              <a:rPr lang="he-IL" dirty="0" smtClean="0"/>
              <a:t> ארוך מפחית את ההבדלים כתוצאה </a:t>
            </a:r>
            <a:r>
              <a:rPr lang="he-IL" dirty="0" err="1" smtClean="0"/>
              <a:t>מרלקסצית</a:t>
            </a:r>
            <a:r>
              <a:rPr lang="he-IL" dirty="0" smtClean="0"/>
              <a:t> </a:t>
            </a:r>
            <a:r>
              <a:rPr lang="en-US" dirty="0" smtClean="0"/>
              <a:t>T1</a:t>
            </a:r>
            <a:endParaRPr lang="he-IL" dirty="0" smtClean="0"/>
          </a:p>
          <a:p>
            <a:r>
              <a:rPr lang="en-US" dirty="0" smtClean="0"/>
              <a:t>TE</a:t>
            </a:r>
            <a:r>
              <a:rPr lang="he-IL" dirty="0" smtClean="0"/>
              <a:t> קצר מפחית את ההבדלים כתוצאה </a:t>
            </a:r>
            <a:r>
              <a:rPr lang="he-IL" dirty="0" err="1" smtClean="0"/>
              <a:t>מרלקסצית</a:t>
            </a:r>
            <a:r>
              <a:rPr lang="he-IL" dirty="0" smtClean="0"/>
              <a:t> </a:t>
            </a:r>
            <a:r>
              <a:rPr lang="en-US" dirty="0" smtClean="0"/>
              <a:t>T2</a:t>
            </a:r>
            <a:r>
              <a:rPr lang="he-IL" dirty="0" smtClean="0"/>
              <a:t> </a:t>
            </a:r>
          </a:p>
          <a:p>
            <a:r>
              <a:rPr lang="he-IL" dirty="0" smtClean="0"/>
              <a:t>השינויים בסיגנל בעיקר כתוצאה מהבדלים בצפיפות הפרוטונים</a:t>
            </a:r>
            <a:endParaRPr lang="he-IL" dirty="0"/>
          </a:p>
        </p:txBody>
      </p:sp>
      <p:pic>
        <p:nvPicPr>
          <p:cNvPr id="3074" name="Picture 2">
            <a:hlinkClick r:id="rId2"/>
          </p:cNvPr>
          <p:cNvPicPr>
            <a:picLocks noChangeAspect="1" noChangeArrowheads="1"/>
          </p:cNvPicPr>
          <p:nvPr/>
        </p:nvPicPr>
        <p:blipFill>
          <a:blip r:embed="rId3" cstate="print"/>
          <a:srcRect/>
          <a:stretch>
            <a:fillRect/>
          </a:stretch>
        </p:blipFill>
        <p:spPr bwMode="auto">
          <a:xfrm>
            <a:off x="6660232" y="908720"/>
            <a:ext cx="2343150" cy="2781300"/>
          </a:xfrm>
          <a:prstGeom prst="rect">
            <a:avLst/>
          </a:prstGeom>
          <a:noFill/>
          <a:ln w="9525">
            <a:noFill/>
            <a:miter lim="800000"/>
            <a:headEnd/>
            <a:tailEnd/>
          </a:ln>
        </p:spPr>
      </p:pic>
      <p:pic>
        <p:nvPicPr>
          <p:cNvPr id="3075" name="Picture 3"/>
          <p:cNvPicPr>
            <a:picLocks noChangeAspect="1" noChangeArrowheads="1"/>
          </p:cNvPicPr>
          <p:nvPr/>
        </p:nvPicPr>
        <p:blipFill>
          <a:blip r:embed="rId4" cstate="print"/>
          <a:srcRect/>
          <a:stretch>
            <a:fillRect/>
          </a:stretch>
        </p:blipFill>
        <p:spPr bwMode="auto">
          <a:xfrm>
            <a:off x="1403648" y="188640"/>
            <a:ext cx="5256584" cy="41629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hlinkClick r:id="rId2"/>
          </p:cNvPr>
          <p:cNvPicPr>
            <a:picLocks noChangeAspect="1" noChangeArrowheads="1"/>
          </p:cNvPicPr>
          <p:nvPr/>
        </p:nvPicPr>
        <p:blipFill>
          <a:blip r:embed="rId3" cstate="print"/>
          <a:srcRect/>
          <a:stretch>
            <a:fillRect/>
          </a:stretch>
        </p:blipFill>
        <p:spPr bwMode="auto">
          <a:xfrm>
            <a:off x="5330503" y="116632"/>
            <a:ext cx="3811910" cy="2924205"/>
          </a:xfrm>
          <a:prstGeom prst="rect">
            <a:avLst/>
          </a:prstGeom>
          <a:noFill/>
          <a:ln w="9525">
            <a:noFill/>
            <a:miter lim="800000"/>
            <a:headEnd/>
            <a:tailEnd/>
          </a:ln>
        </p:spPr>
      </p:pic>
      <p:sp>
        <p:nvSpPr>
          <p:cNvPr id="3" name="TextBox 2"/>
          <p:cNvSpPr txBox="1"/>
          <p:nvPr/>
        </p:nvSpPr>
        <p:spPr>
          <a:xfrm>
            <a:off x="5724128" y="3068960"/>
            <a:ext cx="3096344" cy="523220"/>
          </a:xfrm>
          <a:prstGeom prst="rect">
            <a:avLst/>
          </a:prstGeom>
          <a:noFill/>
        </p:spPr>
        <p:txBody>
          <a:bodyPr wrap="square" rtlCol="1">
            <a:spAutoFit/>
          </a:bodyPr>
          <a:lstStyle/>
          <a:p>
            <a:r>
              <a:rPr lang="he-IL" sz="1400" dirty="0" smtClean="0"/>
              <a:t>אומנם </a:t>
            </a:r>
            <a:r>
              <a:rPr lang="en-US" sz="1400" dirty="0" smtClean="0"/>
              <a:t>T2</a:t>
            </a:r>
            <a:r>
              <a:rPr lang="he-IL" sz="1400" dirty="0" smtClean="0"/>
              <a:t> , </a:t>
            </a:r>
            <a:r>
              <a:rPr lang="en-US" sz="1400" dirty="0" smtClean="0"/>
              <a:t>T1</a:t>
            </a:r>
            <a:r>
              <a:rPr lang="he-IL" sz="1400" dirty="0" smtClean="0"/>
              <a:t> ו- </a:t>
            </a:r>
            <a:r>
              <a:rPr lang="en-US" sz="1400" dirty="0" smtClean="0"/>
              <a:t>PD</a:t>
            </a:r>
            <a:r>
              <a:rPr lang="he-IL" sz="1400" dirty="0" smtClean="0"/>
              <a:t> הם הקונטרסטים הבסיסיים אך יש עוד כמו :</a:t>
            </a:r>
            <a:endParaRPr lang="he-IL" sz="1400" dirty="0"/>
          </a:p>
        </p:txBody>
      </p:sp>
      <p:pic>
        <p:nvPicPr>
          <p:cNvPr id="1028" name="Picture 4" descr="T2* GRE image gradient echo">
            <a:hlinkClick r:id="rId4"/>
          </p:cNvPr>
          <p:cNvPicPr>
            <a:picLocks noChangeAspect="1" noChangeArrowheads="1"/>
          </p:cNvPicPr>
          <p:nvPr/>
        </p:nvPicPr>
        <p:blipFill>
          <a:blip r:embed="rId5" cstate="print"/>
          <a:srcRect/>
          <a:stretch>
            <a:fillRect/>
          </a:stretch>
        </p:blipFill>
        <p:spPr bwMode="auto">
          <a:xfrm>
            <a:off x="3707904" y="476672"/>
            <a:ext cx="1523526" cy="1916436"/>
          </a:xfrm>
          <a:prstGeom prst="rect">
            <a:avLst/>
          </a:prstGeom>
          <a:noFill/>
        </p:spPr>
      </p:pic>
      <p:sp>
        <p:nvSpPr>
          <p:cNvPr id="5" name="מלבן 4"/>
          <p:cNvSpPr/>
          <p:nvPr/>
        </p:nvSpPr>
        <p:spPr>
          <a:xfrm>
            <a:off x="4211960" y="2348880"/>
            <a:ext cx="529311" cy="369332"/>
          </a:xfrm>
          <a:prstGeom prst="rect">
            <a:avLst/>
          </a:prstGeom>
        </p:spPr>
        <p:txBody>
          <a:bodyPr wrap="none">
            <a:spAutoFit/>
          </a:bodyPr>
          <a:lstStyle/>
          <a:p>
            <a:r>
              <a:rPr lang="en-US" dirty="0" smtClean="0"/>
              <a:t>T2*</a:t>
            </a:r>
            <a:endParaRPr lang="he-IL" dirty="0"/>
          </a:p>
        </p:txBody>
      </p:sp>
      <p:pic>
        <p:nvPicPr>
          <p:cNvPr id="1030" name="Picture 6" descr="https://mrimaster.com/images/POSSITION%20BUTTON/PLANNING/BRAIN/MRI%20DWI%20b500%20image.jpg"/>
          <p:cNvPicPr>
            <a:picLocks noChangeAspect="1" noChangeArrowheads="1"/>
          </p:cNvPicPr>
          <p:nvPr/>
        </p:nvPicPr>
        <p:blipFill>
          <a:blip r:embed="rId6" cstate="print"/>
          <a:srcRect/>
          <a:stretch>
            <a:fillRect/>
          </a:stretch>
        </p:blipFill>
        <p:spPr bwMode="auto">
          <a:xfrm>
            <a:off x="1907704" y="548680"/>
            <a:ext cx="1728192" cy="1752387"/>
          </a:xfrm>
          <a:prstGeom prst="rect">
            <a:avLst/>
          </a:prstGeom>
          <a:noFill/>
        </p:spPr>
      </p:pic>
      <p:pic>
        <p:nvPicPr>
          <p:cNvPr id="1032" name="Picture 8" descr="https://mrimaster.com/images/POSSITION%20BUTTON/PLANNING/BRAIN/MRI%20DWI%20b1000%20image.jpg">
            <a:hlinkClick r:id="rId7"/>
          </p:cNvPr>
          <p:cNvPicPr>
            <a:picLocks noChangeAspect="1" noChangeArrowheads="1"/>
          </p:cNvPicPr>
          <p:nvPr/>
        </p:nvPicPr>
        <p:blipFill>
          <a:blip r:embed="rId8" cstate="print"/>
          <a:srcRect/>
          <a:stretch>
            <a:fillRect/>
          </a:stretch>
        </p:blipFill>
        <p:spPr bwMode="auto">
          <a:xfrm>
            <a:off x="0" y="620688"/>
            <a:ext cx="1823024" cy="1761042"/>
          </a:xfrm>
          <a:prstGeom prst="rect">
            <a:avLst/>
          </a:prstGeom>
          <a:noFill/>
        </p:spPr>
      </p:pic>
      <p:sp>
        <p:nvSpPr>
          <p:cNvPr id="8" name="מלבן 7"/>
          <p:cNvSpPr/>
          <p:nvPr/>
        </p:nvSpPr>
        <p:spPr>
          <a:xfrm>
            <a:off x="683568" y="2348880"/>
            <a:ext cx="2492092" cy="369332"/>
          </a:xfrm>
          <a:prstGeom prst="rect">
            <a:avLst/>
          </a:prstGeom>
        </p:spPr>
        <p:txBody>
          <a:bodyPr wrap="none">
            <a:spAutoFit/>
          </a:bodyPr>
          <a:lstStyle/>
          <a:p>
            <a:r>
              <a:rPr lang="en-US" dirty="0" smtClean="0"/>
              <a:t>Diffusion weighted (DW)</a:t>
            </a:r>
            <a:endParaRPr lang="he-IL" dirty="0"/>
          </a:p>
        </p:txBody>
      </p:sp>
      <p:pic>
        <p:nvPicPr>
          <p:cNvPr id="1034" name="Picture 10">
            <a:hlinkClick r:id="rId9"/>
          </p:cNvPr>
          <p:cNvPicPr>
            <a:picLocks noChangeAspect="1" noChangeArrowheads="1"/>
          </p:cNvPicPr>
          <p:nvPr/>
        </p:nvPicPr>
        <p:blipFill>
          <a:blip r:embed="rId10" cstate="print"/>
          <a:srcRect/>
          <a:stretch>
            <a:fillRect/>
          </a:stretch>
        </p:blipFill>
        <p:spPr bwMode="auto">
          <a:xfrm>
            <a:off x="251520" y="2780928"/>
            <a:ext cx="4392488" cy="1508033"/>
          </a:xfrm>
          <a:prstGeom prst="rect">
            <a:avLst/>
          </a:prstGeom>
          <a:noFill/>
          <a:ln w="9525">
            <a:noFill/>
            <a:miter lim="800000"/>
            <a:headEnd/>
            <a:tailEnd/>
          </a:ln>
        </p:spPr>
      </p:pic>
      <p:sp>
        <p:nvSpPr>
          <p:cNvPr id="11" name="מלבן 10"/>
          <p:cNvSpPr/>
          <p:nvPr/>
        </p:nvSpPr>
        <p:spPr>
          <a:xfrm>
            <a:off x="1835696" y="4293096"/>
            <a:ext cx="1061508" cy="369332"/>
          </a:xfrm>
          <a:prstGeom prst="rect">
            <a:avLst/>
          </a:prstGeom>
        </p:spPr>
        <p:txBody>
          <a:bodyPr wrap="none">
            <a:spAutoFit/>
          </a:bodyPr>
          <a:lstStyle/>
          <a:p>
            <a:r>
              <a:rPr lang="en-US" i="1" dirty="0" smtClean="0"/>
              <a:t>perfusion</a:t>
            </a:r>
            <a:endParaRPr lang="he-IL" dirty="0"/>
          </a:p>
        </p:txBody>
      </p:sp>
      <p:pic>
        <p:nvPicPr>
          <p:cNvPr id="1035" name="Picture 11">
            <a:hlinkClick r:id="rId11"/>
          </p:cNvPr>
          <p:cNvPicPr>
            <a:picLocks noChangeAspect="1" noChangeArrowheads="1"/>
          </p:cNvPicPr>
          <p:nvPr/>
        </p:nvPicPr>
        <p:blipFill>
          <a:blip r:embed="rId12" cstate="print"/>
          <a:srcRect/>
          <a:stretch>
            <a:fillRect/>
          </a:stretch>
        </p:blipFill>
        <p:spPr bwMode="auto">
          <a:xfrm>
            <a:off x="7164288" y="4293096"/>
            <a:ext cx="1778880" cy="2156758"/>
          </a:xfrm>
          <a:prstGeom prst="rect">
            <a:avLst/>
          </a:prstGeom>
          <a:noFill/>
          <a:ln w="9525">
            <a:noFill/>
            <a:miter lim="800000"/>
            <a:headEnd/>
            <a:tailEnd/>
          </a:ln>
        </p:spPr>
      </p:pic>
      <p:pic>
        <p:nvPicPr>
          <p:cNvPr id="1037" name="Picture 13" descr="FLAIR">
            <a:hlinkClick r:id="rId13"/>
          </p:cNvPr>
          <p:cNvPicPr>
            <a:picLocks noChangeAspect="1" noChangeArrowheads="1"/>
          </p:cNvPicPr>
          <p:nvPr/>
        </p:nvPicPr>
        <p:blipFill>
          <a:blip r:embed="rId14" cstate="print"/>
          <a:srcRect/>
          <a:stretch>
            <a:fillRect/>
          </a:stretch>
        </p:blipFill>
        <p:spPr bwMode="auto">
          <a:xfrm>
            <a:off x="5220072" y="4293096"/>
            <a:ext cx="1905000" cy="2209801"/>
          </a:xfrm>
          <a:prstGeom prst="rect">
            <a:avLst/>
          </a:prstGeom>
          <a:noFill/>
        </p:spPr>
      </p:pic>
      <p:sp>
        <p:nvSpPr>
          <p:cNvPr id="14" name="מלבן 13"/>
          <p:cNvSpPr/>
          <p:nvPr/>
        </p:nvSpPr>
        <p:spPr>
          <a:xfrm>
            <a:off x="5724128" y="6487081"/>
            <a:ext cx="704039" cy="369332"/>
          </a:xfrm>
          <a:prstGeom prst="rect">
            <a:avLst/>
          </a:prstGeom>
        </p:spPr>
        <p:txBody>
          <a:bodyPr wrap="none">
            <a:spAutoFit/>
          </a:bodyPr>
          <a:lstStyle/>
          <a:p>
            <a:r>
              <a:rPr lang="en-US" dirty="0" smtClean="0"/>
              <a:t>FLAIR</a:t>
            </a:r>
            <a:endParaRPr lang="he-IL" dirty="0"/>
          </a:p>
        </p:txBody>
      </p:sp>
      <p:sp>
        <p:nvSpPr>
          <p:cNvPr id="15" name="TextBox 14"/>
          <p:cNvSpPr txBox="1"/>
          <p:nvPr/>
        </p:nvSpPr>
        <p:spPr>
          <a:xfrm>
            <a:off x="7380312" y="6487081"/>
            <a:ext cx="1008112" cy="369332"/>
          </a:xfrm>
          <a:prstGeom prst="rect">
            <a:avLst/>
          </a:prstGeom>
          <a:noFill/>
        </p:spPr>
        <p:txBody>
          <a:bodyPr wrap="square" rtlCol="1">
            <a:spAutoFit/>
          </a:bodyPr>
          <a:lstStyle/>
          <a:p>
            <a:r>
              <a:rPr lang="en-US" dirty="0" smtClean="0"/>
              <a:t>MRA</a:t>
            </a:r>
            <a:endParaRPr lang="he-IL" dirty="0"/>
          </a:p>
        </p:txBody>
      </p:sp>
      <p:pic>
        <p:nvPicPr>
          <p:cNvPr id="1038" name="Picture 14">
            <a:hlinkClick r:id="rId15"/>
          </p:cNvPr>
          <p:cNvPicPr>
            <a:picLocks noChangeAspect="1" noChangeArrowheads="1"/>
          </p:cNvPicPr>
          <p:nvPr/>
        </p:nvPicPr>
        <p:blipFill>
          <a:blip r:embed="rId16" cstate="print"/>
          <a:srcRect/>
          <a:stretch>
            <a:fillRect/>
          </a:stretch>
        </p:blipFill>
        <p:spPr bwMode="auto">
          <a:xfrm>
            <a:off x="3347864" y="4509120"/>
            <a:ext cx="1800200" cy="1785683"/>
          </a:xfrm>
          <a:prstGeom prst="rect">
            <a:avLst/>
          </a:prstGeom>
          <a:noFill/>
          <a:ln w="9525">
            <a:noFill/>
            <a:miter lim="800000"/>
            <a:headEnd/>
            <a:tailEnd/>
          </a:ln>
        </p:spPr>
      </p:pic>
      <p:sp>
        <p:nvSpPr>
          <p:cNvPr id="17" name="מלבן 16"/>
          <p:cNvSpPr/>
          <p:nvPr/>
        </p:nvSpPr>
        <p:spPr>
          <a:xfrm>
            <a:off x="3851920" y="6309320"/>
            <a:ext cx="582211" cy="369332"/>
          </a:xfrm>
          <a:prstGeom prst="rect">
            <a:avLst/>
          </a:prstGeom>
        </p:spPr>
        <p:txBody>
          <a:bodyPr wrap="none">
            <a:spAutoFit/>
          </a:bodyPr>
          <a:lstStyle/>
          <a:p>
            <a:r>
              <a:rPr lang="en-US" i="1" dirty="0" smtClean="0"/>
              <a:t>STIR</a:t>
            </a:r>
            <a:endParaRPr lang="he-IL" dirty="0"/>
          </a:p>
        </p:txBody>
      </p:sp>
      <p:pic>
        <p:nvPicPr>
          <p:cNvPr id="18" name="Picture 2">
            <a:hlinkClick r:id="rId17"/>
          </p:cNvPr>
          <p:cNvPicPr>
            <a:picLocks noChangeAspect="1" noChangeArrowheads="1"/>
          </p:cNvPicPr>
          <p:nvPr/>
        </p:nvPicPr>
        <p:blipFill>
          <a:blip r:embed="rId18" cstate="print"/>
          <a:srcRect/>
          <a:stretch>
            <a:fillRect/>
          </a:stretch>
        </p:blipFill>
        <p:spPr bwMode="auto">
          <a:xfrm>
            <a:off x="611560" y="4772131"/>
            <a:ext cx="2016224" cy="208428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627784" y="4941168"/>
            <a:ext cx="4680520" cy="1477328"/>
          </a:xfrm>
          <a:prstGeom prst="rect">
            <a:avLst/>
          </a:prstGeom>
          <a:noFill/>
        </p:spPr>
        <p:txBody>
          <a:bodyPr wrap="square" rtlCol="1">
            <a:spAutoFit/>
          </a:bodyPr>
          <a:lstStyle/>
          <a:p>
            <a:r>
              <a:rPr lang="en-US" dirty="0" smtClean="0"/>
              <a:t>TE</a:t>
            </a:r>
            <a:r>
              <a:rPr lang="he-IL" dirty="0" smtClean="0"/>
              <a:t> קצר מפחית את ההבדלים בסיגנל כתוצאה מדעיכת המגנטיזציה הרוחבית ומקבלים </a:t>
            </a:r>
            <a:r>
              <a:rPr lang="en-US" dirty="0" smtClean="0"/>
              <a:t>SNR</a:t>
            </a:r>
            <a:r>
              <a:rPr lang="he-IL" dirty="0" smtClean="0"/>
              <a:t> גבוה</a:t>
            </a:r>
          </a:p>
          <a:p>
            <a:r>
              <a:rPr lang="en-US" dirty="0" smtClean="0"/>
              <a:t>TE</a:t>
            </a:r>
            <a:r>
              <a:rPr lang="he-IL" dirty="0" smtClean="0"/>
              <a:t> ארוך מגביר את ההבדלים בסיגנל כתוצאה מדעיכת המגנטיזציה הרוחבית ומקבלים </a:t>
            </a:r>
            <a:r>
              <a:rPr lang="en-US" dirty="0" smtClean="0"/>
              <a:t>SNR</a:t>
            </a:r>
            <a:r>
              <a:rPr lang="he-IL" dirty="0" smtClean="0"/>
              <a:t> נמוך</a:t>
            </a:r>
          </a:p>
          <a:p>
            <a:r>
              <a:rPr lang="en-US" dirty="0" smtClean="0"/>
              <a:t>TE</a:t>
            </a:r>
            <a:r>
              <a:rPr lang="he-IL" dirty="0" smtClean="0"/>
              <a:t> צריך להיות אופטימאלי לשקלול התמונה ו- </a:t>
            </a:r>
            <a:r>
              <a:rPr lang="en-US" dirty="0" smtClean="0"/>
              <a:t>SNR</a:t>
            </a:r>
            <a:endParaRPr lang="he-IL" dirty="0"/>
          </a:p>
        </p:txBody>
      </p:sp>
      <p:sp>
        <p:nvSpPr>
          <p:cNvPr id="5" name="TextBox 4"/>
          <p:cNvSpPr txBox="1"/>
          <p:nvPr/>
        </p:nvSpPr>
        <p:spPr>
          <a:xfrm>
            <a:off x="3635896" y="0"/>
            <a:ext cx="1800200" cy="461665"/>
          </a:xfrm>
          <a:prstGeom prst="rect">
            <a:avLst/>
          </a:prstGeom>
          <a:noFill/>
        </p:spPr>
        <p:txBody>
          <a:bodyPr wrap="square" rtlCol="1">
            <a:spAutoFit/>
          </a:bodyPr>
          <a:lstStyle/>
          <a:p>
            <a:r>
              <a:rPr lang="en-US" sz="2400" b="1" dirty="0" smtClean="0"/>
              <a:t>Echo Time</a:t>
            </a:r>
            <a:endParaRPr lang="he-IL" sz="2400" b="1" dirty="0"/>
          </a:p>
        </p:txBody>
      </p:sp>
      <p:pic>
        <p:nvPicPr>
          <p:cNvPr id="4099" name="Picture 3">
            <a:hlinkClick r:id="rId2"/>
          </p:cNvPr>
          <p:cNvPicPr>
            <a:picLocks noChangeAspect="1" noChangeArrowheads="1"/>
          </p:cNvPicPr>
          <p:nvPr/>
        </p:nvPicPr>
        <p:blipFill>
          <a:blip r:embed="rId3" cstate="print"/>
          <a:srcRect/>
          <a:stretch>
            <a:fillRect/>
          </a:stretch>
        </p:blipFill>
        <p:spPr bwMode="auto">
          <a:xfrm>
            <a:off x="2267744" y="404664"/>
            <a:ext cx="5057775" cy="4514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a:hlinkClick r:id="rId2"/>
          </p:cNvPr>
          <p:cNvPicPr>
            <a:picLocks noChangeAspect="1" noChangeArrowheads="1"/>
          </p:cNvPicPr>
          <p:nvPr/>
        </p:nvPicPr>
        <p:blipFill>
          <a:blip r:embed="rId3" cstate="print"/>
          <a:srcRect/>
          <a:stretch>
            <a:fillRect/>
          </a:stretch>
        </p:blipFill>
        <p:spPr bwMode="auto">
          <a:xfrm>
            <a:off x="2195736" y="260648"/>
            <a:ext cx="5280199" cy="5023445"/>
          </a:xfrm>
          <a:prstGeom prst="rect">
            <a:avLst/>
          </a:prstGeom>
          <a:noFill/>
          <a:ln w="9525">
            <a:noFill/>
            <a:miter lim="800000"/>
            <a:headEnd/>
            <a:tailEnd/>
          </a:ln>
        </p:spPr>
      </p:pic>
      <p:sp>
        <p:nvSpPr>
          <p:cNvPr id="3" name="TextBox 2"/>
          <p:cNvSpPr txBox="1"/>
          <p:nvPr/>
        </p:nvSpPr>
        <p:spPr>
          <a:xfrm>
            <a:off x="2195736" y="5661248"/>
            <a:ext cx="5832648" cy="923330"/>
          </a:xfrm>
          <a:prstGeom prst="rect">
            <a:avLst/>
          </a:prstGeom>
          <a:noFill/>
        </p:spPr>
        <p:txBody>
          <a:bodyPr wrap="square" rtlCol="1">
            <a:spAutoFit/>
          </a:bodyPr>
          <a:lstStyle/>
          <a:p>
            <a:r>
              <a:rPr lang="en-US" dirty="0" smtClean="0"/>
              <a:t>TR </a:t>
            </a:r>
            <a:r>
              <a:rPr lang="he-IL" dirty="0" smtClean="0"/>
              <a:t> ארוך מאפשר התאוששות המגנטיזציה האורכית לכל הרקמות ולכן הסיגנל גבוה מכל הרקמות אבל הבדלים ב- </a:t>
            </a:r>
            <a:r>
              <a:rPr lang="en-US" dirty="0" smtClean="0"/>
              <a:t>T1</a:t>
            </a:r>
            <a:r>
              <a:rPr lang="he-IL" dirty="0" smtClean="0"/>
              <a:t> נמוכים</a:t>
            </a:r>
          </a:p>
          <a:p>
            <a:r>
              <a:rPr lang="en-US" dirty="0" smtClean="0"/>
              <a:t>TR</a:t>
            </a:r>
            <a:r>
              <a:rPr lang="he-IL" dirty="0" smtClean="0"/>
              <a:t> קצר מגביר את ההבדלים ב- </a:t>
            </a:r>
            <a:r>
              <a:rPr lang="en-US" dirty="0" smtClean="0"/>
              <a:t>T1</a:t>
            </a:r>
            <a:r>
              <a:rPr lang="he-IL" dirty="0" smtClean="0"/>
              <a:t> ומפחית </a:t>
            </a:r>
            <a:r>
              <a:rPr lang="en-US" dirty="0" smtClean="0"/>
              <a:t>SNR</a:t>
            </a:r>
            <a:r>
              <a:rPr lang="he-IL" dirty="0" smtClean="0"/>
              <a:t> . </a:t>
            </a:r>
            <a:endParaRPr lang="he-IL"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ערכת נושא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ערכת נושא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26888</TotalTime>
  <Words>14280</Words>
  <Application>Microsoft Office PowerPoint</Application>
  <PresentationFormat>‫הצגה על המסך (4:3)</PresentationFormat>
  <Paragraphs>855</Paragraphs>
  <Slides>183</Slides>
  <Notes>0</Notes>
  <HiddenSlides>0</HiddenSlides>
  <MMClips>0</MMClips>
  <ScaleCrop>false</ScaleCrop>
  <HeadingPairs>
    <vt:vector size="4" baseType="variant">
      <vt:variant>
        <vt:lpstr>ערכת נושא</vt:lpstr>
      </vt:variant>
      <vt:variant>
        <vt:i4>1</vt:i4>
      </vt:variant>
      <vt:variant>
        <vt:lpstr>כותרות שקופיות</vt:lpstr>
      </vt:variant>
      <vt:variant>
        <vt:i4>183</vt:i4>
      </vt:variant>
    </vt:vector>
  </HeadingPairs>
  <TitlesOfParts>
    <vt:vector size="184" baseType="lpstr">
      <vt:lpstr>ערכת נושא Office</vt:lpstr>
      <vt:lpstr>שקופית 1</vt:lpstr>
      <vt:lpstr>שקופית 2</vt:lpstr>
      <vt:lpstr>שקופית 3</vt:lpstr>
      <vt:lpstr>שקופית 4</vt:lpstr>
      <vt:lpstr>שקופית 5</vt:lpstr>
      <vt:lpstr>שקופית 6</vt:lpstr>
      <vt:lpstr>שקופית 7</vt:lpstr>
      <vt:lpstr>שקופית 8</vt:lpstr>
      <vt:lpstr>שקופית 9</vt:lpstr>
      <vt:lpstr>שקופית 10</vt:lpstr>
      <vt:lpstr>שקופית 11</vt:lpstr>
      <vt:lpstr>שקופית 12</vt:lpstr>
      <vt:lpstr>שקופית 13</vt:lpstr>
      <vt:lpstr>שקופית 14</vt:lpstr>
      <vt:lpstr>שקופית 15</vt:lpstr>
      <vt:lpstr>שקופית 16</vt:lpstr>
      <vt:lpstr>שקופית 17</vt:lpstr>
      <vt:lpstr>שקופית 18</vt:lpstr>
      <vt:lpstr>שקופית 19</vt:lpstr>
      <vt:lpstr>שקופית 20</vt:lpstr>
      <vt:lpstr>שקופית 21</vt:lpstr>
      <vt:lpstr>שקופית 22</vt:lpstr>
      <vt:lpstr>שקופית 23</vt:lpstr>
      <vt:lpstr>שקופית 24</vt:lpstr>
      <vt:lpstr>שקופית 25</vt:lpstr>
      <vt:lpstr>שקופית 26</vt:lpstr>
      <vt:lpstr>שקופית 27</vt:lpstr>
      <vt:lpstr>שקופית 28</vt:lpstr>
      <vt:lpstr>שקופית 29</vt:lpstr>
      <vt:lpstr>שקופית 30</vt:lpstr>
      <vt:lpstr>שקופית 31</vt:lpstr>
      <vt:lpstr>שקופית 32</vt:lpstr>
      <vt:lpstr>שקופית 33</vt:lpstr>
      <vt:lpstr>שקופית 34</vt:lpstr>
      <vt:lpstr>שקופית 35</vt:lpstr>
      <vt:lpstr>שקופית 36</vt:lpstr>
      <vt:lpstr>שקופית 37</vt:lpstr>
      <vt:lpstr>שקופית 38</vt:lpstr>
      <vt:lpstr>שקופית 39</vt:lpstr>
      <vt:lpstr>שקופית 40</vt:lpstr>
      <vt:lpstr>שקופית 41</vt:lpstr>
      <vt:lpstr>שקופית 42</vt:lpstr>
      <vt:lpstr>שקופית 43</vt:lpstr>
      <vt:lpstr>שקופית 44</vt:lpstr>
      <vt:lpstr>שקופית 45</vt:lpstr>
      <vt:lpstr>שקופית 46</vt:lpstr>
      <vt:lpstr>שקופית 47</vt:lpstr>
      <vt:lpstr>שקופית 48</vt:lpstr>
      <vt:lpstr>שקופית 49</vt:lpstr>
      <vt:lpstr>שקופית 50</vt:lpstr>
      <vt:lpstr>שקופית 51</vt:lpstr>
      <vt:lpstr>שקופית 52</vt:lpstr>
      <vt:lpstr>שקופית 53</vt:lpstr>
      <vt:lpstr>שקופית 54</vt:lpstr>
      <vt:lpstr>שקופית 55</vt:lpstr>
      <vt:lpstr>שקופית 56</vt:lpstr>
      <vt:lpstr>שקופית 57</vt:lpstr>
      <vt:lpstr>שקופית 58</vt:lpstr>
      <vt:lpstr>שקופית 59</vt:lpstr>
      <vt:lpstr>שקופית 60</vt:lpstr>
      <vt:lpstr>שקופית 61</vt:lpstr>
      <vt:lpstr>שקופית 62</vt:lpstr>
      <vt:lpstr>שקופית 63</vt:lpstr>
      <vt:lpstr>שקופית 64</vt:lpstr>
      <vt:lpstr>שקופית 65</vt:lpstr>
      <vt:lpstr>שקופית 66</vt:lpstr>
      <vt:lpstr>שקופית 67</vt:lpstr>
      <vt:lpstr>שקופית 68</vt:lpstr>
      <vt:lpstr>שקופית 69</vt:lpstr>
      <vt:lpstr>שקופית 70</vt:lpstr>
      <vt:lpstr>שקופית 71</vt:lpstr>
      <vt:lpstr>שקופית 72</vt:lpstr>
      <vt:lpstr>שקופית 73</vt:lpstr>
      <vt:lpstr>שקופית 74</vt:lpstr>
      <vt:lpstr>שקופית 75</vt:lpstr>
      <vt:lpstr>שקופית 76</vt:lpstr>
      <vt:lpstr>שקופית 77</vt:lpstr>
      <vt:lpstr>שקופית 78</vt:lpstr>
      <vt:lpstr>שקופית 79</vt:lpstr>
      <vt:lpstr>שקופית 80</vt:lpstr>
      <vt:lpstr>שקופית 81</vt:lpstr>
      <vt:lpstr>שקופית 82</vt:lpstr>
      <vt:lpstr>שקופית 83</vt:lpstr>
      <vt:lpstr>שקופית 84</vt:lpstr>
      <vt:lpstr>שקופית 85</vt:lpstr>
      <vt:lpstr>שקופית 86</vt:lpstr>
      <vt:lpstr>שקופית 87</vt:lpstr>
      <vt:lpstr>שקופית 88</vt:lpstr>
      <vt:lpstr>שקופית 89</vt:lpstr>
      <vt:lpstr>שקופית 90</vt:lpstr>
      <vt:lpstr>שקופית 91</vt:lpstr>
      <vt:lpstr>שקופית 92</vt:lpstr>
      <vt:lpstr>שקופית 93</vt:lpstr>
      <vt:lpstr>שקופית 94</vt:lpstr>
      <vt:lpstr>שקופית 95</vt:lpstr>
      <vt:lpstr>שקופית 96</vt:lpstr>
      <vt:lpstr>שקופית 97</vt:lpstr>
      <vt:lpstr>שקופית 98</vt:lpstr>
      <vt:lpstr>שקופית 99</vt:lpstr>
      <vt:lpstr>שקופית 100</vt:lpstr>
      <vt:lpstr>שקופית 101</vt:lpstr>
      <vt:lpstr>שקופית 102</vt:lpstr>
      <vt:lpstr>שקופית 103</vt:lpstr>
      <vt:lpstr>שקופית 104</vt:lpstr>
      <vt:lpstr>שקופית 105</vt:lpstr>
      <vt:lpstr>שקופית 106</vt:lpstr>
      <vt:lpstr>שקופית 107</vt:lpstr>
      <vt:lpstr>שקופית 108</vt:lpstr>
      <vt:lpstr>שקופית 109</vt:lpstr>
      <vt:lpstr>שקופית 110</vt:lpstr>
      <vt:lpstr>שקופית 111</vt:lpstr>
      <vt:lpstr>שקופית 112</vt:lpstr>
      <vt:lpstr>שקופית 113</vt:lpstr>
      <vt:lpstr>שקופית 114</vt:lpstr>
      <vt:lpstr>שקופית 115</vt:lpstr>
      <vt:lpstr>שקופית 116</vt:lpstr>
      <vt:lpstr>שקופית 117</vt:lpstr>
      <vt:lpstr>שקופית 118</vt:lpstr>
      <vt:lpstr>שקופית 119</vt:lpstr>
      <vt:lpstr>שקופית 120</vt:lpstr>
      <vt:lpstr>שקופית 121</vt:lpstr>
      <vt:lpstr>שקופית 122</vt:lpstr>
      <vt:lpstr>שקופית 123</vt:lpstr>
      <vt:lpstr>שקופית 124</vt:lpstr>
      <vt:lpstr>שקופית 125</vt:lpstr>
      <vt:lpstr>שקופית 126</vt:lpstr>
      <vt:lpstr>שקופית 127</vt:lpstr>
      <vt:lpstr>שקופית 128</vt:lpstr>
      <vt:lpstr>שקופית 129</vt:lpstr>
      <vt:lpstr>שקופית 130</vt:lpstr>
      <vt:lpstr>שקופית 131</vt:lpstr>
      <vt:lpstr>שקופית 132</vt:lpstr>
      <vt:lpstr>שקופית 133</vt:lpstr>
      <vt:lpstr>שקופית 134</vt:lpstr>
      <vt:lpstr>שקופית 135</vt:lpstr>
      <vt:lpstr>שקופית 136</vt:lpstr>
      <vt:lpstr>שקופית 137</vt:lpstr>
      <vt:lpstr>שקופית 138</vt:lpstr>
      <vt:lpstr>שקופית 139</vt:lpstr>
      <vt:lpstr>שקופית 140</vt:lpstr>
      <vt:lpstr>שקופית 141</vt:lpstr>
      <vt:lpstr>שקופית 142</vt:lpstr>
      <vt:lpstr>שקופית 143</vt:lpstr>
      <vt:lpstr>שקופית 144</vt:lpstr>
      <vt:lpstr>שקופית 145</vt:lpstr>
      <vt:lpstr>שקופית 146</vt:lpstr>
      <vt:lpstr>שקופית 147</vt:lpstr>
      <vt:lpstr>שקופית 148</vt:lpstr>
      <vt:lpstr>שקופית 149</vt:lpstr>
      <vt:lpstr>שקופית 150</vt:lpstr>
      <vt:lpstr>שקופית 151</vt:lpstr>
      <vt:lpstr>שקופית 152</vt:lpstr>
      <vt:lpstr>שקופית 153</vt:lpstr>
      <vt:lpstr>שקופית 154</vt:lpstr>
      <vt:lpstr>שקופית 155</vt:lpstr>
      <vt:lpstr>שקופית 156</vt:lpstr>
      <vt:lpstr>שקופית 157</vt:lpstr>
      <vt:lpstr>שקופית 158</vt:lpstr>
      <vt:lpstr>שקופית 159</vt:lpstr>
      <vt:lpstr>שקופית 160</vt:lpstr>
      <vt:lpstr>שקופית 161</vt:lpstr>
      <vt:lpstr>שקופית 162</vt:lpstr>
      <vt:lpstr>שקופית 163</vt:lpstr>
      <vt:lpstr>שקופית 164</vt:lpstr>
      <vt:lpstr>שקופית 165</vt:lpstr>
      <vt:lpstr>שקופית 166</vt:lpstr>
      <vt:lpstr>שקופית 167</vt:lpstr>
      <vt:lpstr>שקופית 168</vt:lpstr>
      <vt:lpstr>שקופית 169</vt:lpstr>
      <vt:lpstr>שקופית 170</vt:lpstr>
      <vt:lpstr>שקופית 171</vt:lpstr>
      <vt:lpstr>שקופית 172</vt:lpstr>
      <vt:lpstr>שקופית 173</vt:lpstr>
      <vt:lpstr>שקופית 174</vt:lpstr>
      <vt:lpstr>שקופית 175</vt:lpstr>
      <vt:lpstr>שקופית 176</vt:lpstr>
      <vt:lpstr>שקופית 177</vt:lpstr>
      <vt:lpstr>שקופית 178</vt:lpstr>
      <vt:lpstr>שקופית 179</vt:lpstr>
      <vt:lpstr>שקופית 180</vt:lpstr>
      <vt:lpstr>שקופית 181</vt:lpstr>
      <vt:lpstr>שקופית 182</vt:lpstr>
      <vt:lpstr>שקופית 183</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שקופית 1</dc:title>
  <dc:creator>Pc-Shams</dc:creator>
  <cp:lastModifiedBy>galins</cp:lastModifiedBy>
  <cp:revision>1954</cp:revision>
  <dcterms:created xsi:type="dcterms:W3CDTF">2015-09-05T21:07:14Z</dcterms:created>
  <dcterms:modified xsi:type="dcterms:W3CDTF">2016-03-10T12:17:25Z</dcterms:modified>
</cp:coreProperties>
</file>